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 Medium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Amatic SC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E5E5C6-7DAD-4A28-BB67-ACBDCFE7A5D1}">
  <a:tblStyle styleId="{45E5E5C6-7DAD-4A28-BB67-ACBDCFE7A5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.fntdata"/><Relationship Id="rId20" Type="http://schemas.openxmlformats.org/officeDocument/2006/relationships/slide" Target="slides/slide15.xml"/><Relationship Id="rId42" Type="http://schemas.openxmlformats.org/officeDocument/2006/relationships/font" Target="fonts/RobotoMedium-boldItalic.fntdata"/><Relationship Id="rId41" Type="http://schemas.openxmlformats.org/officeDocument/2006/relationships/font" Target="fonts/RobotoMedium-italic.fntdata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AmaticSC-bold.fntdata"/><Relationship Id="rId25" Type="http://schemas.openxmlformats.org/officeDocument/2006/relationships/slide" Target="slides/slide20.xml"/><Relationship Id="rId47" Type="http://schemas.openxmlformats.org/officeDocument/2006/relationships/font" Target="fonts/AmaticSC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edium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e65a9fe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0e65a9fe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fe27245d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fe27245d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e65a9fed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e65a9fed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e65a9fed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0e65a9fed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e27245d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e27245d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ddaaf7fa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ddaaf7fa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ddaaf7f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ddaaf7f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e65a9fe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0e65a9fe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fe27245dc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fe27245dc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e65a9fed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e65a9fed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e65a9fed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e65a9fed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e65a9fe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0e65a9fe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fe27245dc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fe27245d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e65a9fed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0e65a9fed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fe27245dc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fe27245dc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e65a9fed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0e65a9fe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fe27245dc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fe27245dc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e65a9fe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0e65a9fe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fe27245dc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fe27245dc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e65a9fed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0e65a9fed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fe27245dc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fe27245dc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e27245d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fe27245d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ddaaf7f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ddaaf7f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6568"/>
          <a:stretch/>
        </p:blipFill>
        <p:spPr>
          <a:xfrm>
            <a:off x="345025" y="350313"/>
            <a:ext cx="8453949" cy="4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5">
  <p:cSld name="CUSTOM_12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45500" y="3921450"/>
            <a:ext cx="9198600" cy="12219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49937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97645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25" y="57897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title"/>
          </p:nvPr>
        </p:nvSpPr>
        <p:spPr>
          <a:xfrm>
            <a:off x="955299" y="4366675"/>
            <a:ext cx="7197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4">
  <p:cSld name="CUSTOM_12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3783969" y="-23750"/>
            <a:ext cx="5375861" cy="51777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fmla="val 50000" name="adj"/>
              </a:avLst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/>
          <p:nvPr>
            <p:ph type="title"/>
          </p:nvPr>
        </p:nvSpPr>
        <p:spPr>
          <a:xfrm>
            <a:off x="5083800" y="206100"/>
            <a:ext cx="36384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5083800" y="1488100"/>
            <a:ext cx="36384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3">
  <p:cSld name="CUSTOM_12_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253325" y="2161325"/>
            <a:ext cx="3095400" cy="28578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621875" y="2682875"/>
            <a:ext cx="23583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b="1" sz="1400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13"/>
          <p:cNvSpPr txBox="1"/>
          <p:nvPr>
            <p:ph idx="2" type="title"/>
          </p:nvPr>
        </p:nvSpPr>
        <p:spPr>
          <a:xfrm>
            <a:off x="539550" y="3769825"/>
            <a:ext cx="25230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2">
  <p:cSld name="CUSTOM_12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245650" y="1568125"/>
            <a:ext cx="4482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2400">
                <a:solidFill>
                  <a:srgbClr val="19344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4879550" y="3694525"/>
            <a:ext cx="32148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1">
  <p:cSld name="CUSTOM_1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477850" y="0"/>
            <a:ext cx="4144500" cy="26523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661025" y="158925"/>
            <a:ext cx="3810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661025" y="1140275"/>
            <a:ext cx="36675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rgbClr val="3E606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/>
          <p:nvPr>
            <p:ph idx="2"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 1">
  <p:cSld name="BIG_NUMBER_1">
    <p:bg>
      <p:bgPr>
        <a:solidFill>
          <a:srgbClr val="3E606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title"/>
          </p:nvPr>
        </p:nvSpPr>
        <p:spPr>
          <a:xfrm>
            <a:off x="930100" y="981525"/>
            <a:ext cx="7283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1" sz="7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8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right">
  <p:cSld name="CUSTOM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30850" y="6752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399300" y="14001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hasCustomPrompt="1" idx="2" type="title"/>
          </p:nvPr>
        </p:nvSpPr>
        <p:spPr>
          <a:xfrm>
            <a:off x="3830850" y="193957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3399300" y="266452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hasCustomPrompt="1" idx="4" type="title"/>
          </p:nvPr>
        </p:nvSpPr>
        <p:spPr>
          <a:xfrm>
            <a:off x="3830850" y="32039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/>
          <p:nvPr>
            <p:ph idx="5" type="subTitle"/>
          </p:nvPr>
        </p:nvSpPr>
        <p:spPr>
          <a:xfrm>
            <a:off x="3399300" y="39288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ext">
  <p:cSld name="CUSTOM_1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27550" y="297175"/>
            <a:ext cx="86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340273" y="1175975"/>
            <a:ext cx="30951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2" type="subTitle"/>
          </p:nvPr>
        </p:nvSpPr>
        <p:spPr>
          <a:xfrm>
            <a:off x="5340273" y="3191751"/>
            <a:ext cx="30951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 type="tx">
  <p:cSld name="TITLE_AND_BODY">
    <p:bg>
      <p:bgPr>
        <a:solidFill>
          <a:srgbClr val="19344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95300" y="171057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4062450" y="691475"/>
            <a:ext cx="1019100" cy="10191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25150" y="4084163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slide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48947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0" name="Google Shape;110;p21"/>
          <p:cNvSpPr txBox="1"/>
          <p:nvPr>
            <p:ph idx="2" type="subTitle"/>
          </p:nvPr>
        </p:nvSpPr>
        <p:spPr>
          <a:xfrm>
            <a:off x="489475" y="363490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1" name="Google Shape;111;p21"/>
          <p:cNvSpPr txBox="1"/>
          <p:nvPr>
            <p:ph idx="3" type="subTitle"/>
          </p:nvPr>
        </p:nvSpPr>
        <p:spPr>
          <a:xfrm>
            <a:off x="287922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2" name="Google Shape;112;p21"/>
          <p:cNvSpPr txBox="1"/>
          <p:nvPr>
            <p:ph idx="4" type="subTitle"/>
          </p:nvPr>
        </p:nvSpPr>
        <p:spPr>
          <a:xfrm>
            <a:off x="2879225" y="363490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3" name="Google Shape;113;p21"/>
          <p:cNvSpPr txBox="1"/>
          <p:nvPr>
            <p:ph idx="5" type="subTitle"/>
          </p:nvPr>
        </p:nvSpPr>
        <p:spPr>
          <a:xfrm>
            <a:off x="1820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6" type="subTitle"/>
          </p:nvPr>
        </p:nvSpPr>
        <p:spPr>
          <a:xfrm>
            <a:off x="1820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7" type="subTitle"/>
          </p:nvPr>
        </p:nvSpPr>
        <p:spPr>
          <a:xfrm>
            <a:off x="25717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8" type="subTitle"/>
          </p:nvPr>
        </p:nvSpPr>
        <p:spPr>
          <a:xfrm>
            <a:off x="25717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s &amp; two column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77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2" type="title"/>
          </p:nvPr>
        </p:nvSpPr>
        <p:spPr>
          <a:xfrm>
            <a:off x="4949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3" type="title"/>
          </p:nvPr>
        </p:nvSpPr>
        <p:spPr>
          <a:xfrm>
            <a:off x="674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4" type="title"/>
          </p:nvPr>
        </p:nvSpPr>
        <p:spPr>
          <a:xfrm>
            <a:off x="5246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22" name="Google Shape;122;p22"/>
          <p:cNvCxnSpPr/>
          <p:nvPr/>
        </p:nvCxnSpPr>
        <p:spPr>
          <a:xfrm>
            <a:off x="4583875" y="2747150"/>
            <a:ext cx="0" cy="18792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">
  <p:cSld name="CUSTOM_1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4457400" cy="5143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 1">
  <p:cSld name="CUSTOM_14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31" name="Google Shape;131;p24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text right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472215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2" type="title"/>
          </p:nvPr>
        </p:nvSpPr>
        <p:spPr>
          <a:xfrm>
            <a:off x="510990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36" name="Google Shape;136;p25"/>
          <p:cNvCxnSpPr/>
          <p:nvPr/>
        </p:nvCxnSpPr>
        <p:spPr>
          <a:xfrm>
            <a:off x="770315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2" type="title"/>
          </p:nvPr>
        </p:nvSpPr>
        <p:spPr>
          <a:xfrm flipH="1">
            <a:off x="121845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41" name="Google Shape;141;p26"/>
          <p:cNvCxnSpPr/>
          <p:nvPr/>
        </p:nvCxnSpPr>
        <p:spPr>
          <a:xfrm flipH="1">
            <a:off x="96130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 1">
  <p:cSld name="CUSTOM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2" type="title"/>
          </p:nvPr>
        </p:nvSpPr>
        <p:spPr>
          <a:xfrm flipH="1">
            <a:off x="1218550" y="2569100"/>
            <a:ext cx="6955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Right">
  <p:cSld name="CUSTOM_8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55975" y="2412225"/>
            <a:ext cx="42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463975" y="2826650"/>
            <a:ext cx="40320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1600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CUSTOM_7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367675" y="9096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000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left">
  <p:cSld name="CUSTOM_9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83800" y="3416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5083800" y="14881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083800" y="38173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5074251" y="3817300"/>
            <a:ext cx="3760500" cy="1060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idx="3" type="subTitle"/>
          </p:nvPr>
        </p:nvSpPr>
        <p:spPr>
          <a:xfrm>
            <a:off x="5191125" y="3836250"/>
            <a:ext cx="3526800" cy="10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slide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3" type="title"/>
          </p:nvPr>
        </p:nvSpPr>
        <p:spPr>
          <a:xfrm>
            <a:off x="126600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33" name="Google Shape;33;p7"/>
          <p:cNvCxnSpPr/>
          <p:nvPr/>
        </p:nvCxnSpPr>
        <p:spPr>
          <a:xfrm>
            <a:off x="4567200" y="2261250"/>
            <a:ext cx="9600" cy="20013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idx="4" type="title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5" type="title"/>
          </p:nvPr>
        </p:nvSpPr>
        <p:spPr>
          <a:xfrm>
            <a:off x="465575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 slide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2" type="title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3" type="title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4" type="title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5" type="title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6" type="title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3363029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6082548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8"/>
          <p:cNvSpPr txBox="1"/>
          <p:nvPr>
            <p:ph idx="7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CUSTOM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7954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" name="Google Shape;48;p9"/>
          <p:cNvSpPr txBox="1"/>
          <p:nvPr>
            <p:ph idx="2" type="title"/>
          </p:nvPr>
        </p:nvSpPr>
        <p:spPr>
          <a:xfrm>
            <a:off x="795300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3" type="title"/>
          </p:nvPr>
        </p:nvSpPr>
        <p:spPr>
          <a:xfrm>
            <a:off x="3543711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9"/>
          <p:cNvSpPr txBox="1"/>
          <p:nvPr>
            <p:ph idx="4" type="title"/>
          </p:nvPr>
        </p:nvSpPr>
        <p:spPr>
          <a:xfrm>
            <a:off x="3543638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5" type="title"/>
          </p:nvPr>
        </p:nvSpPr>
        <p:spPr>
          <a:xfrm>
            <a:off x="62920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6" type="title"/>
          </p:nvPr>
        </p:nvSpPr>
        <p:spPr>
          <a:xfrm>
            <a:off x="6291975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53" name="Google Shape;53;p9"/>
          <p:cNvCxnSpPr/>
          <p:nvPr/>
        </p:nvCxnSpPr>
        <p:spPr>
          <a:xfrm>
            <a:off x="3363025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9"/>
          <p:cNvCxnSpPr/>
          <p:nvPr/>
        </p:nvCxnSpPr>
        <p:spPr>
          <a:xfrm>
            <a:off x="6082550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 txBox="1"/>
          <p:nvPr>
            <p:ph idx="7" type="title"/>
          </p:nvPr>
        </p:nvSpPr>
        <p:spPr>
          <a:xfrm>
            <a:off x="7954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" name="Google Shape;56;p9"/>
          <p:cNvSpPr txBox="1"/>
          <p:nvPr>
            <p:ph idx="8" type="title"/>
          </p:nvPr>
        </p:nvSpPr>
        <p:spPr>
          <a:xfrm>
            <a:off x="795300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9" type="title"/>
          </p:nvPr>
        </p:nvSpPr>
        <p:spPr>
          <a:xfrm>
            <a:off x="3543711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9"/>
          <p:cNvSpPr txBox="1"/>
          <p:nvPr>
            <p:ph idx="13" type="title"/>
          </p:nvPr>
        </p:nvSpPr>
        <p:spPr>
          <a:xfrm>
            <a:off x="3543638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4" type="title"/>
          </p:nvPr>
        </p:nvSpPr>
        <p:spPr>
          <a:xfrm>
            <a:off x="62920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9"/>
          <p:cNvSpPr txBox="1"/>
          <p:nvPr>
            <p:ph idx="15" type="title"/>
          </p:nvPr>
        </p:nvSpPr>
        <p:spPr>
          <a:xfrm>
            <a:off x="6291975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6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CUSTOM_1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361712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409420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415625" y="369672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b="0" i="0" sz="2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G0wqNg9eQepnOHfiR1MRtUIlYyNuYsGV/vie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FD67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826700" y="21976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4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SPORTING CLUB</a:t>
            </a:r>
            <a:endParaRPr sz="41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-154200" y="3898475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Where you find everything YOU need ! </a:t>
            </a:r>
            <a:endParaRPr b="1" sz="13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7"/>
          <p:cNvGrpSpPr/>
          <p:nvPr/>
        </p:nvGrpSpPr>
        <p:grpSpPr>
          <a:xfrm>
            <a:off x="905456" y="2025944"/>
            <a:ext cx="7333106" cy="602603"/>
            <a:chOff x="389150" y="1206975"/>
            <a:chExt cx="5856646" cy="481274"/>
          </a:xfrm>
        </p:grpSpPr>
        <p:sp>
          <p:nvSpPr>
            <p:cNvPr id="250" name="Google Shape;250;p37"/>
            <p:cNvSpPr/>
            <p:nvPr/>
          </p:nvSpPr>
          <p:spPr>
            <a:xfrm>
              <a:off x="4736319" y="1206975"/>
              <a:ext cx="1509477" cy="481274"/>
            </a:xfrm>
            <a:custGeom>
              <a:rect b="b" l="l" r="r" t="t"/>
              <a:pathLst>
                <a:path extrusionOk="0" h="6348" w="1991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3298938" y="1206975"/>
              <a:ext cx="1509477" cy="481274"/>
            </a:xfrm>
            <a:custGeom>
              <a:rect b="b" l="l" r="r" t="t"/>
              <a:pathLst>
                <a:path extrusionOk="0" h="6348" w="1991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1859435" y="1206975"/>
              <a:ext cx="1509477" cy="481274"/>
            </a:xfrm>
            <a:custGeom>
              <a:rect b="b" l="l" r="r" t="t"/>
              <a:pathLst>
                <a:path extrusionOk="0" h="6348" w="1991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389150" y="1206975"/>
              <a:ext cx="1542305" cy="481274"/>
            </a:xfrm>
            <a:custGeom>
              <a:rect b="b" l="l" r="r" t="t"/>
              <a:pathLst>
                <a:path extrusionOk="0" h="6348" w="20343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7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Sprint Backlog</a:t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22222"/>
                </a:solidFill>
              </a:rPr>
              <a:t>Du 22/10/21 Jusqu’à 20/01/22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255" name="Google Shape;255;p37"/>
          <p:cNvSpPr txBox="1"/>
          <p:nvPr>
            <p:ph idx="4294967295" type="body"/>
          </p:nvPr>
        </p:nvSpPr>
        <p:spPr>
          <a:xfrm>
            <a:off x="1287693" y="2103138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>
                <a:solidFill>
                  <a:srgbClr val="FFFFFF"/>
                </a:solidFill>
              </a:rPr>
              <a:t>SPRINT 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37"/>
          <p:cNvSpPr txBox="1"/>
          <p:nvPr>
            <p:ph idx="4294967295" type="body"/>
          </p:nvPr>
        </p:nvSpPr>
        <p:spPr>
          <a:xfrm>
            <a:off x="2835950" y="2911849"/>
            <a:ext cx="1589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Coté Administrateur</a:t>
            </a:r>
            <a:endParaRPr sz="1200"/>
          </a:p>
        </p:txBody>
      </p:sp>
      <p:sp>
        <p:nvSpPr>
          <p:cNvPr id="257" name="Google Shape;257;p37"/>
          <p:cNvSpPr txBox="1"/>
          <p:nvPr>
            <p:ph idx="4294967295" type="body"/>
          </p:nvPr>
        </p:nvSpPr>
        <p:spPr>
          <a:xfrm>
            <a:off x="3282038" y="2103142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>
                <a:solidFill>
                  <a:srgbClr val="FFFFFF"/>
                </a:solidFill>
              </a:rPr>
              <a:t>SPRINT 6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37"/>
          <p:cNvSpPr txBox="1"/>
          <p:nvPr>
            <p:ph idx="4294967295" type="body"/>
          </p:nvPr>
        </p:nvSpPr>
        <p:spPr>
          <a:xfrm>
            <a:off x="4970141" y="2103150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>
                <a:solidFill>
                  <a:srgbClr val="FFFFFF"/>
                </a:solidFill>
              </a:rPr>
              <a:t>SPRINT 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37"/>
          <p:cNvSpPr txBox="1"/>
          <p:nvPr>
            <p:ph idx="4294967295" type="body"/>
          </p:nvPr>
        </p:nvSpPr>
        <p:spPr>
          <a:xfrm>
            <a:off x="6843206" y="2103150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>
                <a:solidFill>
                  <a:srgbClr val="FFFFFF"/>
                </a:solidFill>
              </a:rPr>
              <a:t>SPRINT 8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0" name="Google Shape;260;p37"/>
          <p:cNvSpPr txBox="1"/>
          <p:nvPr>
            <p:ph idx="4294967295" type="body"/>
          </p:nvPr>
        </p:nvSpPr>
        <p:spPr>
          <a:xfrm>
            <a:off x="6429652" y="2917959"/>
            <a:ext cx="15891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Création de chatbot</a:t>
            </a:r>
            <a:endParaRPr sz="1200"/>
          </a:p>
        </p:txBody>
      </p:sp>
      <p:sp>
        <p:nvSpPr>
          <p:cNvPr id="261" name="Google Shape;261;p37"/>
          <p:cNvSpPr txBox="1"/>
          <p:nvPr>
            <p:ph idx="4294967295" type="body"/>
          </p:nvPr>
        </p:nvSpPr>
        <p:spPr>
          <a:xfrm>
            <a:off x="905450" y="2911850"/>
            <a:ext cx="1641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Dashboard</a:t>
            </a:r>
            <a:endParaRPr sz="1200"/>
          </a:p>
        </p:txBody>
      </p:sp>
      <p:sp>
        <p:nvSpPr>
          <p:cNvPr id="262" name="Google Shape;262;p37"/>
          <p:cNvSpPr txBox="1"/>
          <p:nvPr>
            <p:ph idx="4294967295" type="body"/>
          </p:nvPr>
        </p:nvSpPr>
        <p:spPr>
          <a:xfrm>
            <a:off x="4632800" y="2911851"/>
            <a:ext cx="1589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Coté Client</a:t>
            </a:r>
            <a:endParaRPr sz="1200"/>
          </a:p>
        </p:txBody>
      </p:sp>
      <p:cxnSp>
        <p:nvCxnSpPr>
          <p:cNvPr id="263" name="Google Shape;263;p37"/>
          <p:cNvCxnSpPr/>
          <p:nvPr/>
        </p:nvCxnSpPr>
        <p:spPr>
          <a:xfrm>
            <a:off x="970175" y="3874163"/>
            <a:ext cx="374400" cy="0"/>
          </a:xfrm>
          <a:prstGeom prst="straightConnector1">
            <a:avLst/>
          </a:prstGeom>
          <a:noFill/>
          <a:ln cap="flat" cmpd="sng" w="3810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37"/>
          <p:cNvCxnSpPr/>
          <p:nvPr/>
        </p:nvCxnSpPr>
        <p:spPr>
          <a:xfrm>
            <a:off x="2944700" y="3874163"/>
            <a:ext cx="374400" cy="0"/>
          </a:xfrm>
          <a:prstGeom prst="straightConnector1">
            <a:avLst/>
          </a:prstGeom>
          <a:noFill/>
          <a:ln cap="flat" cmpd="sng" w="38100">
            <a:solidFill>
              <a:srgbClr val="435D7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37"/>
          <p:cNvCxnSpPr/>
          <p:nvPr/>
        </p:nvCxnSpPr>
        <p:spPr>
          <a:xfrm>
            <a:off x="4741550" y="3874163"/>
            <a:ext cx="3744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37"/>
          <p:cNvCxnSpPr/>
          <p:nvPr/>
        </p:nvCxnSpPr>
        <p:spPr>
          <a:xfrm>
            <a:off x="6538400" y="3874163"/>
            <a:ext cx="374400" cy="0"/>
          </a:xfrm>
          <a:prstGeom prst="straightConnector1">
            <a:avLst/>
          </a:prstGeom>
          <a:noFill/>
          <a:ln cap="flat" cmpd="sng" w="3810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37"/>
          <p:cNvSpPr txBox="1"/>
          <p:nvPr/>
        </p:nvSpPr>
        <p:spPr>
          <a:xfrm>
            <a:off x="6170550" y="4785100"/>
            <a:ext cx="33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Durée de chaque sprint : 1 semaine</a:t>
            </a:r>
            <a:endParaRPr b="1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22222"/>
                </a:solidFill>
              </a:rPr>
              <a:t>Sprint 1 : Du 22/10/21 Jusqu’à  29/10/21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273" name="Google Shape;273;p38"/>
          <p:cNvSpPr txBox="1"/>
          <p:nvPr>
            <p:ph idx="2" type="title"/>
          </p:nvPr>
        </p:nvSpPr>
        <p:spPr>
          <a:xfrm>
            <a:off x="367675" y="10620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Charte Graphique / Création de LOGO / Secteur d’activité</a:t>
            </a:r>
            <a:endParaRPr>
              <a:solidFill>
                <a:srgbClr val="858585"/>
              </a:solidFill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 rotWithShape="1">
          <a:blip r:embed="rId3">
            <a:alphaModFix/>
          </a:blip>
          <a:srcRect b="11939" l="932" r="932" t="32554"/>
          <a:stretch/>
        </p:blipFill>
        <p:spPr>
          <a:xfrm>
            <a:off x="0" y="1696200"/>
            <a:ext cx="9143997" cy="344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9"/>
          <p:cNvPicPr preferRelativeResize="0"/>
          <p:nvPr/>
        </p:nvPicPr>
        <p:blipFill rotWithShape="1">
          <a:blip r:embed="rId3">
            <a:alphaModFix/>
          </a:blip>
          <a:srcRect b="5269" l="0" r="7893" t="13902"/>
          <a:stretch/>
        </p:blipFill>
        <p:spPr>
          <a:xfrm>
            <a:off x="152400" y="364325"/>
            <a:ext cx="8861075" cy="43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795300" y="724925"/>
            <a:ext cx="7553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>
                <a:solidFill>
                  <a:srgbClr val="222222"/>
                </a:solidFill>
              </a:rPr>
              <a:t>Charte Graphique</a:t>
            </a:r>
            <a:endParaRPr>
              <a:solidFill>
                <a:srgbClr val="222222"/>
              </a:solidFill>
            </a:endParaRPr>
          </a:p>
        </p:txBody>
      </p:sp>
      <p:grpSp>
        <p:nvGrpSpPr>
          <p:cNvPr id="285" name="Google Shape;285;p40"/>
          <p:cNvGrpSpPr/>
          <p:nvPr/>
        </p:nvGrpSpPr>
        <p:grpSpPr>
          <a:xfrm>
            <a:off x="3196954" y="2096015"/>
            <a:ext cx="2439095" cy="2439111"/>
            <a:chOff x="3569903" y="2207600"/>
            <a:chExt cx="2004186" cy="2004200"/>
          </a:xfrm>
        </p:grpSpPr>
        <p:sp>
          <p:nvSpPr>
            <p:cNvPr id="286" name="Google Shape;286;p40"/>
            <p:cNvSpPr/>
            <p:nvPr/>
          </p:nvSpPr>
          <p:spPr>
            <a:xfrm>
              <a:off x="3569903" y="2935920"/>
              <a:ext cx="896222" cy="1117829"/>
            </a:xfrm>
            <a:custGeom>
              <a:rect b="b" l="l" r="r" t="t"/>
              <a:pathLst>
                <a:path extrusionOk="0" h="18608" w="14919">
                  <a:moveTo>
                    <a:pt x="4856" y="1"/>
                  </a:moveTo>
                  <a:lnTo>
                    <a:pt x="2631" y="2415"/>
                  </a:lnTo>
                  <a:lnTo>
                    <a:pt x="0" y="5263"/>
                  </a:lnTo>
                  <a:lnTo>
                    <a:pt x="2469" y="5263"/>
                  </a:lnTo>
                  <a:cubicBezTo>
                    <a:pt x="2821" y="12044"/>
                    <a:pt x="7921" y="17604"/>
                    <a:pt x="14512" y="18608"/>
                  </a:cubicBezTo>
                  <a:lnTo>
                    <a:pt x="12098" y="16384"/>
                  </a:lnTo>
                  <a:lnTo>
                    <a:pt x="14919" y="13807"/>
                  </a:lnTo>
                  <a:cubicBezTo>
                    <a:pt x="10796" y="12993"/>
                    <a:pt x="7622" y="9521"/>
                    <a:pt x="7297" y="5263"/>
                  </a:cubicBezTo>
                  <a:lnTo>
                    <a:pt x="9711" y="5263"/>
                  </a:lnTo>
                  <a:lnTo>
                    <a:pt x="7432" y="2795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3727952" y="2207600"/>
              <a:ext cx="1117829" cy="896222"/>
            </a:xfrm>
            <a:custGeom>
              <a:rect b="b" l="l" r="r" t="t"/>
              <a:pathLst>
                <a:path extrusionOk="0" h="14919" w="18608">
                  <a:moveTo>
                    <a:pt x="13345" y="1"/>
                  </a:moveTo>
                  <a:lnTo>
                    <a:pt x="13345" y="2496"/>
                  </a:lnTo>
                  <a:cubicBezTo>
                    <a:pt x="6564" y="2849"/>
                    <a:pt x="1031" y="7948"/>
                    <a:pt x="0" y="14539"/>
                  </a:cubicBezTo>
                  <a:lnTo>
                    <a:pt x="2225" y="12125"/>
                  </a:lnTo>
                  <a:lnTo>
                    <a:pt x="4801" y="14919"/>
                  </a:lnTo>
                  <a:cubicBezTo>
                    <a:pt x="5615" y="10823"/>
                    <a:pt x="9087" y="7650"/>
                    <a:pt x="13345" y="7324"/>
                  </a:cubicBezTo>
                  <a:lnTo>
                    <a:pt x="13345" y="9738"/>
                  </a:lnTo>
                  <a:lnTo>
                    <a:pt x="15814" y="7460"/>
                  </a:lnTo>
                  <a:lnTo>
                    <a:pt x="18607" y="4883"/>
                  </a:lnTo>
                  <a:lnTo>
                    <a:pt x="16193" y="2659"/>
                  </a:lnTo>
                  <a:lnTo>
                    <a:pt x="13345" y="1"/>
                  </a:ln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4296591" y="3317200"/>
              <a:ext cx="1119451" cy="894600"/>
            </a:xfrm>
            <a:custGeom>
              <a:rect b="b" l="l" r="r" t="t"/>
              <a:pathLst>
                <a:path extrusionOk="0" h="14892" w="18635">
                  <a:moveTo>
                    <a:pt x="13807" y="1"/>
                  </a:moveTo>
                  <a:cubicBezTo>
                    <a:pt x="12993" y="4097"/>
                    <a:pt x="9521" y="7270"/>
                    <a:pt x="5263" y="7596"/>
                  </a:cubicBezTo>
                  <a:lnTo>
                    <a:pt x="5263" y="5182"/>
                  </a:lnTo>
                  <a:lnTo>
                    <a:pt x="2822" y="7460"/>
                  </a:lnTo>
                  <a:lnTo>
                    <a:pt x="1" y="10037"/>
                  </a:lnTo>
                  <a:lnTo>
                    <a:pt x="2415" y="12261"/>
                  </a:lnTo>
                  <a:lnTo>
                    <a:pt x="5263" y="14892"/>
                  </a:lnTo>
                  <a:lnTo>
                    <a:pt x="5263" y="12424"/>
                  </a:lnTo>
                  <a:cubicBezTo>
                    <a:pt x="12071" y="12071"/>
                    <a:pt x="17604" y="6972"/>
                    <a:pt x="18635" y="381"/>
                  </a:cubicBezTo>
                  <a:lnTo>
                    <a:pt x="18635" y="381"/>
                  </a:lnTo>
                  <a:lnTo>
                    <a:pt x="16384" y="2795"/>
                  </a:lnTo>
                  <a:lnTo>
                    <a:pt x="138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4677867" y="2367273"/>
              <a:ext cx="896222" cy="1117829"/>
            </a:xfrm>
            <a:custGeom>
              <a:rect b="b" l="l" r="r" t="t"/>
              <a:pathLst>
                <a:path extrusionOk="0" h="18608" w="14919">
                  <a:moveTo>
                    <a:pt x="380" y="1"/>
                  </a:moveTo>
                  <a:lnTo>
                    <a:pt x="2794" y="2225"/>
                  </a:lnTo>
                  <a:lnTo>
                    <a:pt x="1" y="4802"/>
                  </a:lnTo>
                  <a:cubicBezTo>
                    <a:pt x="4096" y="5615"/>
                    <a:pt x="7270" y="9087"/>
                    <a:pt x="7595" y="13346"/>
                  </a:cubicBezTo>
                  <a:lnTo>
                    <a:pt x="5181" y="13346"/>
                  </a:lnTo>
                  <a:lnTo>
                    <a:pt x="7460" y="15814"/>
                  </a:lnTo>
                  <a:lnTo>
                    <a:pt x="10037" y="18608"/>
                  </a:lnTo>
                  <a:lnTo>
                    <a:pt x="12288" y="16194"/>
                  </a:lnTo>
                  <a:lnTo>
                    <a:pt x="14919" y="13346"/>
                  </a:lnTo>
                  <a:lnTo>
                    <a:pt x="12423" y="13346"/>
                  </a:lnTo>
                  <a:cubicBezTo>
                    <a:pt x="12071" y="6565"/>
                    <a:pt x="6972" y="1004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40"/>
          <p:cNvSpPr txBox="1"/>
          <p:nvPr/>
        </p:nvSpPr>
        <p:spPr>
          <a:xfrm>
            <a:off x="5864650" y="2129625"/>
            <a:ext cx="2515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Charte Administrateur</a:t>
            </a:r>
            <a:endParaRPr b="1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Les couleurs : </a:t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#222222</a:t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#BE0000</a:t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#666666</a:t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99650" y="3518675"/>
            <a:ext cx="2853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Secteur d’activité</a:t>
            </a:r>
            <a:endParaRPr b="1" i="0" sz="14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Vente des équipements de sport </a:t>
            </a:r>
            <a:endParaRPr b="0" i="0" sz="1400" u="none" cap="none" strike="noStrike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5864650" y="3564325"/>
            <a:ext cx="2149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Charte Client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Les couleurs : </a:t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#222222</a:t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#BE0000</a:t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#666666</a:t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1574997" y="2367475"/>
            <a:ext cx="1797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>
                <a:solidFill>
                  <a:srgbClr val="BE0000"/>
                </a:solidFill>
                <a:latin typeface="Roboto"/>
                <a:ea typeface="Roboto"/>
                <a:cs typeface="Roboto"/>
                <a:sym typeface="Roboto"/>
              </a:rPr>
              <a:t>Logo</a:t>
            </a:r>
            <a:endParaRPr b="1">
              <a:solidFill>
                <a:srgbClr val="BE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4" name="Google Shape;294;p40"/>
          <p:cNvGrpSpPr/>
          <p:nvPr/>
        </p:nvGrpSpPr>
        <p:grpSpPr>
          <a:xfrm>
            <a:off x="5173331" y="3252004"/>
            <a:ext cx="206869" cy="206336"/>
            <a:chOff x="-50504575" y="3550975"/>
            <a:chExt cx="300900" cy="300125"/>
          </a:xfrm>
        </p:grpSpPr>
        <p:sp>
          <p:nvSpPr>
            <p:cNvPr id="295" name="Google Shape;295;p40"/>
            <p:cNvSpPr/>
            <p:nvPr/>
          </p:nvSpPr>
          <p:spPr>
            <a:xfrm>
              <a:off x="-50504575" y="3550975"/>
              <a:ext cx="300900" cy="176475"/>
            </a:xfrm>
            <a:custGeom>
              <a:rect b="b" l="l" r="r" t="t"/>
              <a:pathLst>
                <a:path extrusionOk="0" h="7059" w="12036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-50432100" y="3622650"/>
              <a:ext cx="157550" cy="175675"/>
            </a:xfrm>
            <a:custGeom>
              <a:rect b="b" l="l" r="r" t="t"/>
              <a:pathLst>
                <a:path extrusionOk="0" h="7027" w="6302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-50414775" y="3815625"/>
              <a:ext cx="122900" cy="35475"/>
            </a:xfrm>
            <a:custGeom>
              <a:rect b="b" l="l" r="r" t="t"/>
              <a:pathLst>
                <a:path extrusionOk="0" h="1419" w="491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-50362000" y="3727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40"/>
          <p:cNvGrpSpPr/>
          <p:nvPr/>
        </p:nvGrpSpPr>
        <p:grpSpPr>
          <a:xfrm>
            <a:off x="3462816" y="3141149"/>
            <a:ext cx="173284" cy="205889"/>
            <a:chOff x="-48233050" y="3569725"/>
            <a:chExt cx="252050" cy="299475"/>
          </a:xfrm>
        </p:grpSpPr>
        <p:sp>
          <p:nvSpPr>
            <p:cNvPr id="300" name="Google Shape;300;p40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40"/>
          <p:cNvGrpSpPr/>
          <p:nvPr/>
        </p:nvGrpSpPr>
        <p:grpSpPr>
          <a:xfrm>
            <a:off x="4235404" y="4060668"/>
            <a:ext cx="205769" cy="206697"/>
            <a:chOff x="-49764975" y="3551225"/>
            <a:chExt cx="299300" cy="300650"/>
          </a:xfrm>
        </p:grpSpPr>
        <p:sp>
          <p:nvSpPr>
            <p:cNvPr id="304" name="Google Shape;304;p40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40"/>
          <p:cNvGrpSpPr/>
          <p:nvPr/>
        </p:nvGrpSpPr>
        <p:grpSpPr>
          <a:xfrm>
            <a:off x="4313338" y="2357908"/>
            <a:ext cx="206319" cy="180881"/>
            <a:chOff x="-46042675" y="3218600"/>
            <a:chExt cx="300100" cy="263100"/>
          </a:xfrm>
        </p:grpSpPr>
        <p:sp>
          <p:nvSpPr>
            <p:cNvPr id="316" name="Google Shape;316;p40"/>
            <p:cNvSpPr/>
            <p:nvPr/>
          </p:nvSpPr>
          <p:spPr>
            <a:xfrm>
              <a:off x="-46042675" y="3302875"/>
              <a:ext cx="35475" cy="130000"/>
            </a:xfrm>
            <a:custGeom>
              <a:rect b="b" l="l" r="r" t="t"/>
              <a:pathLst>
                <a:path extrusionOk="0" h="5200" w="1419">
                  <a:moveTo>
                    <a:pt x="1" y="1"/>
                  </a:moveTo>
                  <a:lnTo>
                    <a:pt x="1" y="5199"/>
                  </a:lnTo>
                  <a:lnTo>
                    <a:pt x="1418" y="4506"/>
                  </a:lnTo>
                  <a:lnTo>
                    <a:pt x="1418" y="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-45919025" y="3341475"/>
              <a:ext cx="53600" cy="52800"/>
            </a:xfrm>
            <a:custGeom>
              <a:rect b="b" l="l" r="r" t="t"/>
              <a:pathLst>
                <a:path extrusionOk="0" h="2112" w="2144"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39"/>
                    <a:pt x="473" y="2112"/>
                    <a:pt x="1072" y="2112"/>
                  </a:cubicBezTo>
                  <a:cubicBezTo>
                    <a:pt x="1671" y="2112"/>
                    <a:pt x="2143" y="1639"/>
                    <a:pt x="2143" y="1072"/>
                  </a:cubicBezTo>
                  <a:cubicBezTo>
                    <a:pt x="2143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-45778025" y="3302875"/>
              <a:ext cx="35450" cy="130000"/>
            </a:xfrm>
            <a:custGeom>
              <a:rect b="b" l="l" r="r" t="t"/>
              <a:pathLst>
                <a:path extrusionOk="0" h="5200" w="1418">
                  <a:moveTo>
                    <a:pt x="1418" y="1"/>
                  </a:moveTo>
                  <a:lnTo>
                    <a:pt x="0" y="726"/>
                  </a:lnTo>
                  <a:lnTo>
                    <a:pt x="0" y="4506"/>
                  </a:lnTo>
                  <a:lnTo>
                    <a:pt x="1418" y="5199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-46042675" y="3235950"/>
              <a:ext cx="300100" cy="245750"/>
            </a:xfrm>
            <a:custGeom>
              <a:rect b="b" l="l" r="r" t="t"/>
              <a:pathLst>
                <a:path extrusionOk="0" h="9830" w="12004">
                  <a:moveTo>
                    <a:pt x="6018" y="2142"/>
                  </a:moveTo>
                  <a:cubicBezTo>
                    <a:pt x="7751" y="2142"/>
                    <a:pt x="9168" y="3560"/>
                    <a:pt x="9168" y="5293"/>
                  </a:cubicBezTo>
                  <a:cubicBezTo>
                    <a:pt x="9168" y="7026"/>
                    <a:pt x="7751" y="8443"/>
                    <a:pt x="6018" y="8443"/>
                  </a:cubicBezTo>
                  <a:cubicBezTo>
                    <a:pt x="4285" y="8443"/>
                    <a:pt x="2867" y="7026"/>
                    <a:pt x="2867" y="5293"/>
                  </a:cubicBezTo>
                  <a:cubicBezTo>
                    <a:pt x="2867" y="3560"/>
                    <a:pt x="4285" y="2142"/>
                    <a:pt x="6018" y="2142"/>
                  </a:cubicBezTo>
                  <a:close/>
                  <a:moveTo>
                    <a:pt x="1765" y="0"/>
                  </a:moveTo>
                  <a:cubicBezTo>
                    <a:pt x="1576" y="0"/>
                    <a:pt x="1418" y="158"/>
                    <a:pt x="1418" y="378"/>
                  </a:cubicBezTo>
                  <a:lnTo>
                    <a:pt x="1418" y="725"/>
                  </a:lnTo>
                  <a:lnTo>
                    <a:pt x="1072" y="725"/>
                  </a:lnTo>
                  <a:cubicBezTo>
                    <a:pt x="473" y="725"/>
                    <a:pt x="1" y="1197"/>
                    <a:pt x="1" y="1796"/>
                  </a:cubicBezTo>
                  <a:lnTo>
                    <a:pt x="1" y="1890"/>
                  </a:lnTo>
                  <a:lnTo>
                    <a:pt x="1922" y="2835"/>
                  </a:lnTo>
                  <a:cubicBezTo>
                    <a:pt x="2048" y="2930"/>
                    <a:pt x="2143" y="3056"/>
                    <a:pt x="2143" y="3151"/>
                  </a:cubicBezTo>
                  <a:lnTo>
                    <a:pt x="2143" y="7372"/>
                  </a:lnTo>
                  <a:cubicBezTo>
                    <a:pt x="2143" y="7498"/>
                    <a:pt x="2048" y="7624"/>
                    <a:pt x="1922" y="7687"/>
                  </a:cubicBezTo>
                  <a:lnTo>
                    <a:pt x="1" y="8632"/>
                  </a:lnTo>
                  <a:lnTo>
                    <a:pt x="1" y="8758"/>
                  </a:lnTo>
                  <a:cubicBezTo>
                    <a:pt x="1" y="9357"/>
                    <a:pt x="473" y="9830"/>
                    <a:pt x="1072" y="9830"/>
                  </a:cubicBezTo>
                  <a:lnTo>
                    <a:pt x="10964" y="9830"/>
                  </a:lnTo>
                  <a:cubicBezTo>
                    <a:pt x="11531" y="9830"/>
                    <a:pt x="12004" y="9357"/>
                    <a:pt x="12004" y="8758"/>
                  </a:cubicBezTo>
                  <a:lnTo>
                    <a:pt x="12004" y="8632"/>
                  </a:lnTo>
                  <a:lnTo>
                    <a:pt x="10082" y="7687"/>
                  </a:lnTo>
                  <a:cubicBezTo>
                    <a:pt x="9956" y="7624"/>
                    <a:pt x="9893" y="7498"/>
                    <a:pt x="9893" y="7372"/>
                  </a:cubicBezTo>
                  <a:lnTo>
                    <a:pt x="9893" y="3151"/>
                  </a:lnTo>
                  <a:cubicBezTo>
                    <a:pt x="9893" y="3056"/>
                    <a:pt x="9956" y="2930"/>
                    <a:pt x="10082" y="2835"/>
                  </a:cubicBezTo>
                  <a:lnTo>
                    <a:pt x="12004" y="1890"/>
                  </a:lnTo>
                  <a:lnTo>
                    <a:pt x="12004" y="1796"/>
                  </a:lnTo>
                  <a:cubicBezTo>
                    <a:pt x="12004" y="1197"/>
                    <a:pt x="11531" y="725"/>
                    <a:pt x="10933" y="725"/>
                  </a:cubicBez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-45952875" y="3306025"/>
              <a:ext cx="122100" cy="122125"/>
            </a:xfrm>
            <a:custGeom>
              <a:rect b="b" l="l" r="r" t="t"/>
              <a:pathLst>
                <a:path extrusionOk="0" h="4885" w="4884">
                  <a:moveTo>
                    <a:pt x="2426" y="663"/>
                  </a:moveTo>
                  <a:cubicBezTo>
                    <a:pt x="3403" y="663"/>
                    <a:pt x="4190" y="1450"/>
                    <a:pt x="4190" y="2458"/>
                  </a:cubicBezTo>
                  <a:cubicBezTo>
                    <a:pt x="4159" y="3435"/>
                    <a:pt x="3371" y="4223"/>
                    <a:pt x="2426" y="4223"/>
                  </a:cubicBezTo>
                  <a:cubicBezTo>
                    <a:pt x="1449" y="4223"/>
                    <a:pt x="662" y="3435"/>
                    <a:pt x="662" y="2458"/>
                  </a:cubicBezTo>
                  <a:cubicBezTo>
                    <a:pt x="662" y="1450"/>
                    <a:pt x="1449" y="663"/>
                    <a:pt x="2426" y="663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4"/>
                    <a:pt x="0" y="2458"/>
                  </a:cubicBezTo>
                  <a:cubicBezTo>
                    <a:pt x="0" y="3782"/>
                    <a:pt x="1103" y="4884"/>
                    <a:pt x="2426" y="4884"/>
                  </a:cubicBezTo>
                  <a:cubicBezTo>
                    <a:pt x="3781" y="4884"/>
                    <a:pt x="4883" y="3782"/>
                    <a:pt x="4883" y="2458"/>
                  </a:cubicBezTo>
                  <a:cubicBezTo>
                    <a:pt x="4883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-45941075" y="3218600"/>
              <a:ext cx="98475" cy="17375"/>
            </a:xfrm>
            <a:custGeom>
              <a:rect b="b" l="l" r="r" t="t"/>
              <a:pathLst>
                <a:path extrusionOk="0" h="695" w="3939">
                  <a:moveTo>
                    <a:pt x="536" y="1"/>
                  </a:moveTo>
                  <a:cubicBezTo>
                    <a:pt x="410" y="1"/>
                    <a:pt x="316" y="64"/>
                    <a:pt x="221" y="190"/>
                  </a:cubicBezTo>
                  <a:lnTo>
                    <a:pt x="1" y="694"/>
                  </a:lnTo>
                  <a:lnTo>
                    <a:pt x="3939" y="694"/>
                  </a:lnTo>
                  <a:lnTo>
                    <a:pt x="3655" y="190"/>
                  </a:lnTo>
                  <a:cubicBezTo>
                    <a:pt x="3592" y="64"/>
                    <a:pt x="3466" y="1"/>
                    <a:pt x="3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2" name="Google Shape;322;p40"/>
          <p:cNvCxnSpPr/>
          <p:nvPr/>
        </p:nvCxnSpPr>
        <p:spPr>
          <a:xfrm>
            <a:off x="4779225" y="2632425"/>
            <a:ext cx="929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3" name="Google Shape;323;p40"/>
          <p:cNvCxnSpPr/>
          <p:nvPr/>
        </p:nvCxnSpPr>
        <p:spPr>
          <a:xfrm flipH="1" rot="10800000">
            <a:off x="4842850" y="3955300"/>
            <a:ext cx="7803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40"/>
          <p:cNvCxnSpPr/>
          <p:nvPr/>
        </p:nvCxnSpPr>
        <p:spPr>
          <a:xfrm flipH="1" rot="10800000">
            <a:off x="2909175" y="2782963"/>
            <a:ext cx="865500" cy="7800"/>
          </a:xfrm>
          <a:prstGeom prst="straightConnector1">
            <a:avLst/>
          </a:prstGeom>
          <a:noFill/>
          <a:ln cap="flat" cmpd="sng" w="28575">
            <a:solidFill>
              <a:srgbClr val="BE000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325" name="Google Shape;325;p40"/>
          <p:cNvCxnSpPr/>
          <p:nvPr/>
        </p:nvCxnSpPr>
        <p:spPr>
          <a:xfrm flipH="1" rot="10800000">
            <a:off x="3149834" y="3962075"/>
            <a:ext cx="865500" cy="7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sm" w="sm" type="none"/>
          </a:ln>
        </p:spPr>
      </p:cxn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00" y="2413075"/>
            <a:ext cx="2256727" cy="4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1"/>
          <p:cNvPicPr preferRelativeResize="0"/>
          <p:nvPr/>
        </p:nvPicPr>
        <p:blipFill rotWithShape="1">
          <a:blip r:embed="rId3">
            <a:alphaModFix/>
          </a:blip>
          <a:srcRect b="-66451" l="0" r="0" t="-41925"/>
          <a:stretch/>
        </p:blipFill>
        <p:spPr>
          <a:xfrm>
            <a:off x="503575" y="164850"/>
            <a:ext cx="8376924" cy="48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22222"/>
                </a:solidFill>
              </a:rPr>
              <a:t>Sprint 2 : Du 29/10/21 Jusqu’à  06/11/21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337" name="Google Shape;337;p42"/>
          <p:cNvSpPr txBox="1"/>
          <p:nvPr>
            <p:ph idx="2" type="title"/>
          </p:nvPr>
        </p:nvSpPr>
        <p:spPr>
          <a:xfrm>
            <a:off x="367675" y="10620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Conception UML </a:t>
            </a:r>
            <a:endParaRPr sz="12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p42"/>
          <p:cNvPicPr preferRelativeResize="0"/>
          <p:nvPr/>
        </p:nvPicPr>
        <p:blipFill rotWithShape="1">
          <a:blip r:embed="rId3">
            <a:alphaModFix/>
          </a:blip>
          <a:srcRect b="11939" l="932" r="932" t="32554"/>
          <a:stretch/>
        </p:blipFill>
        <p:spPr>
          <a:xfrm>
            <a:off x="0" y="1696200"/>
            <a:ext cx="9144000" cy="34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3"/>
          <p:cNvPicPr preferRelativeResize="0"/>
          <p:nvPr/>
        </p:nvPicPr>
        <p:blipFill rotWithShape="1">
          <a:blip r:embed="rId3">
            <a:alphaModFix/>
          </a:blip>
          <a:srcRect b="5129" l="0" r="9041" t="13715"/>
          <a:stretch/>
        </p:blipFill>
        <p:spPr>
          <a:xfrm>
            <a:off x="534563" y="546487"/>
            <a:ext cx="8074873" cy="40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idx="2" type="title"/>
          </p:nvPr>
        </p:nvSpPr>
        <p:spPr>
          <a:xfrm>
            <a:off x="367675" y="909675"/>
            <a:ext cx="75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Diagrammes </a:t>
            </a:r>
            <a:endParaRPr/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000" y="1138925"/>
            <a:ext cx="5569749" cy="36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50" y="1080050"/>
            <a:ext cx="4402924" cy="2843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50" y="1175650"/>
            <a:ext cx="4136925" cy="27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22222"/>
                </a:solidFill>
              </a:rPr>
              <a:t>Sprint 3 : Du 06/11/21 Jusqu’à  13/11/21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361" name="Google Shape;361;p46"/>
          <p:cNvSpPr txBox="1"/>
          <p:nvPr>
            <p:ph idx="2" type="title"/>
          </p:nvPr>
        </p:nvSpPr>
        <p:spPr>
          <a:xfrm>
            <a:off x="367675" y="10620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Préparation de base de données</a:t>
            </a:r>
            <a:endParaRPr>
              <a:solidFill>
                <a:srgbClr val="858585"/>
              </a:solidFill>
            </a:endParaRPr>
          </a:p>
        </p:txBody>
      </p:sp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11939" l="932" r="932" t="32554"/>
          <a:stretch/>
        </p:blipFill>
        <p:spPr>
          <a:xfrm>
            <a:off x="0" y="1696200"/>
            <a:ext cx="9144000" cy="34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795300" y="208172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4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“We don't just build websites, we build websites that SELLS”</a:t>
            </a:r>
            <a:endParaRPr sz="4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825150" y="1277776"/>
            <a:ext cx="74937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9000">
                <a:solidFill>
                  <a:srgbClr val="222222"/>
                </a:solidFill>
              </a:rPr>
              <a:t>“</a:t>
            </a:r>
            <a:endParaRPr b="1" sz="90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7"/>
          <p:cNvPicPr preferRelativeResize="0"/>
          <p:nvPr/>
        </p:nvPicPr>
        <p:blipFill rotWithShape="1">
          <a:blip r:embed="rId3">
            <a:alphaModFix/>
          </a:blip>
          <a:srcRect b="4818" l="0" r="3558" t="13241"/>
          <a:stretch/>
        </p:blipFill>
        <p:spPr>
          <a:xfrm>
            <a:off x="377312" y="707250"/>
            <a:ext cx="8389374" cy="39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p48"/>
          <p:cNvGraphicFramePr/>
          <p:nvPr/>
        </p:nvGraphicFramePr>
        <p:xfrm>
          <a:off x="2278950" y="2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860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clien_id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delivery_type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delivery_fees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status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p48"/>
          <p:cNvGraphicFramePr/>
          <p:nvPr/>
        </p:nvGraphicFramePr>
        <p:xfrm>
          <a:off x="4461225" y="16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768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username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p48"/>
          <p:cNvGraphicFramePr/>
          <p:nvPr/>
        </p:nvGraphicFramePr>
        <p:xfrm>
          <a:off x="102150" y="2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768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Category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reference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banner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photo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5" name="Google Shape;375;p48"/>
          <p:cNvGraphicFramePr/>
          <p:nvPr/>
        </p:nvGraphicFramePr>
        <p:xfrm>
          <a:off x="6475325" y="7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2538050"/>
              </a:tblGrid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firstname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lastname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cin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phone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company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adress1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adress2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zipcode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49"/>
          <p:cNvGraphicFramePr/>
          <p:nvPr/>
        </p:nvGraphicFramePr>
        <p:xfrm>
          <a:off x="278850" y="20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216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manufacturer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reference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address1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address2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zipcode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phone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1" name="Google Shape;381;p49"/>
          <p:cNvGraphicFramePr/>
          <p:nvPr/>
        </p:nvGraphicFramePr>
        <p:xfrm>
          <a:off x="2785725" y="2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79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order_line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order_id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product_id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product_name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product_price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product_quantity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line_total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2" name="Google Shape;382;p49"/>
          <p:cNvGraphicFramePr/>
          <p:nvPr/>
        </p:nvGraphicFramePr>
        <p:xfrm>
          <a:off x="2785725" y="342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79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paths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url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3" name="Google Shape;383;p49"/>
          <p:cNvGraphicFramePr/>
          <p:nvPr/>
        </p:nvGraphicFramePr>
        <p:xfrm>
          <a:off x="7063125" y="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83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reference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category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subcategory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manifacturer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quantity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addeddate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photo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promo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4" name="Google Shape;384;p49"/>
          <p:cNvGraphicFramePr/>
          <p:nvPr/>
        </p:nvGraphicFramePr>
        <p:xfrm>
          <a:off x="4902200" y="2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83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slider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slider_id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product_ref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slider_img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slider_set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5" name="Google Shape;385;p49"/>
          <p:cNvGraphicFramePr/>
          <p:nvPr/>
        </p:nvGraphicFramePr>
        <p:xfrm>
          <a:off x="4902200" y="266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83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subcategory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reference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6" name="Google Shape;386;p49"/>
          <p:cNvGraphicFramePr/>
          <p:nvPr/>
        </p:nvGraphicFramePr>
        <p:xfrm>
          <a:off x="278850" y="20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216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manu</a:t>
                      </a: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facturer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reference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address1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address2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zipcode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phone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Google Shape;387;p49"/>
          <p:cNvGraphicFramePr/>
          <p:nvPr/>
        </p:nvGraphicFramePr>
        <p:xfrm>
          <a:off x="2785725" y="20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79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order_line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order_id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product_id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product_name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product_price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product_quantity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line_total</a:t>
                      </a:r>
                      <a:endParaRPr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8" name="Google Shape;388;p49"/>
          <p:cNvGraphicFramePr/>
          <p:nvPr/>
        </p:nvGraphicFramePr>
        <p:xfrm>
          <a:off x="2785725" y="34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79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paths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url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9" name="Google Shape;389;p49"/>
          <p:cNvGraphicFramePr/>
          <p:nvPr/>
        </p:nvGraphicFramePr>
        <p:xfrm>
          <a:off x="4902200" y="20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83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slider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slider_id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product_ref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slider_img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slider_set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0" name="Google Shape;390;p49"/>
          <p:cNvGraphicFramePr/>
          <p:nvPr/>
        </p:nvGraphicFramePr>
        <p:xfrm>
          <a:off x="4902200" y="26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{45E5E5C6-7DAD-4A28-BB67-ACBDCFE7A5D1}</a:tableStyleId>
              </a:tblPr>
              <a:tblGrid>
                <a:gridCol w="183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subcategory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reference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BE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>
                        <a:solidFill>
                          <a:srgbClr val="BE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22222"/>
                </a:solidFill>
              </a:rPr>
              <a:t>Sprint 4 : Du </a:t>
            </a:r>
            <a:r>
              <a:rPr lang="es" sz="3000">
                <a:solidFill>
                  <a:srgbClr val="222222"/>
                </a:solidFill>
              </a:rPr>
              <a:t>13/11/21</a:t>
            </a:r>
            <a:r>
              <a:rPr lang="es" sz="3000">
                <a:solidFill>
                  <a:srgbClr val="222222"/>
                </a:solidFill>
              </a:rPr>
              <a:t> Jusqu’à </a:t>
            </a:r>
            <a:r>
              <a:rPr lang="es" sz="3000">
                <a:solidFill>
                  <a:srgbClr val="222222"/>
                </a:solidFill>
              </a:rPr>
              <a:t>20/11/21</a:t>
            </a:r>
            <a:r>
              <a:rPr lang="es" sz="3000">
                <a:solidFill>
                  <a:srgbClr val="222222"/>
                </a:solidFill>
              </a:rPr>
              <a:t>  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396" name="Google Shape;396;p50"/>
          <p:cNvSpPr txBox="1"/>
          <p:nvPr>
            <p:ph idx="2" type="title"/>
          </p:nvPr>
        </p:nvSpPr>
        <p:spPr>
          <a:xfrm>
            <a:off x="367675" y="10620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Recherche des templates / Brainstorming sur les frameworks </a:t>
            </a:r>
            <a:endParaRPr sz="12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7" name="Google Shape;397;p50"/>
          <p:cNvPicPr preferRelativeResize="0"/>
          <p:nvPr/>
        </p:nvPicPr>
        <p:blipFill rotWithShape="1">
          <a:blip r:embed="rId3">
            <a:alphaModFix/>
          </a:blip>
          <a:srcRect b="11939" l="932" r="932" t="32554"/>
          <a:stretch/>
        </p:blipFill>
        <p:spPr>
          <a:xfrm>
            <a:off x="0" y="1696200"/>
            <a:ext cx="9144000" cy="34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850"/>
            <a:ext cx="9144001" cy="389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22222"/>
                </a:solidFill>
              </a:rPr>
              <a:t>Sprint 5 : Du </a:t>
            </a:r>
            <a:r>
              <a:rPr lang="es" sz="3000">
                <a:solidFill>
                  <a:srgbClr val="222222"/>
                </a:solidFill>
              </a:rPr>
              <a:t>20/11/21</a:t>
            </a:r>
            <a:r>
              <a:rPr lang="es" sz="3000">
                <a:solidFill>
                  <a:srgbClr val="222222"/>
                </a:solidFill>
              </a:rPr>
              <a:t> Jusqu’à  </a:t>
            </a:r>
            <a:r>
              <a:rPr lang="es" sz="3000">
                <a:solidFill>
                  <a:srgbClr val="222222"/>
                </a:solidFill>
              </a:rPr>
              <a:t>27/11/21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408" name="Google Shape;408;p52"/>
          <p:cNvSpPr txBox="1"/>
          <p:nvPr>
            <p:ph idx="2" type="title"/>
          </p:nvPr>
        </p:nvSpPr>
        <p:spPr>
          <a:xfrm>
            <a:off x="367675" y="10620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>
              <a:solidFill>
                <a:srgbClr val="858585"/>
              </a:solidFill>
            </a:endParaRPr>
          </a:p>
        </p:txBody>
      </p:sp>
      <p:pic>
        <p:nvPicPr>
          <p:cNvPr id="409" name="Google Shape;409;p52"/>
          <p:cNvPicPr preferRelativeResize="0"/>
          <p:nvPr/>
        </p:nvPicPr>
        <p:blipFill rotWithShape="1">
          <a:blip r:embed="rId3">
            <a:alphaModFix/>
          </a:blip>
          <a:srcRect b="11939" l="932" r="932" t="32554"/>
          <a:stretch/>
        </p:blipFill>
        <p:spPr>
          <a:xfrm>
            <a:off x="0" y="1696200"/>
            <a:ext cx="9144000" cy="34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607"/>
            <a:ext cx="9144001" cy="392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22222"/>
                </a:solidFill>
              </a:rPr>
              <a:t>Sprint 6 : Du </a:t>
            </a:r>
            <a:r>
              <a:rPr lang="es" sz="3000">
                <a:solidFill>
                  <a:srgbClr val="222222"/>
                </a:solidFill>
              </a:rPr>
              <a:t>27/11/21</a:t>
            </a:r>
            <a:r>
              <a:rPr lang="es" sz="3000">
                <a:solidFill>
                  <a:srgbClr val="222222"/>
                </a:solidFill>
              </a:rPr>
              <a:t> Jusqu’à </a:t>
            </a:r>
            <a:r>
              <a:rPr lang="es" sz="3000">
                <a:solidFill>
                  <a:srgbClr val="222222"/>
                </a:solidFill>
              </a:rPr>
              <a:t>04/12/21</a:t>
            </a:r>
            <a:r>
              <a:rPr lang="es" sz="3000">
                <a:solidFill>
                  <a:srgbClr val="222222"/>
                </a:solidFill>
              </a:rPr>
              <a:t>  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420" name="Google Shape;420;p54"/>
          <p:cNvSpPr txBox="1"/>
          <p:nvPr>
            <p:ph idx="2" type="title"/>
          </p:nvPr>
        </p:nvSpPr>
        <p:spPr>
          <a:xfrm>
            <a:off x="367675" y="10620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Coté Administrateur</a:t>
            </a:r>
            <a:endParaRPr sz="1200">
              <a:solidFill>
                <a:srgbClr val="8585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1" name="Google Shape;421;p54"/>
          <p:cNvPicPr preferRelativeResize="0"/>
          <p:nvPr/>
        </p:nvPicPr>
        <p:blipFill rotWithShape="1">
          <a:blip r:embed="rId3">
            <a:alphaModFix/>
          </a:blip>
          <a:srcRect b="11939" l="932" r="932" t="32554"/>
          <a:stretch/>
        </p:blipFill>
        <p:spPr>
          <a:xfrm>
            <a:off x="0" y="1696200"/>
            <a:ext cx="9144000" cy="34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414"/>
            <a:ext cx="9143999" cy="389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1E1E1E"/>
                </a:solidFill>
              </a:rPr>
              <a:t>Sprint 7 : Du </a:t>
            </a:r>
            <a:r>
              <a:rPr lang="es" sz="3000">
                <a:solidFill>
                  <a:srgbClr val="1E1E1E"/>
                </a:solidFill>
              </a:rPr>
              <a:t>04/12/21</a:t>
            </a:r>
            <a:r>
              <a:rPr lang="es" sz="3000">
                <a:solidFill>
                  <a:srgbClr val="1E1E1E"/>
                </a:solidFill>
              </a:rPr>
              <a:t> Jusqu’à </a:t>
            </a:r>
            <a:r>
              <a:rPr lang="es" sz="3000">
                <a:solidFill>
                  <a:srgbClr val="1E1E1E"/>
                </a:solidFill>
              </a:rPr>
              <a:t>11/12/21</a:t>
            </a:r>
            <a:endParaRPr sz="3000">
              <a:solidFill>
                <a:srgbClr val="1E1E1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1E1E1E"/>
              </a:solidFill>
            </a:endParaRPr>
          </a:p>
        </p:txBody>
      </p:sp>
      <p:sp>
        <p:nvSpPr>
          <p:cNvPr id="432" name="Google Shape;432;p56"/>
          <p:cNvSpPr txBox="1"/>
          <p:nvPr>
            <p:ph idx="2" type="title"/>
          </p:nvPr>
        </p:nvSpPr>
        <p:spPr>
          <a:xfrm>
            <a:off x="367675" y="10620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Coté Client</a:t>
            </a:r>
            <a:endParaRPr>
              <a:solidFill>
                <a:srgbClr val="858585"/>
              </a:solidFill>
            </a:endParaRPr>
          </a:p>
        </p:txBody>
      </p:sp>
      <p:pic>
        <p:nvPicPr>
          <p:cNvPr id="433" name="Google Shape;433;p56"/>
          <p:cNvPicPr preferRelativeResize="0"/>
          <p:nvPr/>
        </p:nvPicPr>
        <p:blipFill rotWithShape="1">
          <a:blip r:embed="rId3">
            <a:alphaModFix/>
          </a:blip>
          <a:srcRect b="11939" l="932" r="932" t="32554"/>
          <a:stretch/>
        </p:blipFill>
        <p:spPr>
          <a:xfrm>
            <a:off x="0" y="1696200"/>
            <a:ext cx="9144000" cy="34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55975" y="414825"/>
            <a:ext cx="42480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0">
                <a:solidFill>
                  <a:srgbClr val="BE0000"/>
                </a:solidFill>
              </a:rPr>
              <a:t>W</a:t>
            </a:r>
            <a:r>
              <a:rPr lang="es" sz="10000">
                <a:solidFill>
                  <a:srgbClr val="BE0000"/>
                </a:solidFill>
              </a:rPr>
              <a:t>hoa</a:t>
            </a:r>
            <a:r>
              <a:rPr lang="es" sz="10000">
                <a:solidFill>
                  <a:srgbClr val="BE0000"/>
                </a:solidFill>
              </a:rPr>
              <a:t>!</a:t>
            </a:r>
            <a:endParaRPr sz="10000">
              <a:solidFill>
                <a:srgbClr val="BE0000"/>
              </a:solidFill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47471" r="657" t="0"/>
          <a:stretch/>
        </p:blipFill>
        <p:spPr>
          <a:xfrm>
            <a:off x="5146903" y="0"/>
            <a:ext cx="39971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>
            <p:ph idx="2" type="title"/>
          </p:nvPr>
        </p:nvSpPr>
        <p:spPr>
          <a:xfrm>
            <a:off x="463975" y="2875625"/>
            <a:ext cx="40320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22222"/>
                </a:solidFill>
              </a:rPr>
              <a:t>On a utilisé la méthode </a:t>
            </a:r>
            <a:r>
              <a:rPr b="1" lang="es" sz="1800">
                <a:solidFill>
                  <a:srgbClr val="222222"/>
                </a:solidFill>
              </a:rPr>
              <a:t>agile</a:t>
            </a:r>
            <a:r>
              <a:rPr lang="es" sz="1800">
                <a:solidFill>
                  <a:srgbClr val="222222"/>
                </a:solidFill>
              </a:rPr>
              <a:t> de gestion de projet et le framework </a:t>
            </a:r>
            <a:r>
              <a:rPr b="1" lang="es" sz="1800">
                <a:solidFill>
                  <a:srgbClr val="222222"/>
                </a:solidFill>
              </a:rPr>
              <a:t>Scrum</a:t>
            </a:r>
            <a:r>
              <a:rPr lang="es" sz="1800">
                <a:solidFill>
                  <a:srgbClr val="222222"/>
                </a:solidFill>
              </a:rPr>
              <a:t> est basé sur une méthode itérative de livrables du produit.</a:t>
            </a:r>
            <a:endParaRPr sz="180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22222"/>
                </a:solidFill>
              </a:rPr>
              <a:t>On a utilisé </a:t>
            </a:r>
            <a:r>
              <a:rPr b="1" lang="es" sz="3300">
                <a:solidFill>
                  <a:srgbClr val="222222"/>
                </a:solidFill>
              </a:rPr>
              <a:t>Azure DevOps</a:t>
            </a:r>
            <a:endParaRPr b="1" sz="33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4350"/>
            <a:ext cx="9143999" cy="389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22222"/>
                </a:solidFill>
              </a:rPr>
              <a:t>Sprint 8 : Du </a:t>
            </a:r>
            <a:r>
              <a:rPr lang="es" sz="3000">
                <a:solidFill>
                  <a:srgbClr val="222222"/>
                </a:solidFill>
              </a:rPr>
              <a:t>11/12/21</a:t>
            </a:r>
            <a:r>
              <a:rPr lang="es" sz="3000">
                <a:solidFill>
                  <a:srgbClr val="222222"/>
                </a:solidFill>
              </a:rPr>
              <a:t> Jusqu’à 18/12/21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444" name="Google Shape;444;p58"/>
          <p:cNvSpPr txBox="1"/>
          <p:nvPr>
            <p:ph idx="2" type="title"/>
          </p:nvPr>
        </p:nvSpPr>
        <p:spPr>
          <a:xfrm>
            <a:off x="367675" y="10620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rPr>
              <a:t>Création de chatbot</a:t>
            </a:r>
            <a:endParaRPr>
              <a:solidFill>
                <a:srgbClr val="858585"/>
              </a:solidFill>
            </a:endParaRPr>
          </a:p>
        </p:txBody>
      </p:sp>
      <p:pic>
        <p:nvPicPr>
          <p:cNvPr id="445" name="Google Shape;445;p58"/>
          <p:cNvPicPr preferRelativeResize="0"/>
          <p:nvPr/>
        </p:nvPicPr>
        <p:blipFill rotWithShape="1">
          <a:blip r:embed="rId3">
            <a:alphaModFix/>
          </a:blip>
          <a:srcRect b="11939" l="932" r="932" t="32554"/>
          <a:stretch/>
        </p:blipFill>
        <p:spPr>
          <a:xfrm>
            <a:off x="0" y="1696200"/>
            <a:ext cx="9144000" cy="34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1839"/>
            <a:ext cx="9144001" cy="391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3500"/>
              <a:t>Merci</a:t>
            </a:r>
            <a:r>
              <a:rPr lang="es" sz="3500"/>
              <a:t>! </a:t>
            </a:r>
            <a:endParaRPr sz="3500"/>
          </a:p>
        </p:txBody>
      </p:sp>
      <p:sp>
        <p:nvSpPr>
          <p:cNvPr id="456" name="Google Shape;456;p60"/>
          <p:cNvSpPr txBox="1"/>
          <p:nvPr>
            <p:ph idx="1" type="body"/>
          </p:nvPr>
        </p:nvSpPr>
        <p:spPr>
          <a:xfrm>
            <a:off x="6134325" y="2321800"/>
            <a:ext cx="3638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Wiem BELHADJ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Eya BOUHAMED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Rahma JALLOULI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Nour JRIDI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8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 title="InShot_20211127_19353303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027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3"/>
          <p:cNvGrpSpPr/>
          <p:nvPr/>
        </p:nvGrpSpPr>
        <p:grpSpPr>
          <a:xfrm>
            <a:off x="1513296" y="2290092"/>
            <a:ext cx="561803" cy="563311"/>
            <a:chOff x="-33645475" y="3944800"/>
            <a:chExt cx="292225" cy="293025"/>
          </a:xfrm>
        </p:grpSpPr>
        <p:sp>
          <p:nvSpPr>
            <p:cNvPr id="181" name="Google Shape;181;p33"/>
            <p:cNvSpPr/>
            <p:nvPr/>
          </p:nvSpPr>
          <p:spPr>
            <a:xfrm>
              <a:off x="-33549375" y="3944800"/>
              <a:ext cx="98475" cy="70900"/>
            </a:xfrm>
            <a:custGeom>
              <a:rect b="b" l="l" r="r" t="t"/>
              <a:pathLst>
                <a:path extrusionOk="0" h="2836" w="3939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-33645475" y="4041675"/>
              <a:ext cx="70900" cy="98475"/>
            </a:xfrm>
            <a:custGeom>
              <a:rect b="b" l="l" r="r" t="t"/>
              <a:pathLst>
                <a:path extrusionOk="0" h="3939" w="2836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-33424150" y="4042450"/>
              <a:ext cx="70900" cy="52025"/>
            </a:xfrm>
            <a:custGeom>
              <a:rect b="b" l="l" r="r" t="t"/>
              <a:pathLst>
                <a:path extrusionOk="0" h="2081" w="2836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-33549375" y="4165325"/>
              <a:ext cx="86650" cy="70925"/>
            </a:xfrm>
            <a:custGeom>
              <a:rect b="b" l="l" r="r" t="t"/>
              <a:pathLst>
                <a:path extrusionOk="0" h="2837" w="3466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-33558825" y="4030650"/>
              <a:ext cx="118950" cy="120525"/>
            </a:xfrm>
            <a:custGeom>
              <a:rect b="b" l="l" r="r" t="t"/>
              <a:pathLst>
                <a:path extrusionOk="0" h="4821" w="4758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-33639950" y="4129900"/>
              <a:ext cx="100825" cy="100825"/>
            </a:xfrm>
            <a:custGeom>
              <a:rect b="b" l="l" r="r" t="t"/>
              <a:pathLst>
                <a:path extrusionOk="0" h="4033" w="4033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-33459600" y="3951875"/>
              <a:ext cx="100850" cy="100075"/>
            </a:xfrm>
            <a:custGeom>
              <a:rect b="b" l="l" r="r" t="t"/>
              <a:pathLst>
                <a:path extrusionOk="0" h="4003" w="4034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-33639950" y="3951100"/>
              <a:ext cx="100825" cy="100050"/>
            </a:xfrm>
            <a:custGeom>
              <a:rect b="b" l="l" r="r" t="t"/>
              <a:pathLst>
                <a:path extrusionOk="0" h="4002" w="4033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-33472975" y="4082625"/>
              <a:ext cx="119725" cy="155200"/>
            </a:xfrm>
            <a:custGeom>
              <a:rect b="b" l="l" r="r" t="t"/>
              <a:pathLst>
                <a:path extrusionOk="0" h="6208" w="4789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-33421775" y="41338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33"/>
          <p:cNvSpPr txBox="1"/>
          <p:nvPr>
            <p:ph type="title"/>
          </p:nvPr>
        </p:nvSpPr>
        <p:spPr>
          <a:xfrm>
            <a:off x="615050" y="2089575"/>
            <a:ext cx="2358300" cy="11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E0000"/>
                </a:solidFill>
              </a:rPr>
              <a:t>Scrum team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92" name="Google Shape;192;p33"/>
          <p:cNvSpPr txBox="1"/>
          <p:nvPr>
            <p:ph idx="2" type="title"/>
          </p:nvPr>
        </p:nvSpPr>
        <p:spPr>
          <a:xfrm>
            <a:off x="332525" y="3284775"/>
            <a:ext cx="3116700" cy="1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Product Owner  : - Rahma JALLOULI </a:t>
            </a:r>
            <a:br>
              <a:rPr lang="es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Scrum Master    : - Wiem BELHADJ</a:t>
            </a:r>
            <a:br>
              <a:rPr lang="es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Developers          : - Eya BOUHAMED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		        - Nour JRIDI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		        - Wiem BELHADJ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		        - Rahma JALLOULI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50793" r="0" t="0"/>
          <a:stretch/>
        </p:blipFill>
        <p:spPr>
          <a:xfrm>
            <a:off x="5573475" y="0"/>
            <a:ext cx="3570524" cy="518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/>
          <p:nvPr/>
        </p:nvSpPr>
        <p:spPr>
          <a:xfrm>
            <a:off x="1220213" y="2735688"/>
            <a:ext cx="620920" cy="612726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BE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4"/>
          <p:cNvSpPr/>
          <p:nvPr/>
        </p:nvSpPr>
        <p:spPr>
          <a:xfrm>
            <a:off x="1224267" y="661881"/>
            <a:ext cx="612726" cy="611118"/>
          </a:xfrm>
          <a:custGeom>
            <a:rect b="b" l="l" r="r" t="t"/>
            <a:pathLst>
              <a:path extrusionOk="0" h="11784" w="11815">
                <a:moveTo>
                  <a:pt x="5923" y="2080"/>
                </a:moveTo>
                <a:cubicBezTo>
                  <a:pt x="6459" y="2080"/>
                  <a:pt x="6932" y="2552"/>
                  <a:pt x="6932" y="3119"/>
                </a:cubicBezTo>
                <a:lnTo>
                  <a:pt x="6932" y="3466"/>
                </a:lnTo>
                <a:lnTo>
                  <a:pt x="4884" y="3466"/>
                </a:lnTo>
                <a:lnTo>
                  <a:pt x="4884" y="3119"/>
                </a:lnTo>
                <a:cubicBezTo>
                  <a:pt x="4884" y="2521"/>
                  <a:pt x="5356" y="2080"/>
                  <a:pt x="5923" y="2080"/>
                </a:cubicBezTo>
                <a:close/>
                <a:moveTo>
                  <a:pt x="5923" y="662"/>
                </a:moveTo>
                <a:cubicBezTo>
                  <a:pt x="7247" y="662"/>
                  <a:pt x="8349" y="1765"/>
                  <a:pt x="8349" y="3119"/>
                </a:cubicBezTo>
                <a:lnTo>
                  <a:pt x="8349" y="3466"/>
                </a:lnTo>
                <a:lnTo>
                  <a:pt x="7656" y="3466"/>
                </a:lnTo>
                <a:lnTo>
                  <a:pt x="7656" y="3119"/>
                </a:lnTo>
                <a:cubicBezTo>
                  <a:pt x="7656" y="2174"/>
                  <a:pt x="6869" y="1387"/>
                  <a:pt x="5923" y="1387"/>
                </a:cubicBezTo>
                <a:cubicBezTo>
                  <a:pt x="4978" y="1387"/>
                  <a:pt x="4191" y="2174"/>
                  <a:pt x="4191" y="3119"/>
                </a:cubicBezTo>
                <a:lnTo>
                  <a:pt x="4191" y="3466"/>
                </a:lnTo>
                <a:lnTo>
                  <a:pt x="3466" y="3466"/>
                </a:lnTo>
                <a:lnTo>
                  <a:pt x="3466" y="3119"/>
                </a:lnTo>
                <a:cubicBezTo>
                  <a:pt x="3466" y="1765"/>
                  <a:pt x="4569" y="662"/>
                  <a:pt x="5923" y="662"/>
                </a:cubicBezTo>
                <a:close/>
                <a:moveTo>
                  <a:pt x="1387" y="4191"/>
                </a:moveTo>
                <a:lnTo>
                  <a:pt x="1387" y="6742"/>
                </a:lnTo>
                <a:cubicBezTo>
                  <a:pt x="946" y="6490"/>
                  <a:pt x="662" y="6018"/>
                  <a:pt x="662" y="5545"/>
                </a:cubicBezTo>
                <a:lnTo>
                  <a:pt x="662" y="4537"/>
                </a:lnTo>
                <a:cubicBezTo>
                  <a:pt x="662" y="4348"/>
                  <a:pt x="820" y="4191"/>
                  <a:pt x="1040" y="4191"/>
                </a:cubicBezTo>
                <a:close/>
                <a:moveTo>
                  <a:pt x="10775" y="4128"/>
                </a:moveTo>
                <a:cubicBezTo>
                  <a:pt x="10996" y="4128"/>
                  <a:pt x="11153" y="4285"/>
                  <a:pt x="11153" y="4506"/>
                </a:cubicBezTo>
                <a:lnTo>
                  <a:pt x="11153" y="5545"/>
                </a:lnTo>
                <a:cubicBezTo>
                  <a:pt x="11153" y="6081"/>
                  <a:pt x="10870" y="6490"/>
                  <a:pt x="10429" y="6742"/>
                </a:cubicBezTo>
                <a:lnTo>
                  <a:pt x="10429" y="4128"/>
                </a:lnTo>
                <a:close/>
                <a:moveTo>
                  <a:pt x="8349" y="4191"/>
                </a:moveTo>
                <a:lnTo>
                  <a:pt x="8349" y="6931"/>
                </a:lnTo>
                <a:lnTo>
                  <a:pt x="3498" y="6931"/>
                </a:lnTo>
                <a:lnTo>
                  <a:pt x="3498" y="4191"/>
                </a:lnTo>
                <a:close/>
                <a:moveTo>
                  <a:pt x="6270" y="7593"/>
                </a:moveTo>
                <a:lnTo>
                  <a:pt x="6270" y="7971"/>
                </a:lnTo>
                <a:cubicBezTo>
                  <a:pt x="6270" y="8160"/>
                  <a:pt x="6112" y="8318"/>
                  <a:pt x="5923" y="8318"/>
                </a:cubicBezTo>
                <a:cubicBezTo>
                  <a:pt x="5703" y="8318"/>
                  <a:pt x="5545" y="8160"/>
                  <a:pt x="5545" y="7971"/>
                </a:cubicBezTo>
                <a:lnTo>
                  <a:pt x="5545" y="7593"/>
                </a:lnTo>
                <a:close/>
                <a:moveTo>
                  <a:pt x="662" y="7089"/>
                </a:moveTo>
                <a:cubicBezTo>
                  <a:pt x="883" y="7278"/>
                  <a:pt x="1103" y="7404"/>
                  <a:pt x="1387" y="7467"/>
                </a:cubicBezTo>
                <a:lnTo>
                  <a:pt x="1387" y="11153"/>
                </a:lnTo>
                <a:lnTo>
                  <a:pt x="1040" y="11153"/>
                </a:lnTo>
                <a:cubicBezTo>
                  <a:pt x="820" y="11153"/>
                  <a:pt x="662" y="10996"/>
                  <a:pt x="662" y="10807"/>
                </a:cubicBezTo>
                <a:lnTo>
                  <a:pt x="662" y="7089"/>
                </a:lnTo>
                <a:close/>
                <a:moveTo>
                  <a:pt x="2804" y="4191"/>
                </a:moveTo>
                <a:lnTo>
                  <a:pt x="2804" y="11153"/>
                </a:lnTo>
                <a:lnTo>
                  <a:pt x="2080" y="11153"/>
                </a:lnTo>
                <a:lnTo>
                  <a:pt x="2080" y="4191"/>
                </a:lnTo>
                <a:close/>
                <a:moveTo>
                  <a:pt x="8318" y="7656"/>
                </a:moveTo>
                <a:lnTo>
                  <a:pt x="8318" y="11153"/>
                </a:lnTo>
                <a:lnTo>
                  <a:pt x="3498" y="11153"/>
                </a:lnTo>
                <a:lnTo>
                  <a:pt x="3498" y="7656"/>
                </a:lnTo>
                <a:lnTo>
                  <a:pt x="4884" y="7656"/>
                </a:lnTo>
                <a:lnTo>
                  <a:pt x="4884" y="8003"/>
                </a:lnTo>
                <a:cubicBezTo>
                  <a:pt x="4884" y="8601"/>
                  <a:pt x="5356" y="9011"/>
                  <a:pt x="5923" y="9011"/>
                </a:cubicBezTo>
                <a:cubicBezTo>
                  <a:pt x="6459" y="9011"/>
                  <a:pt x="6932" y="8538"/>
                  <a:pt x="6932" y="8003"/>
                </a:cubicBezTo>
                <a:lnTo>
                  <a:pt x="6932" y="7656"/>
                </a:lnTo>
                <a:close/>
                <a:moveTo>
                  <a:pt x="9767" y="4191"/>
                </a:moveTo>
                <a:lnTo>
                  <a:pt x="9767" y="11153"/>
                </a:lnTo>
                <a:lnTo>
                  <a:pt x="9074" y="11153"/>
                </a:lnTo>
                <a:lnTo>
                  <a:pt x="9074" y="4191"/>
                </a:lnTo>
                <a:close/>
                <a:moveTo>
                  <a:pt x="11153" y="7120"/>
                </a:moveTo>
                <a:lnTo>
                  <a:pt x="11153" y="10807"/>
                </a:lnTo>
                <a:cubicBezTo>
                  <a:pt x="11153" y="10996"/>
                  <a:pt x="10996" y="11153"/>
                  <a:pt x="10807" y="11153"/>
                </a:cubicBezTo>
                <a:lnTo>
                  <a:pt x="10429" y="11153"/>
                </a:lnTo>
                <a:lnTo>
                  <a:pt x="10429" y="7530"/>
                </a:lnTo>
                <a:cubicBezTo>
                  <a:pt x="10712" y="7436"/>
                  <a:pt x="10964" y="7278"/>
                  <a:pt x="11153" y="7120"/>
                </a:cubicBezTo>
                <a:close/>
                <a:moveTo>
                  <a:pt x="5923" y="0"/>
                </a:moveTo>
                <a:cubicBezTo>
                  <a:pt x="4191" y="0"/>
                  <a:pt x="2804" y="1418"/>
                  <a:pt x="2804" y="3119"/>
                </a:cubicBezTo>
                <a:lnTo>
                  <a:pt x="2804" y="3466"/>
                </a:lnTo>
                <a:lnTo>
                  <a:pt x="1040" y="3466"/>
                </a:lnTo>
                <a:cubicBezTo>
                  <a:pt x="442" y="3466"/>
                  <a:pt x="1" y="3939"/>
                  <a:pt x="1" y="4474"/>
                </a:cubicBezTo>
                <a:lnTo>
                  <a:pt x="1" y="5514"/>
                </a:lnTo>
                <a:lnTo>
                  <a:pt x="1" y="10744"/>
                </a:lnTo>
                <a:cubicBezTo>
                  <a:pt x="1" y="11342"/>
                  <a:pt x="473" y="11783"/>
                  <a:pt x="1040" y="11783"/>
                </a:cubicBezTo>
                <a:lnTo>
                  <a:pt x="10807" y="11783"/>
                </a:lnTo>
                <a:cubicBezTo>
                  <a:pt x="11374" y="11783"/>
                  <a:pt x="11815" y="11311"/>
                  <a:pt x="11815" y="10744"/>
                </a:cubicBezTo>
                <a:lnTo>
                  <a:pt x="11815" y="5514"/>
                </a:lnTo>
                <a:lnTo>
                  <a:pt x="11815" y="4474"/>
                </a:lnTo>
                <a:cubicBezTo>
                  <a:pt x="11815" y="3939"/>
                  <a:pt x="11374" y="3466"/>
                  <a:pt x="10807" y="3466"/>
                </a:cubicBezTo>
                <a:lnTo>
                  <a:pt x="9011" y="3466"/>
                </a:lnTo>
                <a:lnTo>
                  <a:pt x="9011" y="3119"/>
                </a:lnTo>
                <a:cubicBezTo>
                  <a:pt x="9011" y="1387"/>
                  <a:pt x="7593" y="0"/>
                  <a:pt x="5923" y="0"/>
                </a:cubicBezTo>
                <a:close/>
              </a:path>
            </a:pathLst>
          </a:custGeom>
          <a:solidFill>
            <a:srgbClr val="BE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3650784" y="659443"/>
            <a:ext cx="539188" cy="615993"/>
          </a:xfrm>
          <a:custGeom>
            <a:rect b="b" l="l" r="r" t="t"/>
            <a:pathLst>
              <a:path extrusionOk="0" h="11878" w="10397">
                <a:moveTo>
                  <a:pt x="5135" y="725"/>
                </a:moveTo>
                <a:cubicBezTo>
                  <a:pt x="6868" y="725"/>
                  <a:pt x="8254" y="2142"/>
                  <a:pt x="8254" y="3844"/>
                </a:cubicBezTo>
                <a:lnTo>
                  <a:pt x="8254" y="5923"/>
                </a:lnTo>
                <a:cubicBezTo>
                  <a:pt x="8254" y="6112"/>
                  <a:pt x="8097" y="6270"/>
                  <a:pt x="7908" y="6270"/>
                </a:cubicBezTo>
                <a:lnTo>
                  <a:pt x="7498" y="6270"/>
                </a:lnTo>
                <a:cubicBezTo>
                  <a:pt x="7561" y="6144"/>
                  <a:pt x="7561" y="6049"/>
                  <a:pt x="7561" y="5923"/>
                </a:cubicBezTo>
                <a:lnTo>
                  <a:pt x="7561" y="3844"/>
                </a:lnTo>
                <a:cubicBezTo>
                  <a:pt x="7561" y="3623"/>
                  <a:pt x="7404" y="3466"/>
                  <a:pt x="7183" y="3466"/>
                </a:cubicBezTo>
                <a:lnTo>
                  <a:pt x="6490" y="3466"/>
                </a:lnTo>
                <a:cubicBezTo>
                  <a:pt x="5892" y="3466"/>
                  <a:pt x="5450" y="2993"/>
                  <a:pt x="5450" y="2458"/>
                </a:cubicBezTo>
                <a:lnTo>
                  <a:pt x="5450" y="1733"/>
                </a:lnTo>
                <a:cubicBezTo>
                  <a:pt x="5450" y="1544"/>
                  <a:pt x="5293" y="1386"/>
                  <a:pt x="5104" y="1386"/>
                </a:cubicBezTo>
                <a:cubicBezTo>
                  <a:pt x="4915" y="1386"/>
                  <a:pt x="4757" y="1544"/>
                  <a:pt x="4757" y="1733"/>
                </a:cubicBezTo>
                <a:lnTo>
                  <a:pt x="4757" y="2458"/>
                </a:lnTo>
                <a:cubicBezTo>
                  <a:pt x="4757" y="3056"/>
                  <a:pt x="4285" y="3466"/>
                  <a:pt x="3718" y="3466"/>
                </a:cubicBezTo>
                <a:lnTo>
                  <a:pt x="3088" y="3466"/>
                </a:lnTo>
                <a:cubicBezTo>
                  <a:pt x="2899" y="3466"/>
                  <a:pt x="2741" y="3623"/>
                  <a:pt x="2741" y="3844"/>
                </a:cubicBezTo>
                <a:lnTo>
                  <a:pt x="2741" y="5923"/>
                </a:lnTo>
                <a:cubicBezTo>
                  <a:pt x="2741" y="6049"/>
                  <a:pt x="2741" y="6144"/>
                  <a:pt x="2773" y="6270"/>
                </a:cubicBezTo>
                <a:lnTo>
                  <a:pt x="2395" y="6270"/>
                </a:lnTo>
                <a:cubicBezTo>
                  <a:pt x="2205" y="6270"/>
                  <a:pt x="2048" y="6112"/>
                  <a:pt x="2048" y="5923"/>
                </a:cubicBezTo>
                <a:lnTo>
                  <a:pt x="2048" y="3844"/>
                </a:lnTo>
                <a:cubicBezTo>
                  <a:pt x="2048" y="2111"/>
                  <a:pt x="3466" y="725"/>
                  <a:pt x="5135" y="725"/>
                </a:cubicBezTo>
                <a:close/>
                <a:moveTo>
                  <a:pt x="5230" y="3466"/>
                </a:moveTo>
                <a:cubicBezTo>
                  <a:pt x="5545" y="3907"/>
                  <a:pt x="6049" y="4190"/>
                  <a:pt x="6585" y="4190"/>
                </a:cubicBezTo>
                <a:lnTo>
                  <a:pt x="6963" y="4190"/>
                </a:lnTo>
                <a:lnTo>
                  <a:pt x="6963" y="5955"/>
                </a:lnTo>
                <a:lnTo>
                  <a:pt x="6931" y="5955"/>
                </a:lnTo>
                <a:cubicBezTo>
                  <a:pt x="6931" y="6553"/>
                  <a:pt x="6459" y="6994"/>
                  <a:pt x="5892" y="6994"/>
                </a:cubicBezTo>
                <a:lnTo>
                  <a:pt x="4505" y="6994"/>
                </a:lnTo>
                <a:cubicBezTo>
                  <a:pt x="3938" y="6994"/>
                  <a:pt x="3497" y="6522"/>
                  <a:pt x="3497" y="5955"/>
                </a:cubicBezTo>
                <a:lnTo>
                  <a:pt x="3497" y="4190"/>
                </a:lnTo>
                <a:lnTo>
                  <a:pt x="3844" y="4190"/>
                </a:lnTo>
                <a:cubicBezTo>
                  <a:pt x="4379" y="4190"/>
                  <a:pt x="4915" y="3907"/>
                  <a:pt x="5230" y="3466"/>
                </a:cubicBezTo>
                <a:close/>
                <a:moveTo>
                  <a:pt x="6301" y="7624"/>
                </a:moveTo>
                <a:cubicBezTo>
                  <a:pt x="6396" y="8034"/>
                  <a:pt x="6805" y="8349"/>
                  <a:pt x="7278" y="8349"/>
                </a:cubicBezTo>
                <a:lnTo>
                  <a:pt x="7624" y="8349"/>
                </a:lnTo>
                <a:lnTo>
                  <a:pt x="7624" y="9200"/>
                </a:lnTo>
                <a:cubicBezTo>
                  <a:pt x="6852" y="9546"/>
                  <a:pt x="6025" y="9719"/>
                  <a:pt x="5198" y="9719"/>
                </a:cubicBezTo>
                <a:cubicBezTo>
                  <a:pt x="4371" y="9719"/>
                  <a:pt x="3544" y="9546"/>
                  <a:pt x="2773" y="9200"/>
                </a:cubicBezTo>
                <a:lnTo>
                  <a:pt x="2773" y="8349"/>
                </a:lnTo>
                <a:lnTo>
                  <a:pt x="3119" y="8349"/>
                </a:lnTo>
                <a:cubicBezTo>
                  <a:pt x="3560" y="8349"/>
                  <a:pt x="3970" y="8034"/>
                  <a:pt x="4127" y="7624"/>
                </a:cubicBezTo>
                <a:cubicBezTo>
                  <a:pt x="4253" y="7656"/>
                  <a:pt x="4411" y="7656"/>
                  <a:pt x="4505" y="7656"/>
                </a:cubicBezTo>
                <a:lnTo>
                  <a:pt x="5892" y="7656"/>
                </a:lnTo>
                <a:cubicBezTo>
                  <a:pt x="6018" y="7656"/>
                  <a:pt x="6175" y="7656"/>
                  <a:pt x="6301" y="7624"/>
                </a:cubicBezTo>
                <a:close/>
                <a:moveTo>
                  <a:pt x="2079" y="8349"/>
                </a:moveTo>
                <a:lnTo>
                  <a:pt x="2079" y="11153"/>
                </a:lnTo>
                <a:lnTo>
                  <a:pt x="693" y="11153"/>
                </a:lnTo>
                <a:lnTo>
                  <a:pt x="693" y="9389"/>
                </a:lnTo>
                <a:cubicBezTo>
                  <a:pt x="693" y="8790"/>
                  <a:pt x="1166" y="8349"/>
                  <a:pt x="1733" y="8349"/>
                </a:cubicBezTo>
                <a:close/>
                <a:moveTo>
                  <a:pt x="7656" y="9924"/>
                </a:moveTo>
                <a:lnTo>
                  <a:pt x="7656" y="11153"/>
                </a:lnTo>
                <a:lnTo>
                  <a:pt x="2773" y="11153"/>
                </a:lnTo>
                <a:lnTo>
                  <a:pt x="2773" y="9924"/>
                </a:lnTo>
                <a:cubicBezTo>
                  <a:pt x="3560" y="10239"/>
                  <a:pt x="4411" y="10397"/>
                  <a:pt x="5230" y="10397"/>
                </a:cubicBezTo>
                <a:cubicBezTo>
                  <a:pt x="6049" y="10397"/>
                  <a:pt x="6868" y="10239"/>
                  <a:pt x="7656" y="9924"/>
                </a:cubicBezTo>
                <a:close/>
                <a:moveTo>
                  <a:pt x="8664" y="8349"/>
                </a:moveTo>
                <a:cubicBezTo>
                  <a:pt x="9231" y="8349"/>
                  <a:pt x="9672" y="8821"/>
                  <a:pt x="9672" y="9389"/>
                </a:cubicBezTo>
                <a:lnTo>
                  <a:pt x="9672" y="11153"/>
                </a:lnTo>
                <a:lnTo>
                  <a:pt x="8286" y="11153"/>
                </a:lnTo>
                <a:lnTo>
                  <a:pt x="8286" y="8349"/>
                </a:lnTo>
                <a:close/>
                <a:moveTo>
                  <a:pt x="5198" y="0"/>
                </a:moveTo>
                <a:cubicBezTo>
                  <a:pt x="3088" y="0"/>
                  <a:pt x="1355" y="1701"/>
                  <a:pt x="1355" y="3844"/>
                </a:cubicBezTo>
                <a:lnTo>
                  <a:pt x="1355" y="5923"/>
                </a:lnTo>
                <a:cubicBezTo>
                  <a:pt x="1355" y="6522"/>
                  <a:pt x="1827" y="6931"/>
                  <a:pt x="2395" y="6931"/>
                </a:cubicBezTo>
                <a:lnTo>
                  <a:pt x="3088" y="6931"/>
                </a:lnTo>
                <a:cubicBezTo>
                  <a:pt x="3182" y="7057"/>
                  <a:pt x="3308" y="7183"/>
                  <a:pt x="3466" y="7309"/>
                </a:cubicBezTo>
                <a:cubicBezTo>
                  <a:pt x="3466" y="7530"/>
                  <a:pt x="3308" y="7687"/>
                  <a:pt x="3088" y="7687"/>
                </a:cubicBezTo>
                <a:lnTo>
                  <a:pt x="1733" y="7687"/>
                </a:lnTo>
                <a:cubicBezTo>
                  <a:pt x="788" y="7687"/>
                  <a:pt x="0" y="8475"/>
                  <a:pt x="0" y="9420"/>
                </a:cubicBezTo>
                <a:lnTo>
                  <a:pt x="0" y="11499"/>
                </a:lnTo>
                <a:cubicBezTo>
                  <a:pt x="0" y="11720"/>
                  <a:pt x="158" y="11877"/>
                  <a:pt x="347" y="11877"/>
                </a:cubicBezTo>
                <a:lnTo>
                  <a:pt x="10019" y="11877"/>
                </a:lnTo>
                <a:cubicBezTo>
                  <a:pt x="10239" y="11877"/>
                  <a:pt x="10397" y="11720"/>
                  <a:pt x="10397" y="11499"/>
                </a:cubicBezTo>
                <a:lnTo>
                  <a:pt x="10397" y="9420"/>
                </a:lnTo>
                <a:cubicBezTo>
                  <a:pt x="10397" y="8475"/>
                  <a:pt x="9609" y="7687"/>
                  <a:pt x="8664" y="7687"/>
                </a:cubicBezTo>
                <a:lnTo>
                  <a:pt x="7278" y="7687"/>
                </a:lnTo>
                <a:cubicBezTo>
                  <a:pt x="7089" y="7687"/>
                  <a:pt x="6931" y="7530"/>
                  <a:pt x="6931" y="7341"/>
                </a:cubicBezTo>
                <a:cubicBezTo>
                  <a:pt x="7026" y="7246"/>
                  <a:pt x="7152" y="7152"/>
                  <a:pt x="7278" y="6994"/>
                </a:cubicBezTo>
                <a:lnTo>
                  <a:pt x="7971" y="6994"/>
                </a:lnTo>
                <a:cubicBezTo>
                  <a:pt x="8569" y="6994"/>
                  <a:pt x="9011" y="6522"/>
                  <a:pt x="9011" y="5955"/>
                </a:cubicBezTo>
                <a:lnTo>
                  <a:pt x="9011" y="3844"/>
                </a:lnTo>
                <a:cubicBezTo>
                  <a:pt x="9011" y="1733"/>
                  <a:pt x="7309" y="0"/>
                  <a:pt x="5198" y="0"/>
                </a:cubicBezTo>
                <a:close/>
              </a:path>
            </a:pathLst>
          </a:custGeom>
          <a:solidFill>
            <a:srgbClr val="BE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34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34"/>
          <p:cNvGrpSpPr/>
          <p:nvPr/>
        </p:nvGrpSpPr>
        <p:grpSpPr>
          <a:xfrm>
            <a:off x="3618673" y="2741173"/>
            <a:ext cx="603397" cy="601767"/>
            <a:chOff x="3962775" y="2683025"/>
            <a:chExt cx="296175" cy="295375"/>
          </a:xfrm>
        </p:grpSpPr>
        <p:sp>
          <p:nvSpPr>
            <p:cNvPr id="202" name="Google Shape;202;p34"/>
            <p:cNvSpPr/>
            <p:nvPr/>
          </p:nvSpPr>
          <p:spPr>
            <a:xfrm>
              <a:off x="3962775" y="2838200"/>
              <a:ext cx="296175" cy="140200"/>
            </a:xfrm>
            <a:custGeom>
              <a:rect b="b" l="l" r="r" t="t"/>
              <a:pathLst>
                <a:path extrusionOk="0" h="5608" w="11847">
                  <a:moveTo>
                    <a:pt x="3530" y="3466"/>
                  </a:moveTo>
                  <a:lnTo>
                    <a:pt x="3530" y="4883"/>
                  </a:lnTo>
                  <a:lnTo>
                    <a:pt x="757" y="4883"/>
                  </a:lnTo>
                  <a:lnTo>
                    <a:pt x="757" y="3466"/>
                  </a:lnTo>
                  <a:close/>
                  <a:moveTo>
                    <a:pt x="7688" y="725"/>
                  </a:moveTo>
                  <a:lnTo>
                    <a:pt x="7688" y="4883"/>
                  </a:lnTo>
                  <a:lnTo>
                    <a:pt x="4223" y="4883"/>
                  </a:lnTo>
                  <a:lnTo>
                    <a:pt x="4223" y="725"/>
                  </a:lnTo>
                  <a:close/>
                  <a:moveTo>
                    <a:pt x="11185" y="2111"/>
                  </a:moveTo>
                  <a:lnTo>
                    <a:pt x="11185" y="4883"/>
                  </a:lnTo>
                  <a:lnTo>
                    <a:pt x="8381" y="4883"/>
                  </a:lnTo>
                  <a:lnTo>
                    <a:pt x="8381" y="2111"/>
                  </a:lnTo>
                  <a:close/>
                  <a:moveTo>
                    <a:pt x="3845" y="0"/>
                  </a:moveTo>
                  <a:cubicBezTo>
                    <a:pt x="3656" y="0"/>
                    <a:pt x="3498" y="158"/>
                    <a:pt x="3498" y="378"/>
                  </a:cubicBezTo>
                  <a:lnTo>
                    <a:pt x="3498" y="2804"/>
                  </a:lnTo>
                  <a:lnTo>
                    <a:pt x="348" y="2804"/>
                  </a:lnTo>
                  <a:cubicBezTo>
                    <a:pt x="158" y="2804"/>
                    <a:pt x="1" y="2962"/>
                    <a:pt x="1" y="3151"/>
                  </a:cubicBezTo>
                  <a:lnTo>
                    <a:pt x="1" y="5261"/>
                  </a:lnTo>
                  <a:cubicBezTo>
                    <a:pt x="1" y="5450"/>
                    <a:pt x="158" y="5608"/>
                    <a:pt x="348" y="5608"/>
                  </a:cubicBezTo>
                  <a:lnTo>
                    <a:pt x="11500" y="5608"/>
                  </a:lnTo>
                  <a:cubicBezTo>
                    <a:pt x="11689" y="5608"/>
                    <a:pt x="11847" y="5450"/>
                    <a:pt x="11847" y="5261"/>
                  </a:cubicBezTo>
                  <a:lnTo>
                    <a:pt x="11847" y="1733"/>
                  </a:lnTo>
                  <a:cubicBezTo>
                    <a:pt x="11847" y="1544"/>
                    <a:pt x="11689" y="1386"/>
                    <a:pt x="11532" y="1386"/>
                  </a:cubicBezTo>
                  <a:lnTo>
                    <a:pt x="8381" y="1386"/>
                  </a:lnTo>
                  <a:lnTo>
                    <a:pt x="8381" y="378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934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4051000" y="268302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62"/>
                  </a:moveTo>
                  <a:cubicBezTo>
                    <a:pt x="2804" y="662"/>
                    <a:pt x="3120" y="977"/>
                    <a:pt x="3120" y="1387"/>
                  </a:cubicBezTo>
                  <a:cubicBezTo>
                    <a:pt x="3120" y="1765"/>
                    <a:pt x="2804" y="2080"/>
                    <a:pt x="2426" y="2080"/>
                  </a:cubicBezTo>
                  <a:cubicBezTo>
                    <a:pt x="2017" y="2080"/>
                    <a:pt x="1702" y="1765"/>
                    <a:pt x="1702" y="1387"/>
                  </a:cubicBezTo>
                  <a:cubicBezTo>
                    <a:pt x="1702" y="977"/>
                    <a:pt x="2017" y="662"/>
                    <a:pt x="2426" y="662"/>
                  </a:cubicBezTo>
                  <a:close/>
                  <a:moveTo>
                    <a:pt x="2426" y="2742"/>
                  </a:moveTo>
                  <a:cubicBezTo>
                    <a:pt x="3340" y="2742"/>
                    <a:pt x="4128" y="3529"/>
                    <a:pt x="4128" y="4474"/>
                  </a:cubicBezTo>
                  <a:lnTo>
                    <a:pt x="4128" y="4852"/>
                  </a:lnTo>
                  <a:lnTo>
                    <a:pt x="694" y="4852"/>
                  </a:lnTo>
                  <a:lnTo>
                    <a:pt x="694" y="4474"/>
                  </a:lnTo>
                  <a:cubicBezTo>
                    <a:pt x="694" y="3498"/>
                    <a:pt x="1481" y="2742"/>
                    <a:pt x="2426" y="2742"/>
                  </a:cubicBezTo>
                  <a:close/>
                  <a:moveTo>
                    <a:pt x="2489" y="1"/>
                  </a:moveTo>
                  <a:cubicBezTo>
                    <a:pt x="1733" y="1"/>
                    <a:pt x="1103" y="631"/>
                    <a:pt x="1103" y="1387"/>
                  </a:cubicBezTo>
                  <a:cubicBezTo>
                    <a:pt x="1103" y="1733"/>
                    <a:pt x="1229" y="2049"/>
                    <a:pt x="1450" y="2269"/>
                  </a:cubicBezTo>
                  <a:cubicBezTo>
                    <a:pt x="568" y="2679"/>
                    <a:pt x="1" y="3498"/>
                    <a:pt x="1" y="4474"/>
                  </a:cubicBezTo>
                  <a:lnTo>
                    <a:pt x="1" y="5199"/>
                  </a:lnTo>
                  <a:cubicBezTo>
                    <a:pt x="1" y="5388"/>
                    <a:pt x="158" y="5546"/>
                    <a:pt x="379" y="5546"/>
                  </a:cubicBezTo>
                  <a:lnTo>
                    <a:pt x="4537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48" y="2679"/>
                    <a:pt x="3529" y="2269"/>
                  </a:cubicBezTo>
                  <a:cubicBezTo>
                    <a:pt x="3750" y="2049"/>
                    <a:pt x="3876" y="1733"/>
                    <a:pt x="3876" y="1387"/>
                  </a:cubicBezTo>
                  <a:cubicBezTo>
                    <a:pt x="3876" y="631"/>
                    <a:pt x="3246" y="1"/>
                    <a:pt x="2489" y="1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934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4084875" y="2873200"/>
              <a:ext cx="52800" cy="69775"/>
            </a:xfrm>
            <a:custGeom>
              <a:rect b="b" l="l" r="r" t="t"/>
              <a:pathLst>
                <a:path extrusionOk="0" h="2791" w="2112">
                  <a:moveTo>
                    <a:pt x="1095" y="0"/>
                  </a:moveTo>
                  <a:cubicBezTo>
                    <a:pt x="1001" y="0"/>
                    <a:pt x="903" y="28"/>
                    <a:pt x="819" y="112"/>
                  </a:cubicBezTo>
                  <a:lnTo>
                    <a:pt x="126" y="805"/>
                  </a:lnTo>
                  <a:cubicBezTo>
                    <a:pt x="0" y="931"/>
                    <a:pt x="0" y="1184"/>
                    <a:pt x="126" y="1278"/>
                  </a:cubicBezTo>
                  <a:cubicBezTo>
                    <a:pt x="205" y="1341"/>
                    <a:pt x="292" y="1373"/>
                    <a:pt x="378" y="1373"/>
                  </a:cubicBezTo>
                  <a:cubicBezTo>
                    <a:pt x="465" y="1373"/>
                    <a:pt x="552" y="1341"/>
                    <a:pt x="630" y="1278"/>
                  </a:cubicBezTo>
                  <a:lnTo>
                    <a:pt x="756" y="1184"/>
                  </a:lnTo>
                  <a:lnTo>
                    <a:pt x="756" y="2066"/>
                  </a:lnTo>
                  <a:lnTo>
                    <a:pt x="378" y="2066"/>
                  </a:lnTo>
                  <a:cubicBezTo>
                    <a:pt x="189" y="2066"/>
                    <a:pt x="32" y="2223"/>
                    <a:pt x="32" y="2444"/>
                  </a:cubicBezTo>
                  <a:cubicBezTo>
                    <a:pt x="32" y="2633"/>
                    <a:pt x="189" y="2790"/>
                    <a:pt x="378" y="2790"/>
                  </a:cubicBezTo>
                  <a:lnTo>
                    <a:pt x="1765" y="2790"/>
                  </a:lnTo>
                  <a:cubicBezTo>
                    <a:pt x="1954" y="2790"/>
                    <a:pt x="2111" y="2633"/>
                    <a:pt x="2111" y="2444"/>
                  </a:cubicBezTo>
                  <a:cubicBezTo>
                    <a:pt x="2111" y="2223"/>
                    <a:pt x="1954" y="2066"/>
                    <a:pt x="1765" y="2066"/>
                  </a:cubicBezTo>
                  <a:lnTo>
                    <a:pt x="1418" y="2066"/>
                  </a:lnTo>
                  <a:lnTo>
                    <a:pt x="1418" y="333"/>
                  </a:lnTo>
                  <a:cubicBezTo>
                    <a:pt x="1418" y="175"/>
                    <a:pt x="1323" y="81"/>
                    <a:pt x="1229" y="18"/>
                  </a:cubicBezTo>
                  <a:cubicBezTo>
                    <a:pt x="1187" y="7"/>
                    <a:pt x="1141" y="0"/>
                    <a:pt x="1095" y="0"/>
                  </a:cubicBez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1934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48947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Application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Boutique en ligne</a:t>
            </a:r>
            <a:endParaRPr/>
          </a:p>
        </p:txBody>
      </p:sp>
      <p:sp>
        <p:nvSpPr>
          <p:cNvPr id="206" name="Google Shape;206;p34"/>
          <p:cNvSpPr txBox="1"/>
          <p:nvPr>
            <p:ph idx="2" type="subTitle"/>
          </p:nvPr>
        </p:nvSpPr>
        <p:spPr>
          <a:xfrm>
            <a:off x="489475" y="3634900"/>
            <a:ext cx="20823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Analyse , conception et développement d’un site web dynamique qui contient 2 </a:t>
            </a:r>
            <a:r>
              <a:rPr lang="es"/>
              <a:t>parties</a:t>
            </a:r>
            <a:r>
              <a:rPr lang="es"/>
              <a:t> : Back Office et Front Office</a:t>
            </a:r>
            <a:endParaRPr/>
          </a:p>
        </p:txBody>
      </p:sp>
      <p:sp>
        <p:nvSpPr>
          <p:cNvPr id="207" name="Google Shape;207;p34"/>
          <p:cNvSpPr txBox="1"/>
          <p:nvPr>
            <p:ph idx="3" type="subTitle"/>
          </p:nvPr>
        </p:nvSpPr>
        <p:spPr>
          <a:xfrm>
            <a:off x="287922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Avoir la boutique la plus reconnue à l’échelle </a:t>
            </a:r>
            <a:r>
              <a:rPr lang="es"/>
              <a:t>national</a:t>
            </a:r>
            <a:endParaRPr/>
          </a:p>
        </p:txBody>
      </p:sp>
      <p:sp>
        <p:nvSpPr>
          <p:cNvPr id="208" name="Google Shape;208;p34"/>
          <p:cNvSpPr txBox="1"/>
          <p:nvPr>
            <p:ph idx="4" type="subTitle"/>
          </p:nvPr>
        </p:nvSpPr>
        <p:spPr>
          <a:xfrm>
            <a:off x="2879225" y="3634900"/>
            <a:ext cx="20823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site bien structuré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Une modélisation UML + conception de la BD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 fonctionnelle et facile à manipuler </a:t>
            </a:r>
            <a:endParaRPr/>
          </a:p>
        </p:txBody>
      </p:sp>
      <p:sp>
        <p:nvSpPr>
          <p:cNvPr id="209" name="Google Shape;209;p34"/>
          <p:cNvSpPr txBox="1"/>
          <p:nvPr>
            <p:ph idx="5" type="subTitle"/>
          </p:nvPr>
        </p:nvSpPr>
        <p:spPr>
          <a:xfrm>
            <a:off x="1820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Projet</a:t>
            </a:r>
            <a:endParaRPr/>
          </a:p>
        </p:txBody>
      </p:sp>
      <p:sp>
        <p:nvSpPr>
          <p:cNvPr id="210" name="Google Shape;210;p34"/>
          <p:cNvSpPr txBox="1"/>
          <p:nvPr>
            <p:ph idx="6" type="subTitle"/>
          </p:nvPr>
        </p:nvSpPr>
        <p:spPr>
          <a:xfrm>
            <a:off x="1820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Mission</a:t>
            </a:r>
            <a:endParaRPr/>
          </a:p>
        </p:txBody>
      </p:sp>
      <p:sp>
        <p:nvSpPr>
          <p:cNvPr id="211" name="Google Shape;211;p34"/>
          <p:cNvSpPr txBox="1"/>
          <p:nvPr>
            <p:ph idx="7" type="subTitle"/>
          </p:nvPr>
        </p:nvSpPr>
        <p:spPr>
          <a:xfrm>
            <a:off x="25717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</a:t>
            </a:r>
            <a:endParaRPr/>
          </a:p>
        </p:txBody>
      </p:sp>
      <p:sp>
        <p:nvSpPr>
          <p:cNvPr id="212" name="Google Shape;212;p34"/>
          <p:cNvSpPr txBox="1"/>
          <p:nvPr>
            <p:ph idx="8" type="subTitle"/>
          </p:nvPr>
        </p:nvSpPr>
        <p:spPr>
          <a:xfrm>
            <a:off x="25717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Objectifs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2067375" y="466625"/>
            <a:ext cx="5009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BE0000"/>
                </a:solidFill>
              </a:rPr>
              <a:t>Product Backlog</a:t>
            </a:r>
            <a:endParaRPr>
              <a:solidFill>
                <a:srgbClr val="BE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idx="2" type="title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En tant </a:t>
            </a:r>
            <a:r>
              <a:rPr lang="es">
                <a:solidFill>
                  <a:srgbClr val="222222"/>
                </a:solidFill>
              </a:rPr>
              <a:t>qu'Administrateur</a:t>
            </a:r>
            <a:r>
              <a:rPr lang="es">
                <a:solidFill>
                  <a:srgbClr val="222222"/>
                </a:solidFill>
              </a:rPr>
              <a:t>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219" name="Google Shape;219;p35"/>
          <p:cNvSpPr txBox="1"/>
          <p:nvPr>
            <p:ph idx="3" type="title"/>
          </p:nvPr>
        </p:nvSpPr>
        <p:spPr>
          <a:xfrm>
            <a:off x="1266000" y="2632400"/>
            <a:ext cx="32223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Gèrer produits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Gérer</a:t>
            </a:r>
            <a:r>
              <a:rPr lang="es"/>
              <a:t> commandes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Gérer  catégories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Gérer clients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Affichage des statistiques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Gérer les promotions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Gèrer fournisseurs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Authentification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220" name="Google Shape;220;p35"/>
          <p:cNvSpPr txBox="1"/>
          <p:nvPr>
            <p:ph idx="4" type="title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En tant que</a:t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Client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221" name="Google Shape;221;p35"/>
          <p:cNvSpPr txBox="1"/>
          <p:nvPr>
            <p:ph idx="5" type="title"/>
          </p:nvPr>
        </p:nvSpPr>
        <p:spPr>
          <a:xfrm>
            <a:off x="4655750" y="2632400"/>
            <a:ext cx="39645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Inscription /connexion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Consulter des produits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Rechercher produit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Gèrer panier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Passer une commande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Paiement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9E9E">
            <a:alpha val="0"/>
          </a:srgbClr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6"/>
          <p:cNvGrpSpPr/>
          <p:nvPr/>
        </p:nvGrpSpPr>
        <p:grpSpPr>
          <a:xfrm>
            <a:off x="905456" y="2025944"/>
            <a:ext cx="7333107" cy="602603"/>
            <a:chOff x="389150" y="1206975"/>
            <a:chExt cx="5856646" cy="481274"/>
          </a:xfrm>
        </p:grpSpPr>
        <p:sp>
          <p:nvSpPr>
            <p:cNvPr id="227" name="Google Shape;227;p36"/>
            <p:cNvSpPr/>
            <p:nvPr/>
          </p:nvSpPr>
          <p:spPr>
            <a:xfrm>
              <a:off x="4736319" y="1206975"/>
              <a:ext cx="1509477" cy="481274"/>
            </a:xfrm>
            <a:custGeom>
              <a:rect b="b" l="l" r="r" t="t"/>
              <a:pathLst>
                <a:path extrusionOk="0" h="6348" w="1991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7" y="6347"/>
                  </a:lnTo>
                  <a:lnTo>
                    <a:pt x="19910" y="3174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3298938" y="1206975"/>
              <a:ext cx="1509477" cy="481274"/>
            </a:xfrm>
            <a:custGeom>
              <a:rect b="b" l="l" r="r" t="t"/>
              <a:pathLst>
                <a:path extrusionOk="0" h="6348" w="19910">
                  <a:moveTo>
                    <a:pt x="0" y="0"/>
                  </a:moveTo>
                  <a:lnTo>
                    <a:pt x="1384" y="3174"/>
                  </a:lnTo>
                  <a:lnTo>
                    <a:pt x="0" y="6347"/>
                  </a:lnTo>
                  <a:lnTo>
                    <a:pt x="18526" y="6347"/>
                  </a:lnTo>
                  <a:lnTo>
                    <a:pt x="19909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1859435" y="1206975"/>
              <a:ext cx="1509477" cy="481274"/>
            </a:xfrm>
            <a:custGeom>
              <a:rect b="b" l="l" r="r" t="t"/>
              <a:pathLst>
                <a:path extrusionOk="0" h="6348" w="19910">
                  <a:moveTo>
                    <a:pt x="1" y="0"/>
                  </a:moveTo>
                  <a:lnTo>
                    <a:pt x="1384" y="3174"/>
                  </a:lnTo>
                  <a:lnTo>
                    <a:pt x="1" y="6347"/>
                  </a:lnTo>
                  <a:lnTo>
                    <a:pt x="18526" y="6347"/>
                  </a:lnTo>
                  <a:lnTo>
                    <a:pt x="19910" y="3174"/>
                  </a:lnTo>
                  <a:lnTo>
                    <a:pt x="18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389150" y="1206975"/>
              <a:ext cx="1542305" cy="481274"/>
            </a:xfrm>
            <a:custGeom>
              <a:rect b="b" l="l" r="r" t="t"/>
              <a:pathLst>
                <a:path extrusionOk="0" h="6348" w="20343">
                  <a:moveTo>
                    <a:pt x="0" y="0"/>
                  </a:moveTo>
                  <a:lnTo>
                    <a:pt x="0" y="6347"/>
                  </a:lnTo>
                  <a:lnTo>
                    <a:pt x="18933" y="6347"/>
                  </a:lnTo>
                  <a:lnTo>
                    <a:pt x="20343" y="3174"/>
                  </a:lnTo>
                  <a:lnTo>
                    <a:pt x="18933" y="0"/>
                  </a:lnTo>
                  <a:close/>
                </a:path>
              </a:pathLst>
            </a:custGeom>
            <a:solidFill>
              <a:srgbClr val="BE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BE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36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</a:rPr>
              <a:t>Sprint Backlog</a:t>
            </a:r>
            <a:endParaRPr>
              <a:solidFill>
                <a:srgbClr val="22222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22222"/>
                </a:solidFill>
              </a:rPr>
              <a:t>Du 22/10/21 Jusqu’à 18/12/21</a:t>
            </a:r>
            <a:endParaRPr sz="1200">
              <a:solidFill>
                <a:srgbClr val="222222"/>
              </a:solidFill>
            </a:endParaRPr>
          </a:p>
        </p:txBody>
      </p:sp>
      <p:sp>
        <p:nvSpPr>
          <p:cNvPr id="232" name="Google Shape;232;p36"/>
          <p:cNvSpPr txBox="1"/>
          <p:nvPr>
            <p:ph idx="4294967295" type="body"/>
          </p:nvPr>
        </p:nvSpPr>
        <p:spPr>
          <a:xfrm>
            <a:off x="1287693" y="2103138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>
                <a:solidFill>
                  <a:srgbClr val="FFFFFF"/>
                </a:solidFill>
              </a:rPr>
              <a:t>SPRINT</a:t>
            </a:r>
            <a:r>
              <a:rPr b="1" lang="es">
                <a:solidFill>
                  <a:srgbClr val="FFFFFF"/>
                </a:solidFill>
              </a:rPr>
              <a:t> 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36"/>
          <p:cNvSpPr txBox="1"/>
          <p:nvPr>
            <p:ph idx="4294967295" type="body"/>
          </p:nvPr>
        </p:nvSpPr>
        <p:spPr>
          <a:xfrm>
            <a:off x="2759750" y="2911850"/>
            <a:ext cx="16989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Conception UML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234" name="Google Shape;234;p36"/>
          <p:cNvSpPr txBox="1"/>
          <p:nvPr>
            <p:ph idx="4294967295" type="body"/>
          </p:nvPr>
        </p:nvSpPr>
        <p:spPr>
          <a:xfrm>
            <a:off x="3205838" y="2103142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>
                <a:solidFill>
                  <a:srgbClr val="FFFFFF"/>
                </a:solidFill>
              </a:rPr>
              <a:t>SPRINT </a:t>
            </a:r>
            <a:r>
              <a:rPr b="1" lang="es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6"/>
          <p:cNvSpPr txBox="1"/>
          <p:nvPr>
            <p:ph idx="4294967295" type="body"/>
          </p:nvPr>
        </p:nvSpPr>
        <p:spPr>
          <a:xfrm>
            <a:off x="5046341" y="2103150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>
                <a:solidFill>
                  <a:srgbClr val="FFFFFF"/>
                </a:solidFill>
              </a:rPr>
              <a:t>SPRINT </a:t>
            </a:r>
            <a:r>
              <a:rPr b="1" lang="es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36"/>
          <p:cNvSpPr txBox="1"/>
          <p:nvPr>
            <p:ph idx="4294967295" type="body"/>
          </p:nvPr>
        </p:nvSpPr>
        <p:spPr>
          <a:xfrm>
            <a:off x="6767006" y="2103150"/>
            <a:ext cx="1371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>
                <a:solidFill>
                  <a:srgbClr val="FFFFFF"/>
                </a:solidFill>
              </a:rPr>
              <a:t>SPRINT </a:t>
            </a:r>
            <a:r>
              <a:rPr b="1" lang="es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36"/>
          <p:cNvSpPr txBox="1"/>
          <p:nvPr>
            <p:ph idx="4294967295" type="body"/>
          </p:nvPr>
        </p:nvSpPr>
        <p:spPr>
          <a:xfrm>
            <a:off x="6429650" y="2917950"/>
            <a:ext cx="1966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Recherche des templates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Brainstorming sur les frameworks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238" name="Google Shape;238;p36"/>
          <p:cNvSpPr txBox="1"/>
          <p:nvPr>
            <p:ph idx="4294967295" type="body"/>
          </p:nvPr>
        </p:nvSpPr>
        <p:spPr>
          <a:xfrm>
            <a:off x="905450" y="2911850"/>
            <a:ext cx="16413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Charte Graphique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Création de LOGO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Secteur d’activité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239" name="Google Shape;239;p36"/>
          <p:cNvSpPr txBox="1"/>
          <p:nvPr>
            <p:ph idx="4294967295" type="body"/>
          </p:nvPr>
        </p:nvSpPr>
        <p:spPr>
          <a:xfrm>
            <a:off x="4632800" y="2911851"/>
            <a:ext cx="1589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200"/>
              <a:t>Préparation de base de données</a:t>
            </a:r>
            <a:endParaRPr sz="1200"/>
          </a:p>
        </p:txBody>
      </p:sp>
      <p:cxnSp>
        <p:nvCxnSpPr>
          <p:cNvPr id="240" name="Google Shape;240;p36"/>
          <p:cNvCxnSpPr/>
          <p:nvPr/>
        </p:nvCxnSpPr>
        <p:spPr>
          <a:xfrm>
            <a:off x="970175" y="3874163"/>
            <a:ext cx="374400" cy="0"/>
          </a:xfrm>
          <a:prstGeom prst="straightConnector1">
            <a:avLst/>
          </a:prstGeom>
          <a:noFill/>
          <a:ln cap="flat" cmpd="sng" w="3810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36"/>
          <p:cNvCxnSpPr/>
          <p:nvPr/>
        </p:nvCxnSpPr>
        <p:spPr>
          <a:xfrm>
            <a:off x="2944700" y="3874163"/>
            <a:ext cx="374400" cy="0"/>
          </a:xfrm>
          <a:prstGeom prst="straightConnector1">
            <a:avLst/>
          </a:prstGeom>
          <a:noFill/>
          <a:ln cap="flat" cmpd="sng" w="38100">
            <a:solidFill>
              <a:srgbClr val="435D7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36"/>
          <p:cNvCxnSpPr/>
          <p:nvPr/>
        </p:nvCxnSpPr>
        <p:spPr>
          <a:xfrm>
            <a:off x="4741550" y="3874163"/>
            <a:ext cx="374400" cy="0"/>
          </a:xfrm>
          <a:prstGeom prst="straightConnector1">
            <a:avLst/>
          </a:prstGeom>
          <a:noFill/>
          <a:ln cap="flat" cmpd="sng" w="3810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36"/>
          <p:cNvCxnSpPr/>
          <p:nvPr/>
        </p:nvCxnSpPr>
        <p:spPr>
          <a:xfrm>
            <a:off x="6538400" y="3874163"/>
            <a:ext cx="374400" cy="0"/>
          </a:xfrm>
          <a:prstGeom prst="straightConnector1">
            <a:avLst/>
          </a:prstGeom>
          <a:noFill/>
          <a:ln cap="flat" cmpd="sng" w="3810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36"/>
          <p:cNvSpPr txBox="1"/>
          <p:nvPr/>
        </p:nvSpPr>
        <p:spPr>
          <a:xfrm>
            <a:off x="6170550" y="4785100"/>
            <a:ext cx="33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Durée de chaque sprint : 1 semaine</a:t>
            </a:r>
            <a:endParaRPr b="1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business">
  <a:themeElements>
    <a:clrScheme name="Simple Light">
      <a:dk1>
        <a:srgbClr val="000000"/>
      </a:dk1>
      <a:lt1>
        <a:srgbClr val="F3F0ED"/>
      </a:lt1>
      <a:dk2>
        <a:srgbClr val="F3977A"/>
      </a:dk2>
      <a:lt2>
        <a:srgbClr val="EEEEEE"/>
      </a:lt2>
      <a:accent1>
        <a:srgbClr val="9E2D0B"/>
      </a:accent1>
      <a:accent2>
        <a:srgbClr val="D99416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