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Lst>
  <p:notesMasterIdLst>
    <p:notesMasterId r:id="rId25"/>
  </p:notesMasterIdLst>
  <p:handoutMasterIdLst>
    <p:handoutMasterId r:id="rId26"/>
  </p:handoutMasterIdLst>
  <p:sldIdLst>
    <p:sldId id="256" r:id="rId4"/>
    <p:sldId id="264" r:id="rId5"/>
    <p:sldId id="407" r:id="rId6"/>
    <p:sldId id="426" r:id="rId7"/>
    <p:sldId id="409" r:id="rId8"/>
    <p:sldId id="410" r:id="rId9"/>
    <p:sldId id="412" r:id="rId10"/>
    <p:sldId id="414" r:id="rId11"/>
    <p:sldId id="421" r:id="rId12"/>
    <p:sldId id="415" r:id="rId13"/>
    <p:sldId id="422" r:id="rId14"/>
    <p:sldId id="416" r:id="rId15"/>
    <p:sldId id="423" r:id="rId16"/>
    <p:sldId id="417" r:id="rId17"/>
    <p:sldId id="424" r:id="rId18"/>
    <p:sldId id="418" r:id="rId19"/>
    <p:sldId id="425" r:id="rId20"/>
    <p:sldId id="419" r:id="rId21"/>
    <p:sldId id="420" r:id="rId22"/>
    <p:sldId id="413" r:id="rId23"/>
    <p:sldId id="405"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6"/>
            <p14:sldId id="264"/>
            <p14:sldId id="407"/>
            <p14:sldId id="426"/>
            <p14:sldId id="409"/>
            <p14:sldId id="410"/>
            <p14:sldId id="412"/>
            <p14:sldId id="414"/>
            <p14:sldId id="421"/>
            <p14:sldId id="415"/>
            <p14:sldId id="422"/>
            <p14:sldId id="416"/>
            <p14:sldId id="423"/>
            <p14:sldId id="417"/>
            <p14:sldId id="424"/>
            <p14:sldId id="418"/>
            <p14:sldId id="425"/>
            <p14:sldId id="419"/>
            <p14:sldId id="420"/>
            <p14:sldId id="413"/>
            <p14:sldId id="405"/>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980"/>
    <a:srgbClr val="860864"/>
    <a:srgbClr val="0070AD"/>
    <a:srgbClr val="FF7E83"/>
    <a:srgbClr val="2B0A3D"/>
    <a:srgbClr val="00C37B"/>
    <a:srgbClr val="95E616"/>
    <a:srgbClr val="4701A7"/>
    <a:srgbClr val="FF6327"/>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5" autoAdjust="0"/>
    <p:restoredTop sz="95291" autoAdjust="0"/>
  </p:normalViewPr>
  <p:slideViewPr>
    <p:cSldViewPr>
      <p:cViewPr varScale="1">
        <p:scale>
          <a:sx n="86" d="100"/>
          <a:sy n="86" d="100"/>
        </p:scale>
        <p:origin x="432"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17/11/2020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17/11/2020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8.png"/><Relationship Id="rId3" Type="http://schemas.openxmlformats.org/officeDocument/2006/relationships/slideMaster" Target="../slideMasters/slideMaster2.xml"/><Relationship Id="rId7" Type="http://schemas.openxmlformats.org/officeDocument/2006/relationships/image" Target="../media/image5.png"/><Relationship Id="rId12" Type="http://schemas.openxmlformats.org/officeDocument/2006/relationships/hyperlink" Target="http://www.youtube.com/capgeminimedia" TargetMode="External"/><Relationship Id="rId17" Type="http://schemas.openxmlformats.org/officeDocument/2006/relationships/hyperlink" Target="http://www.capgemini.com/about/how-we-work/rightshorer" TargetMode="External"/><Relationship Id="rId2" Type="http://schemas.openxmlformats.org/officeDocument/2006/relationships/tags" Target="../tags/tag10.xml"/><Relationship Id="rId16" Type="http://schemas.openxmlformats.org/officeDocument/2006/relationships/hyperlink" Target="http://www.capgemini.com/about/how-we-work/the-collaborative-business-experiencetm" TargetMode="External"/><Relationship Id="rId1" Type="http://schemas.openxmlformats.org/officeDocument/2006/relationships/vmlDrawing" Target="../drawings/vmlDrawing9.vml"/><Relationship Id="rId6" Type="http://schemas.openxmlformats.org/officeDocument/2006/relationships/hyperlink" Target="http://www.linkedin.com/company/capgemini" TargetMode="External"/><Relationship Id="rId11" Type="http://schemas.openxmlformats.org/officeDocument/2006/relationships/image" Target="../media/image7.png"/><Relationship Id="rId5" Type="http://schemas.openxmlformats.org/officeDocument/2006/relationships/image" Target="../media/image1.emf"/><Relationship Id="rId15" Type="http://schemas.openxmlformats.org/officeDocument/2006/relationships/image" Target="../media/image9.png"/><Relationship Id="rId10" Type="http://schemas.openxmlformats.org/officeDocument/2006/relationships/hyperlink" Target="http://www.twitter.com/capgemini" TargetMode="External"/><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hyperlink" Target="http://www.facebook.com/capgemini"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3" name="Titre 2"/>
          <p:cNvSpPr>
            <a:spLocks noGrp="1"/>
          </p:cNvSpPr>
          <p:nvPr>
            <p:ph type="title"/>
          </p:nvPr>
        </p:nvSpPr>
        <p:spPr/>
        <p:txBody>
          <a:bodyPr/>
          <a:lstStyle/>
          <a:p>
            <a:r>
              <a:rPr lang="x-none"/>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9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descr="Divider 1.1.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Groupe 1"/>
          <p:cNvGrpSpPr/>
          <p:nvPr userDrawn="1"/>
        </p:nvGrpSpPr>
        <p:grpSpPr>
          <a:xfrm>
            <a:off x="11501102" y="171573"/>
            <a:ext cx="419436" cy="388988"/>
            <a:chOff x="11501102" y="171573"/>
            <a:chExt cx="419436" cy="388988"/>
          </a:xfrm>
        </p:grpSpPr>
        <p:sp>
          <p:nvSpPr>
            <p:cNvPr id="1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3686533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6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Slide 1">
    <p:spTree>
      <p:nvGrpSpPr>
        <p:cNvPr id="1" name=""/>
        <p:cNvGrpSpPr/>
        <p:nvPr/>
      </p:nvGrpSpPr>
      <p:grpSpPr>
        <a:xfrm>
          <a:off x="0" y="0"/>
          <a:ext cx="0" cy="0"/>
          <a:chOff x="0" y="0"/>
          <a:chExt cx="0" cy="0"/>
        </a:xfrm>
      </p:grpSpPr>
      <p:graphicFrame>
        <p:nvGraphicFramePr>
          <p:cNvPr id="2" name="Object 20" hidden="1">
            <a:extLst>
              <a:ext uri="{FF2B5EF4-FFF2-40B4-BE49-F238E27FC236}">
                <a16:creationId xmlns:a16="http://schemas.microsoft.com/office/drawing/2014/main" id="{9E092AB1-B5C6-475C-9098-C342D690B9C4}"/>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86587967-4964-439B-84AC-33523CCD792C}"/>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Shape 3">
            <a:extLst>
              <a:ext uri="{FF2B5EF4-FFF2-40B4-BE49-F238E27FC236}">
                <a16:creationId xmlns:a16="http://schemas.microsoft.com/office/drawing/2014/main" id="{88788E2D-F746-456D-901C-5ED3F996C5E4}"/>
              </a:ext>
            </a:extLst>
          </p:cNvPr>
          <p:cNvSpPr>
            <a:spLocks/>
          </p:cNvSpPr>
          <p:nvPr userDrawn="1"/>
        </p:nvSpPr>
        <p:spPr bwMode="auto">
          <a:xfrm>
            <a:off x="0" y="0"/>
            <a:ext cx="594201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p:spPr>
        <p:txBody>
          <a:bodyPr/>
          <a:lstStyle/>
          <a:p>
            <a:pPr eaLnBrk="1" fontAlgn="auto" hangingPunct="1">
              <a:spcBef>
                <a:spcPts val="0"/>
              </a:spcBef>
              <a:spcAft>
                <a:spcPts val="0"/>
              </a:spcAft>
              <a:defRPr/>
            </a:pPr>
            <a:endParaRPr lang="en-US" dirty="0">
              <a:latin typeface="+mn-lt"/>
            </a:endParaRPr>
          </a:p>
        </p:txBody>
      </p:sp>
      <p:grpSp>
        <p:nvGrpSpPr>
          <p:cNvPr id="5" name="Group 5">
            <a:extLst>
              <a:ext uri="{FF2B5EF4-FFF2-40B4-BE49-F238E27FC236}">
                <a16:creationId xmlns:a16="http://schemas.microsoft.com/office/drawing/2014/main" id="{780ECD10-EFD9-4A3A-B7D6-C27AEDA6C519}"/>
              </a:ext>
            </a:extLst>
          </p:cNvPr>
          <p:cNvGrpSpPr>
            <a:grpSpLocks/>
          </p:cNvGrpSpPr>
          <p:nvPr userDrawn="1"/>
        </p:nvGrpSpPr>
        <p:grpSpPr bwMode="auto">
          <a:xfrm>
            <a:off x="4978400" y="2403475"/>
            <a:ext cx="735013" cy="682625"/>
            <a:chOff x="5662614" y="3032124"/>
            <a:chExt cx="863600" cy="801689"/>
          </a:xfrm>
        </p:grpSpPr>
        <p:sp>
          <p:nvSpPr>
            <p:cNvPr id="6" name="Freeform 9">
              <a:extLst>
                <a:ext uri="{FF2B5EF4-FFF2-40B4-BE49-F238E27FC236}">
                  <a16:creationId xmlns:a16="http://schemas.microsoft.com/office/drawing/2014/main" id="{A0B4A4C2-6E7F-4538-8415-825BA72E3725}"/>
                </a:ext>
              </a:extLst>
            </p:cNvPr>
            <p:cNvSpPr>
              <a:spLocks/>
            </p:cNvSpPr>
            <p:nvPr/>
          </p:nvSpPr>
          <p:spPr bwMode="auto">
            <a:xfrm>
              <a:off x="5959476" y="3368675"/>
              <a:ext cx="566738" cy="465138"/>
            </a:xfrm>
            <a:custGeom>
              <a:avLst/>
              <a:gdLst>
                <a:gd name="T0" fmla="*/ 2147483646 w 149"/>
                <a:gd name="T1" fmla="*/ 2147483646 h 122"/>
                <a:gd name="T2" fmla="*/ 2147483646 w 149"/>
                <a:gd name="T3" fmla="*/ 2147483646 h 122"/>
                <a:gd name="T4" fmla="*/ 2147483646 w 149"/>
                <a:gd name="T5" fmla="*/ 0 h 122"/>
                <a:gd name="T6" fmla="*/ 2147483646 w 149"/>
                <a:gd name="T7" fmla="*/ 2147483646 h 122"/>
                <a:gd name="T8" fmla="*/ 0 w 149"/>
                <a:gd name="T9" fmla="*/ 2147483646 h 122"/>
                <a:gd name="T10" fmla="*/ 2147483646 w 149"/>
                <a:gd name="T11" fmla="*/ 2147483646 h 122"/>
                <a:gd name="T12" fmla="*/ 2147483646 w 149"/>
                <a:gd name="T13" fmla="*/ 2147483646 h 122"/>
                <a:gd name="T14" fmla="*/ 2147483646 w 149"/>
                <a:gd name="T15" fmla="*/ 2147483646 h 122"/>
                <a:gd name="T16" fmla="*/ 2147483646 w 149"/>
                <a:gd name="T17" fmla="*/ 2147483646 h 1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dirty="0"/>
            </a:p>
          </p:txBody>
        </p:sp>
        <p:sp>
          <p:nvSpPr>
            <p:cNvPr id="7" name="Freeform 12">
              <a:extLst>
                <a:ext uri="{FF2B5EF4-FFF2-40B4-BE49-F238E27FC236}">
                  <a16:creationId xmlns:a16="http://schemas.microsoft.com/office/drawing/2014/main" id="{839ED29E-BD23-4B15-B825-DEDFD0A84F00}"/>
                </a:ext>
              </a:extLst>
            </p:cNvPr>
            <p:cNvSpPr>
              <a:spLocks/>
            </p:cNvSpPr>
            <p:nvPr/>
          </p:nvSpPr>
          <p:spPr bwMode="auto">
            <a:xfrm>
              <a:off x="5662614" y="3032124"/>
              <a:ext cx="863600" cy="736599"/>
            </a:xfrm>
            <a:custGeom>
              <a:avLst/>
              <a:gdLst>
                <a:gd name="T0" fmla="*/ 2147483646 w 227"/>
                <a:gd name="T1" fmla="*/ 2147483646 h 193"/>
                <a:gd name="T2" fmla="*/ 2147483646 w 227"/>
                <a:gd name="T3" fmla="*/ 2147483646 h 193"/>
                <a:gd name="T4" fmla="*/ 2147483646 w 227"/>
                <a:gd name="T5" fmla="*/ 2147483646 h 193"/>
                <a:gd name="T6" fmla="*/ 2147483646 w 227"/>
                <a:gd name="T7" fmla="*/ 0 h 193"/>
                <a:gd name="T8" fmla="*/ 2147483646 w 227"/>
                <a:gd name="T9" fmla="*/ 0 h 193"/>
                <a:gd name="T10" fmla="*/ 0 w 227"/>
                <a:gd name="T11" fmla="*/ 2147483646 h 193"/>
                <a:gd name="T12" fmla="*/ 2147483646 w 227"/>
                <a:gd name="T13" fmla="*/ 2147483646 h 193"/>
                <a:gd name="T14" fmla="*/ 2147483646 w 227"/>
                <a:gd name="T15" fmla="*/ 2147483646 h 193"/>
                <a:gd name="T16" fmla="*/ 2147483646 w 227"/>
                <a:gd name="T17" fmla="*/ 2147483646 h 193"/>
                <a:gd name="T18" fmla="*/ 2147483646 w 227"/>
                <a:gd name="T19" fmla="*/ 2147483646 h 193"/>
                <a:gd name="T20" fmla="*/ 2147483646 w 227"/>
                <a:gd name="T21" fmla="*/ 2147483646 h 193"/>
                <a:gd name="T22" fmla="*/ 2147483646 w 227"/>
                <a:gd name="T23" fmla="*/ 2147483646 h 1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dirty="0"/>
            </a:p>
          </p:txBody>
        </p:sp>
      </p:grpSp>
      <p:sp>
        <p:nvSpPr>
          <p:cNvPr id="8" name="Rectangle 7">
            <a:extLst>
              <a:ext uri="{FF2B5EF4-FFF2-40B4-BE49-F238E27FC236}">
                <a16:creationId xmlns:a16="http://schemas.microsoft.com/office/drawing/2014/main" id="{EF303B57-C5C7-4369-AAD6-7D4A25FBE9F9}"/>
              </a:ext>
            </a:extLst>
          </p:cNvPr>
          <p:cNvSpPr/>
          <p:nvPr userDrawn="1"/>
        </p:nvSpPr>
        <p:spPr>
          <a:xfrm>
            <a:off x="6535738" y="2886075"/>
            <a:ext cx="4638675" cy="1235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eaLnBrk="1" fontAlgn="auto" hangingPunct="1">
              <a:spcBef>
                <a:spcPts val="0"/>
              </a:spcBef>
              <a:spcAft>
                <a:spcPts val="0"/>
              </a:spcAft>
              <a:defRPr/>
            </a:pPr>
            <a:r>
              <a:rPr lang="en-US" sz="900" dirty="0">
                <a:solidFill>
                  <a:schemeClr val="tx1"/>
                </a:solidFill>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dirty="0">
                <a:solidFill>
                  <a:schemeClr val="tx1"/>
                </a:solidFill>
              </a:rPr>
              <a:t>Building on its strong 50-year+ heritage and deep industry-specific expertise, Capgemini enables organizations to realize their business ambitions through an array of services </a:t>
            </a:r>
            <a:r>
              <a:rPr lang="en-US" sz="900" dirty="0">
                <a:solidFill>
                  <a:schemeClr val="tx1"/>
                </a:solidFill>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9" name="Rectangle 8">
            <a:extLst>
              <a:ext uri="{FF2B5EF4-FFF2-40B4-BE49-F238E27FC236}">
                <a16:creationId xmlns:a16="http://schemas.microsoft.com/office/drawing/2014/main" id="{6578E575-33A0-4C61-A760-E161219A137D}"/>
              </a:ext>
            </a:extLst>
          </p:cNvPr>
          <p:cNvSpPr/>
          <p:nvPr userDrawn="1"/>
        </p:nvSpPr>
        <p:spPr>
          <a:xfrm>
            <a:off x="6535738" y="2506663"/>
            <a:ext cx="2220912" cy="230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eaLnBrk="1" fontAlgn="auto" hangingPunct="1">
              <a:lnSpc>
                <a:spcPts val="2000"/>
              </a:lnSpc>
              <a:spcBef>
                <a:spcPts val="0"/>
              </a:spcBef>
              <a:spcAft>
                <a:spcPts val="0"/>
              </a:spcAft>
              <a:defRPr/>
            </a:pPr>
            <a:r>
              <a:rPr lang="en-US" sz="1400" dirty="0">
                <a:solidFill>
                  <a:schemeClr val="accent1"/>
                </a:solidFill>
              </a:rPr>
              <a:t>About Capgemini</a:t>
            </a:r>
          </a:p>
        </p:txBody>
      </p:sp>
      <p:sp>
        <p:nvSpPr>
          <p:cNvPr id="10" name="Rectangle 9">
            <a:extLst>
              <a:ext uri="{FF2B5EF4-FFF2-40B4-BE49-F238E27FC236}">
                <a16:creationId xmlns:a16="http://schemas.microsoft.com/office/drawing/2014/main" id="{61638314-3740-490A-BC6A-A5846570120C}"/>
              </a:ext>
            </a:extLst>
          </p:cNvPr>
          <p:cNvSpPr/>
          <p:nvPr userDrawn="1"/>
        </p:nvSpPr>
        <p:spPr>
          <a:xfrm>
            <a:off x="6535738" y="4462463"/>
            <a:ext cx="20574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eaLnBrk="1" fontAlgn="auto" hangingPunct="1">
              <a:lnSpc>
                <a:spcPts val="1200"/>
              </a:lnSpc>
              <a:spcBef>
                <a:spcPts val="0"/>
              </a:spcBef>
              <a:spcAft>
                <a:spcPts val="600"/>
              </a:spcAft>
              <a:defRPr/>
            </a:pPr>
            <a:r>
              <a:rPr lang="en-US" sz="900" dirty="0">
                <a:solidFill>
                  <a:schemeClr val="tx1"/>
                </a:solidFill>
              </a:rPr>
              <a:t>Learn more about us at</a:t>
            </a:r>
          </a:p>
          <a:p>
            <a:pPr algn="just" eaLnBrk="1" fontAlgn="auto" hangingPunct="1">
              <a:lnSpc>
                <a:spcPts val="1200"/>
              </a:lnSpc>
              <a:spcBef>
                <a:spcPts val="0"/>
              </a:spcBef>
              <a:spcAft>
                <a:spcPts val="0"/>
              </a:spcAft>
              <a:defRPr/>
            </a:pPr>
            <a:r>
              <a:rPr lang="en-US" sz="1400" dirty="0">
                <a:solidFill>
                  <a:schemeClr val="accent2"/>
                </a:solidFill>
              </a:rPr>
              <a:t>www.capgemini.com</a:t>
            </a:r>
          </a:p>
        </p:txBody>
      </p:sp>
      <p:pic>
        <p:nvPicPr>
          <p:cNvPr id="11" name="Picture 2" descr="D:\My Work\Template\Icons\Social Media\LinkedIN.png">
            <a:hlinkClick r:id="rId6"/>
            <a:extLst>
              <a:ext uri="{FF2B5EF4-FFF2-40B4-BE49-F238E27FC236}">
                <a16:creationId xmlns:a16="http://schemas.microsoft.com/office/drawing/2014/main" id="{E92DCED3-F129-4BE4-913E-E031EA4F2EB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9625" y="3979863"/>
            <a:ext cx="3333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4" descr="D:\My Work\Template\Icons\Social Media\SlideShare.png">
            <a:hlinkClick r:id="rId8"/>
            <a:extLst>
              <a:ext uri="{FF2B5EF4-FFF2-40B4-BE49-F238E27FC236}">
                <a16:creationId xmlns:a16="http://schemas.microsoft.com/office/drawing/2014/main" id="{B08B7C4F-EFE5-4D03-B683-848C874C8C3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3800" y="3979863"/>
            <a:ext cx="3333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5" descr="D:\My Work\Template\Icons\Social Media\Twitter.png">
            <a:hlinkClick r:id="rId10"/>
            <a:extLst>
              <a:ext uri="{FF2B5EF4-FFF2-40B4-BE49-F238E27FC236}">
                <a16:creationId xmlns:a16="http://schemas.microsoft.com/office/drawing/2014/main" id="{BEE0D537-9F62-4770-B15C-905214F6E7A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576388" y="3979863"/>
            <a:ext cx="3333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6" descr="D:\My Work\Template\Icons\Social Media\YouTube.png">
            <a:hlinkClick r:id="rId12"/>
            <a:extLst>
              <a:ext uri="{FF2B5EF4-FFF2-40B4-BE49-F238E27FC236}">
                <a16:creationId xmlns:a16="http://schemas.microsoft.com/office/drawing/2014/main" id="{878CE17E-BAA3-452F-8681-49C3194FB79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60563" y="3979863"/>
            <a:ext cx="3333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7" descr="D:\My Work\Template\Icons\Social Media\Facebook.png">
            <a:hlinkClick r:id="rId14"/>
            <a:extLst>
              <a:ext uri="{FF2B5EF4-FFF2-40B4-BE49-F238E27FC236}">
                <a16:creationId xmlns:a16="http://schemas.microsoft.com/office/drawing/2014/main" id="{CFBCC816-F912-417C-A8EA-D40409EBB0F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7038" y="3979863"/>
            <a:ext cx="33337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F6DFE6C6-4913-4577-BB26-8AFA2A96762C}"/>
              </a:ext>
            </a:extLst>
          </p:cNvPr>
          <p:cNvSpPr>
            <a:spLocks noChangeArrowheads="1"/>
          </p:cNvSpPr>
          <p:nvPr userDrawn="1"/>
        </p:nvSpPr>
        <p:spPr bwMode="auto">
          <a:xfrm>
            <a:off x="427038" y="5764213"/>
            <a:ext cx="4013200"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spcAft>
                <a:spcPts val="600"/>
              </a:spcAft>
              <a:defRPr/>
            </a:pPr>
            <a:r>
              <a:rPr lang="en-US" altLang="en-US" sz="800" dirty="0">
                <a:solidFill>
                  <a:schemeClr val="bg1"/>
                </a:solidFill>
                <a:cs typeface="Arial" panose="020B0604020202020204" pitchFamily="34" charset="0"/>
              </a:rPr>
              <a:t>This presentation contains information that may be privileged or confidential and is the property of the Capgemini Group.</a:t>
            </a:r>
          </a:p>
          <a:p>
            <a:pPr eaLnBrk="1" hangingPunct="1">
              <a:spcAft>
                <a:spcPts val="600"/>
              </a:spcAft>
              <a:defRPr/>
            </a:pPr>
            <a:r>
              <a:rPr lang="en-US" altLang="en-US" sz="800" dirty="0">
                <a:solidFill>
                  <a:schemeClr val="bg1"/>
                </a:solidFill>
                <a:latin typeface="Arial" panose="020B0604020202020204" pitchFamily="34" charset="0"/>
                <a:cs typeface="Arial" panose="020B0604020202020204" pitchFamily="34" charset="0"/>
              </a:rPr>
              <a:t>Copyright © 2020 Capgemini. All rights reserved.</a:t>
            </a:r>
          </a:p>
        </p:txBody>
      </p:sp>
      <p:sp>
        <p:nvSpPr>
          <p:cNvPr id="17" name="Rectangle 16">
            <a:hlinkClick r:id="rId16"/>
            <a:extLst>
              <a:ext uri="{FF2B5EF4-FFF2-40B4-BE49-F238E27FC236}">
                <a16:creationId xmlns:a16="http://schemas.microsoft.com/office/drawing/2014/main" id="{69EFB620-F087-4713-9205-43A28C701833}"/>
              </a:ext>
            </a:extLst>
          </p:cNvPr>
          <p:cNvSpPr/>
          <p:nvPr userDrawn="1"/>
        </p:nvSpPr>
        <p:spPr>
          <a:xfrm>
            <a:off x="7489825" y="3811588"/>
            <a:ext cx="2336800" cy="125412"/>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18" name="Rectangle 17">
            <a:hlinkClick r:id="rId17"/>
            <a:extLst>
              <a:ext uri="{FF2B5EF4-FFF2-40B4-BE49-F238E27FC236}">
                <a16:creationId xmlns:a16="http://schemas.microsoft.com/office/drawing/2014/main" id="{586B19AB-2FCF-4860-B9E0-84E5B19E51E2}"/>
              </a:ext>
            </a:extLst>
          </p:cNvPr>
          <p:cNvSpPr/>
          <p:nvPr userDrawn="1"/>
        </p:nvSpPr>
        <p:spPr>
          <a:xfrm>
            <a:off x="10731500" y="3811588"/>
            <a:ext cx="704850" cy="125412"/>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grpSp>
        <p:nvGrpSpPr>
          <p:cNvPr id="19" name="Groupe 26">
            <a:extLst>
              <a:ext uri="{FF2B5EF4-FFF2-40B4-BE49-F238E27FC236}">
                <a16:creationId xmlns:a16="http://schemas.microsoft.com/office/drawing/2014/main" id="{33291D5E-144F-42AA-A867-1E238D3D28B9}"/>
              </a:ext>
            </a:extLst>
          </p:cNvPr>
          <p:cNvGrpSpPr>
            <a:grpSpLocks noChangeAspect="1"/>
          </p:cNvGrpSpPr>
          <p:nvPr userDrawn="1"/>
        </p:nvGrpSpPr>
        <p:grpSpPr>
          <a:xfrm>
            <a:off x="444000" y="4471814"/>
            <a:ext cx="2340000" cy="181186"/>
            <a:chOff x="401412" y="4886021"/>
            <a:chExt cx="7483476" cy="579438"/>
          </a:xfrm>
          <a:solidFill>
            <a:schemeClr val="bg1"/>
          </a:solidFill>
        </p:grpSpPr>
        <p:sp>
          <p:nvSpPr>
            <p:cNvPr id="20" name="Freeform 5">
              <a:extLst>
                <a:ext uri="{FF2B5EF4-FFF2-40B4-BE49-F238E27FC236}">
                  <a16:creationId xmlns:a16="http://schemas.microsoft.com/office/drawing/2014/main" id="{D55E3028-185F-4C71-9EE1-074AB41E905B}"/>
                </a:ext>
              </a:extLst>
            </p:cNvPr>
            <p:cNvSpPr>
              <a:spLocks noEditPoints="1"/>
            </p:cNvSpPr>
            <p:nvPr/>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1" name="Freeform 6">
              <a:extLst>
                <a:ext uri="{FF2B5EF4-FFF2-40B4-BE49-F238E27FC236}">
                  <a16:creationId xmlns:a16="http://schemas.microsoft.com/office/drawing/2014/main" id="{5219DACC-335A-45F1-B1FC-AE98A7B42DC1}"/>
                </a:ext>
              </a:extLst>
            </p:cNvPr>
            <p:cNvSpPr>
              <a:spLocks noEditPoints="1"/>
            </p:cNvSpPr>
            <p:nvPr/>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2" name="Freeform 7">
              <a:extLst>
                <a:ext uri="{FF2B5EF4-FFF2-40B4-BE49-F238E27FC236}">
                  <a16:creationId xmlns:a16="http://schemas.microsoft.com/office/drawing/2014/main" id="{F47B9A3C-A3C6-4170-BC4D-6EA917351735}"/>
                </a:ext>
              </a:extLst>
            </p:cNvPr>
            <p:cNvSpPr>
              <a:spLocks noEditPoints="1"/>
            </p:cNvSpPr>
            <p:nvPr/>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3" name="Freeform 8">
              <a:extLst>
                <a:ext uri="{FF2B5EF4-FFF2-40B4-BE49-F238E27FC236}">
                  <a16:creationId xmlns:a16="http://schemas.microsoft.com/office/drawing/2014/main" id="{301D83AE-B64C-49A1-8088-3257142ACA4A}"/>
                </a:ext>
              </a:extLst>
            </p:cNvPr>
            <p:cNvSpPr>
              <a:spLocks noEditPoints="1"/>
            </p:cNvSpPr>
            <p:nvPr/>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4" name="Freeform 9">
              <a:extLst>
                <a:ext uri="{FF2B5EF4-FFF2-40B4-BE49-F238E27FC236}">
                  <a16:creationId xmlns:a16="http://schemas.microsoft.com/office/drawing/2014/main" id="{9636BCEA-C98A-40E7-BC2B-F1832BE4D9C3}"/>
                </a:ext>
              </a:extLst>
            </p:cNvPr>
            <p:cNvSpPr>
              <a:spLocks/>
            </p:cNvSpPr>
            <p:nvPr/>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5" name="Freeform 10">
              <a:extLst>
                <a:ext uri="{FF2B5EF4-FFF2-40B4-BE49-F238E27FC236}">
                  <a16:creationId xmlns:a16="http://schemas.microsoft.com/office/drawing/2014/main" id="{B4A7958B-FC54-400C-A378-8A7B4FABB4EE}"/>
                </a:ext>
              </a:extLst>
            </p:cNvPr>
            <p:cNvSpPr>
              <a:spLocks noEditPoints="1"/>
            </p:cNvSpPr>
            <p:nvPr/>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6" name="Freeform 11">
              <a:extLst>
                <a:ext uri="{FF2B5EF4-FFF2-40B4-BE49-F238E27FC236}">
                  <a16:creationId xmlns:a16="http://schemas.microsoft.com/office/drawing/2014/main" id="{AA8F01BB-FF8C-4B4A-82BC-84E6737F9F4C}"/>
                </a:ext>
              </a:extLst>
            </p:cNvPr>
            <p:cNvSpPr>
              <a:spLocks/>
            </p:cNvSpPr>
            <p:nvPr/>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7" name="Freeform 12">
              <a:extLst>
                <a:ext uri="{FF2B5EF4-FFF2-40B4-BE49-F238E27FC236}">
                  <a16:creationId xmlns:a16="http://schemas.microsoft.com/office/drawing/2014/main" id="{0EA28462-67C9-49E0-A16E-594E9A622AB0}"/>
                </a:ext>
              </a:extLst>
            </p:cNvPr>
            <p:cNvSpPr>
              <a:spLocks noEditPoints="1"/>
            </p:cNvSpPr>
            <p:nvPr/>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8" name="Freeform 13">
              <a:extLst>
                <a:ext uri="{FF2B5EF4-FFF2-40B4-BE49-F238E27FC236}">
                  <a16:creationId xmlns:a16="http://schemas.microsoft.com/office/drawing/2014/main" id="{DCA772E7-A875-4D30-894B-DD6F28A6B957}"/>
                </a:ext>
              </a:extLst>
            </p:cNvPr>
            <p:cNvSpPr>
              <a:spLocks/>
            </p:cNvSpPr>
            <p:nvPr/>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29" name="Freeform 14">
              <a:extLst>
                <a:ext uri="{FF2B5EF4-FFF2-40B4-BE49-F238E27FC236}">
                  <a16:creationId xmlns:a16="http://schemas.microsoft.com/office/drawing/2014/main" id="{B332F92E-1637-4A6E-BB37-28173BDF426C}"/>
                </a:ext>
              </a:extLst>
            </p:cNvPr>
            <p:cNvSpPr>
              <a:spLocks/>
            </p:cNvSpPr>
            <p:nvPr/>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0" name="Freeform 15">
              <a:extLst>
                <a:ext uri="{FF2B5EF4-FFF2-40B4-BE49-F238E27FC236}">
                  <a16:creationId xmlns:a16="http://schemas.microsoft.com/office/drawing/2014/main" id="{9F7056B1-4699-4A6A-A9A7-6ADB5764DD4F}"/>
                </a:ext>
              </a:extLst>
            </p:cNvPr>
            <p:cNvSpPr>
              <a:spLocks noEditPoints="1"/>
            </p:cNvSpPr>
            <p:nvPr/>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1" name="Freeform 16">
              <a:extLst>
                <a:ext uri="{FF2B5EF4-FFF2-40B4-BE49-F238E27FC236}">
                  <a16:creationId xmlns:a16="http://schemas.microsoft.com/office/drawing/2014/main" id="{234D8B3F-8598-4088-830D-D86BCD24E616}"/>
                </a:ext>
              </a:extLst>
            </p:cNvPr>
            <p:cNvSpPr>
              <a:spLocks/>
            </p:cNvSpPr>
            <p:nvPr/>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2" name="Freeform 17">
              <a:extLst>
                <a:ext uri="{FF2B5EF4-FFF2-40B4-BE49-F238E27FC236}">
                  <a16:creationId xmlns:a16="http://schemas.microsoft.com/office/drawing/2014/main" id="{B15D14EF-4E69-43D5-8020-22485C5AA888}"/>
                </a:ext>
              </a:extLst>
            </p:cNvPr>
            <p:cNvSpPr>
              <a:spLocks/>
            </p:cNvSpPr>
            <p:nvPr/>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3" name="Freeform 18">
              <a:extLst>
                <a:ext uri="{FF2B5EF4-FFF2-40B4-BE49-F238E27FC236}">
                  <a16:creationId xmlns:a16="http://schemas.microsoft.com/office/drawing/2014/main" id="{C95B974F-D9E3-4817-8CDF-EC0FD447179F}"/>
                </a:ext>
              </a:extLst>
            </p:cNvPr>
            <p:cNvSpPr>
              <a:spLocks/>
            </p:cNvSpPr>
            <p:nvPr/>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4" name="Freeform 19">
              <a:extLst>
                <a:ext uri="{FF2B5EF4-FFF2-40B4-BE49-F238E27FC236}">
                  <a16:creationId xmlns:a16="http://schemas.microsoft.com/office/drawing/2014/main" id="{2116D718-2A8E-49F8-AD1D-9F8E827B0E54}"/>
                </a:ext>
              </a:extLst>
            </p:cNvPr>
            <p:cNvSpPr>
              <a:spLocks noEditPoints="1"/>
            </p:cNvSpPr>
            <p:nvPr/>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5" name="Freeform 20">
              <a:extLst>
                <a:ext uri="{FF2B5EF4-FFF2-40B4-BE49-F238E27FC236}">
                  <a16:creationId xmlns:a16="http://schemas.microsoft.com/office/drawing/2014/main" id="{58A1E62E-3651-4ABE-A790-A535ADF2ABC3}"/>
                </a:ext>
              </a:extLst>
            </p:cNvPr>
            <p:cNvSpPr>
              <a:spLocks/>
            </p:cNvSpPr>
            <p:nvPr/>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6" name="Freeform 21">
              <a:extLst>
                <a:ext uri="{FF2B5EF4-FFF2-40B4-BE49-F238E27FC236}">
                  <a16:creationId xmlns:a16="http://schemas.microsoft.com/office/drawing/2014/main" id="{24D61DB2-5DDC-412A-8580-A262E755DCAA}"/>
                </a:ext>
              </a:extLst>
            </p:cNvPr>
            <p:cNvSpPr>
              <a:spLocks/>
            </p:cNvSpPr>
            <p:nvPr/>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7" name="Freeform 22">
              <a:extLst>
                <a:ext uri="{FF2B5EF4-FFF2-40B4-BE49-F238E27FC236}">
                  <a16:creationId xmlns:a16="http://schemas.microsoft.com/office/drawing/2014/main" id="{954E9908-81F0-4A53-B893-371D36966B76}"/>
                </a:ext>
              </a:extLst>
            </p:cNvPr>
            <p:cNvSpPr>
              <a:spLocks/>
            </p:cNvSpPr>
            <p:nvPr/>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8" name="Freeform 23">
              <a:extLst>
                <a:ext uri="{FF2B5EF4-FFF2-40B4-BE49-F238E27FC236}">
                  <a16:creationId xmlns:a16="http://schemas.microsoft.com/office/drawing/2014/main" id="{3E43B7C1-5BD6-4714-937B-77B884B98416}"/>
                </a:ext>
              </a:extLst>
            </p:cNvPr>
            <p:cNvSpPr>
              <a:spLocks/>
            </p:cNvSpPr>
            <p:nvPr/>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39" name="Freeform 24">
              <a:extLst>
                <a:ext uri="{FF2B5EF4-FFF2-40B4-BE49-F238E27FC236}">
                  <a16:creationId xmlns:a16="http://schemas.microsoft.com/office/drawing/2014/main" id="{EADF0D23-63A2-47B5-8E97-29F040297872}"/>
                </a:ext>
              </a:extLst>
            </p:cNvPr>
            <p:cNvSpPr>
              <a:spLocks/>
            </p:cNvSpPr>
            <p:nvPr/>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0" name="Freeform 25">
              <a:extLst>
                <a:ext uri="{FF2B5EF4-FFF2-40B4-BE49-F238E27FC236}">
                  <a16:creationId xmlns:a16="http://schemas.microsoft.com/office/drawing/2014/main" id="{EF4D1E87-6D45-473D-A006-4210BEBD7B11}"/>
                </a:ext>
              </a:extLst>
            </p:cNvPr>
            <p:cNvSpPr>
              <a:spLocks/>
            </p:cNvSpPr>
            <p:nvPr/>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1" name="Freeform 26">
              <a:extLst>
                <a:ext uri="{FF2B5EF4-FFF2-40B4-BE49-F238E27FC236}">
                  <a16:creationId xmlns:a16="http://schemas.microsoft.com/office/drawing/2014/main" id="{B81B5D0F-EE75-4D8E-A101-F9368C870E3D}"/>
                </a:ext>
              </a:extLst>
            </p:cNvPr>
            <p:cNvSpPr>
              <a:spLocks noEditPoints="1"/>
            </p:cNvSpPr>
            <p:nvPr/>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2" name="Freeform 27">
              <a:extLst>
                <a:ext uri="{FF2B5EF4-FFF2-40B4-BE49-F238E27FC236}">
                  <a16:creationId xmlns:a16="http://schemas.microsoft.com/office/drawing/2014/main" id="{DE12506D-57B2-4FF2-8920-91DE9981BCAC}"/>
                </a:ext>
              </a:extLst>
            </p:cNvPr>
            <p:cNvSpPr>
              <a:spLocks/>
            </p:cNvSpPr>
            <p:nvPr/>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3" name="Freeform 28">
              <a:extLst>
                <a:ext uri="{FF2B5EF4-FFF2-40B4-BE49-F238E27FC236}">
                  <a16:creationId xmlns:a16="http://schemas.microsoft.com/office/drawing/2014/main" id="{FE04F163-26F8-43B1-BFAA-E37CB97DF1DC}"/>
                </a:ext>
              </a:extLst>
            </p:cNvPr>
            <p:cNvSpPr>
              <a:spLocks/>
            </p:cNvSpPr>
            <p:nvPr/>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4" name="Freeform 29">
              <a:extLst>
                <a:ext uri="{FF2B5EF4-FFF2-40B4-BE49-F238E27FC236}">
                  <a16:creationId xmlns:a16="http://schemas.microsoft.com/office/drawing/2014/main" id="{E3781A74-5E52-40F9-8EF9-207DEA1A8230}"/>
                </a:ext>
              </a:extLst>
            </p:cNvPr>
            <p:cNvSpPr>
              <a:spLocks/>
            </p:cNvSpPr>
            <p:nvPr/>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sp>
          <p:nvSpPr>
            <p:cNvPr id="45" name="Freeform 30">
              <a:extLst>
                <a:ext uri="{FF2B5EF4-FFF2-40B4-BE49-F238E27FC236}">
                  <a16:creationId xmlns:a16="http://schemas.microsoft.com/office/drawing/2014/main" id="{016CF658-ACC3-477F-B9B1-EA09DFE2895E}"/>
                </a:ext>
              </a:extLst>
            </p:cNvPr>
            <p:cNvSpPr>
              <a:spLocks/>
            </p:cNvSpPr>
            <p:nvPr/>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p:spPr>
          <p:txBody>
            <a:bodyPr/>
            <a:lstStyle/>
            <a:p>
              <a:pPr eaLnBrk="1" fontAlgn="auto" hangingPunct="1">
                <a:spcBef>
                  <a:spcPts val="0"/>
                </a:spcBef>
                <a:spcAft>
                  <a:spcPts val="0"/>
                </a:spcAft>
                <a:defRPr/>
              </a:pPr>
              <a:endParaRPr lang="en-US" dirty="0">
                <a:latin typeface="+mn-lt"/>
              </a:endParaRPr>
            </a:p>
          </p:txBody>
        </p:sp>
      </p:grpSp>
    </p:spTree>
    <p:extLst>
      <p:ext uri="{BB962C8B-B14F-4D97-AF65-F5344CB8AC3E}">
        <p14:creationId xmlns:p14="http://schemas.microsoft.com/office/powerpoint/2010/main" val="3950621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7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2" name="Picture 1" descr="Cover 1.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pic>
        <p:nvPicPr>
          <p:cNvPr id="12" name="Picture 11" descr="Cover 1.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12" name="Picture 11" descr="Cover 1.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x-none"/>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B2980"/>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CB2980"/>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CB2980"/>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x-none"/>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CB2980"/>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CB2980"/>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CB2980"/>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8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CB298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x-none"/>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B2980"/>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rgbClr val="CB2980"/>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rgbClr val="CB2980"/>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9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x-none"/>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1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pic>
        <p:nvPicPr>
          <p:cNvPr id="3" name="Picture 2" descr="Divider 1.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Groupe 1"/>
          <p:cNvGrpSpPr/>
          <p:nvPr userDrawn="1"/>
        </p:nvGrpSpPr>
        <p:grpSpPr>
          <a:xfrm>
            <a:off x="11501102" y="171573"/>
            <a:ext cx="419436" cy="388988"/>
            <a:chOff x="11501102" y="171573"/>
            <a:chExt cx="419436" cy="388988"/>
          </a:xfrm>
        </p:grpSpPr>
        <p:sp>
          <p:nvSpPr>
            <p:cNvPr id="1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5.xml"/><Relationship Id="rId7" Type="http://schemas.openxmlformats.org/officeDocument/2006/relationships/vmlDrawing" Target="../drawings/vmlDrawing10.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BLD </a:t>
            </a:r>
            <a:r>
              <a:rPr lang="en-US" dirty="0" err="1">
                <a:solidFill>
                  <a:schemeClr val="bg1">
                    <a:lumMod val="65000"/>
                  </a:schemeClr>
                </a:solidFill>
              </a:rPr>
              <a:t>TechTalks</a:t>
            </a:r>
            <a:endParaRPr lang="en-US" dirty="0">
              <a:solidFill>
                <a:schemeClr val="bg1">
                  <a:lumMod val="65000"/>
                </a:schemeClr>
              </a:solidFill>
            </a:endParaRP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pic>
        <p:nvPicPr>
          <p:cNvPr id="32" name="Picture 31"/>
          <p:cNvPicPr>
            <a:picLocks noChangeAspect="1"/>
          </p:cNvPicPr>
          <p:nvPr userDrawn="1"/>
        </p:nvPicPr>
        <p:blipFill>
          <a:blip r:embed="rId14"/>
          <a:stretch>
            <a:fillRect/>
          </a:stretch>
        </p:blipFill>
        <p:spPr>
          <a:xfrm>
            <a:off x="11208568" y="5986742"/>
            <a:ext cx="708571" cy="538602"/>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98"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 id="2147483885"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55"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4112" y="3717032"/>
            <a:ext cx="4749793" cy="576064"/>
          </a:xfrm>
        </p:spPr>
        <p:txBody>
          <a:bodyPr anchor="t"/>
          <a:lstStyle/>
          <a:p>
            <a:r>
              <a:rPr lang="en-US" sz="3600" dirty="0"/>
              <a:t>Service Mesh in Java microservices with Consul</a:t>
            </a:r>
            <a:br>
              <a:rPr lang="en-US" sz="3600" dirty="0"/>
            </a:br>
            <a:endParaRPr lang="en-GB" sz="3400" b="1" dirty="0">
              <a:solidFill>
                <a:srgbClr val="12ABDB"/>
              </a:solidFill>
            </a:endParaRPr>
          </a:p>
        </p:txBody>
      </p:sp>
      <p:sp>
        <p:nvSpPr>
          <p:cNvPr id="5" name="Subtitle 2"/>
          <p:cNvSpPr>
            <a:spLocks noGrp="1"/>
          </p:cNvSpPr>
          <p:nvPr>
            <p:ph type="subTitle" idx="1"/>
          </p:nvPr>
        </p:nvSpPr>
        <p:spPr>
          <a:xfrm>
            <a:off x="7104112" y="4437112"/>
            <a:ext cx="4317745" cy="720080"/>
          </a:xfrm>
        </p:spPr>
        <p:txBody>
          <a:bodyPr/>
          <a:lstStyle/>
          <a:p>
            <a:endParaRPr lang="en-US" sz="2000" dirty="0">
              <a:solidFill>
                <a:srgbClr val="FFFFFF"/>
              </a:solidFill>
            </a:endParaRPr>
          </a:p>
          <a:p>
            <a:endParaRPr lang="en-US" sz="2000" dirty="0">
              <a:solidFill>
                <a:srgbClr val="FFFFFF"/>
              </a:solidFill>
            </a:endParaRPr>
          </a:p>
          <a:p>
            <a:r>
              <a:rPr lang="en-US" sz="2000" dirty="0">
                <a:solidFill>
                  <a:srgbClr val="FFFFFF"/>
                </a:solidFill>
              </a:rPr>
              <a:t>Wietse Smid</a:t>
            </a:r>
          </a:p>
          <a:p>
            <a:r>
              <a:rPr lang="en-US" sz="2000" dirty="0">
                <a:solidFill>
                  <a:srgbClr val="FFFFFF"/>
                </a:solidFill>
              </a:rPr>
              <a:t>17</a:t>
            </a:r>
            <a:r>
              <a:rPr lang="en-US" sz="2000" baseline="30000" dirty="0">
                <a:solidFill>
                  <a:srgbClr val="FFFFFF"/>
                </a:solidFill>
              </a:rPr>
              <a:t>th</a:t>
            </a:r>
            <a:r>
              <a:rPr lang="en-US" sz="2000" dirty="0">
                <a:solidFill>
                  <a:srgbClr val="FFFFFF"/>
                </a:solidFill>
              </a:rPr>
              <a:t> of November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Consul Client</a:t>
            </a:r>
          </a:p>
          <a:p>
            <a:pPr lvl="1">
              <a:buClr>
                <a:srgbClr val="CB2980"/>
              </a:buClr>
            </a:pPr>
            <a:endParaRPr lang="en-US" dirty="0"/>
          </a:p>
          <a:p>
            <a:pPr lvl="1">
              <a:buClr>
                <a:srgbClr val="CB2980"/>
              </a:buClr>
            </a:pPr>
            <a:r>
              <a:rPr lang="en-US" dirty="0"/>
              <a:t>Basic Java microservice with health check</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pic>
        <p:nvPicPr>
          <p:cNvPr id="7" name="Picture 6" descr="Diagram&#10;&#10;Description automatically generated">
            <a:extLst>
              <a:ext uri="{FF2B5EF4-FFF2-40B4-BE49-F238E27FC236}">
                <a16:creationId xmlns:a16="http://schemas.microsoft.com/office/drawing/2014/main" id="{6AE21637-3DD8-4918-83E9-559F739A4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3021682"/>
            <a:ext cx="4391025" cy="2495550"/>
          </a:xfrm>
          <a:prstGeom prst="rect">
            <a:avLst/>
          </a:prstGeom>
        </p:spPr>
      </p:pic>
    </p:spTree>
    <p:extLst>
      <p:ext uri="{BB962C8B-B14F-4D97-AF65-F5344CB8AC3E}">
        <p14:creationId xmlns:p14="http://schemas.microsoft.com/office/powerpoint/2010/main" val="57200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Things we are going to solve:</a:t>
            </a:r>
          </a:p>
          <a:p>
            <a:pPr lvl="1">
              <a:buClr>
                <a:srgbClr val="CB2980"/>
              </a:buClr>
            </a:pPr>
            <a:endParaRPr lang="en-US" dirty="0"/>
          </a:p>
          <a:p>
            <a:pPr lvl="2">
              <a:buClr>
                <a:srgbClr val="CB2980"/>
              </a:buClr>
            </a:pPr>
            <a:r>
              <a:rPr lang="en-US" dirty="0">
                <a:solidFill>
                  <a:schemeClr val="accent6"/>
                </a:solidFill>
              </a:rPr>
              <a:t>Service Registration and Discovery </a:t>
            </a:r>
            <a:r>
              <a:rPr lang="nl-NL" b="1" dirty="0">
                <a:solidFill>
                  <a:schemeClr val="accent6"/>
                </a:solidFill>
              </a:rPr>
              <a:t>✓</a:t>
            </a:r>
            <a:endParaRPr lang="en-US" dirty="0">
              <a:solidFill>
                <a:schemeClr val="accent6"/>
              </a:solidFill>
            </a:endParaRPr>
          </a:p>
          <a:p>
            <a:pPr lvl="2">
              <a:buClr>
                <a:srgbClr val="CB2980"/>
              </a:buClr>
            </a:pPr>
            <a:r>
              <a:rPr lang="en-US" dirty="0"/>
              <a:t>Configuration of application variables</a:t>
            </a:r>
          </a:p>
          <a:p>
            <a:pPr lvl="2">
              <a:buClr>
                <a:srgbClr val="CB2980"/>
              </a:buClr>
            </a:pPr>
            <a:r>
              <a:rPr lang="en-US" dirty="0"/>
              <a:t>Connecting Services</a:t>
            </a:r>
          </a:p>
          <a:p>
            <a:pPr lvl="2">
              <a:buClr>
                <a:srgbClr val="CB2980"/>
              </a:buClr>
            </a:pPr>
            <a:r>
              <a:rPr lang="en-US" dirty="0"/>
              <a:t>Load Balancing</a:t>
            </a:r>
          </a:p>
          <a:p>
            <a:pPr lvl="2">
              <a:buClr>
                <a:srgbClr val="CB2980"/>
              </a:buClr>
            </a:pPr>
            <a:endParaRPr lang="en-US" dirty="0"/>
          </a:p>
        </p:txBody>
      </p:sp>
    </p:spTree>
    <p:extLst>
      <p:ext uri="{BB962C8B-B14F-4D97-AF65-F5344CB8AC3E}">
        <p14:creationId xmlns:p14="http://schemas.microsoft.com/office/powerpoint/2010/main" val="52707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A724E31-2DFB-4C4A-A374-C3E74DDAB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5" y="3021682"/>
            <a:ext cx="4391025" cy="2495550"/>
          </a:xfrm>
          <a:prstGeom prst="rect">
            <a:avLst/>
          </a:prstGeom>
        </p:spPr>
      </p:pic>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Consul Key-Value store</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spTree>
    <p:extLst>
      <p:ext uri="{BB962C8B-B14F-4D97-AF65-F5344CB8AC3E}">
        <p14:creationId xmlns:p14="http://schemas.microsoft.com/office/powerpoint/2010/main" val="214166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Things we are going to solve:</a:t>
            </a:r>
          </a:p>
          <a:p>
            <a:pPr lvl="1">
              <a:buClr>
                <a:srgbClr val="CB2980"/>
              </a:buClr>
            </a:pPr>
            <a:endParaRPr lang="en-US" dirty="0"/>
          </a:p>
          <a:p>
            <a:pPr lvl="2">
              <a:buClr>
                <a:srgbClr val="CB2980"/>
              </a:buClr>
            </a:pPr>
            <a:r>
              <a:rPr lang="en-US" dirty="0">
                <a:solidFill>
                  <a:schemeClr val="accent6"/>
                </a:solidFill>
              </a:rPr>
              <a:t>Service Registration and Discovery </a:t>
            </a:r>
            <a:r>
              <a:rPr lang="nl-NL" b="1" dirty="0">
                <a:solidFill>
                  <a:schemeClr val="accent6"/>
                </a:solidFill>
              </a:rPr>
              <a:t>✓</a:t>
            </a:r>
            <a:endParaRPr lang="en-US" dirty="0">
              <a:solidFill>
                <a:schemeClr val="accent6"/>
              </a:solidFill>
            </a:endParaRPr>
          </a:p>
          <a:p>
            <a:pPr lvl="2">
              <a:buClr>
                <a:srgbClr val="CB2980"/>
              </a:buClr>
            </a:pPr>
            <a:r>
              <a:rPr lang="en-US" dirty="0">
                <a:solidFill>
                  <a:schemeClr val="accent6"/>
                </a:solidFill>
              </a:rPr>
              <a:t>Configuration of application variables </a:t>
            </a:r>
            <a:r>
              <a:rPr lang="nl-NL" b="1" dirty="0">
                <a:solidFill>
                  <a:schemeClr val="accent6"/>
                </a:solidFill>
              </a:rPr>
              <a:t>✓</a:t>
            </a:r>
            <a:endParaRPr lang="en-US" dirty="0"/>
          </a:p>
          <a:p>
            <a:pPr lvl="2">
              <a:buClr>
                <a:srgbClr val="CB2980"/>
              </a:buClr>
            </a:pPr>
            <a:r>
              <a:rPr lang="en-US" dirty="0"/>
              <a:t>Connecting Services</a:t>
            </a:r>
          </a:p>
          <a:p>
            <a:pPr lvl="2">
              <a:buClr>
                <a:srgbClr val="CB2980"/>
              </a:buClr>
            </a:pPr>
            <a:r>
              <a:rPr lang="en-US" dirty="0"/>
              <a:t>Load Balancing</a:t>
            </a:r>
          </a:p>
          <a:p>
            <a:pPr lvl="2">
              <a:buClr>
                <a:srgbClr val="CB2980"/>
              </a:buClr>
            </a:pPr>
            <a:endParaRPr lang="en-US" dirty="0"/>
          </a:p>
        </p:txBody>
      </p:sp>
    </p:spTree>
    <p:extLst>
      <p:ext uri="{BB962C8B-B14F-4D97-AF65-F5344CB8AC3E}">
        <p14:creationId xmlns:p14="http://schemas.microsoft.com/office/powerpoint/2010/main" val="236870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Consul DNS</a:t>
            </a:r>
          </a:p>
          <a:p>
            <a:pPr lvl="2">
              <a:buClr>
                <a:srgbClr val="CB2980"/>
              </a:buClr>
            </a:pPr>
            <a:r>
              <a:rPr lang="en-US" dirty="0"/>
              <a:t>Basic routing</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pic>
        <p:nvPicPr>
          <p:cNvPr id="7" name="Picture 6" descr="Diagram&#10;&#10;Description automatically generated">
            <a:extLst>
              <a:ext uri="{FF2B5EF4-FFF2-40B4-BE49-F238E27FC236}">
                <a16:creationId xmlns:a16="http://schemas.microsoft.com/office/drawing/2014/main" id="{7BBD6C4C-C932-4D78-976E-EE44A6D98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2060848"/>
            <a:ext cx="4391025" cy="3743325"/>
          </a:xfrm>
          <a:prstGeom prst="rect">
            <a:avLst/>
          </a:prstGeom>
        </p:spPr>
      </p:pic>
    </p:spTree>
    <p:extLst>
      <p:ext uri="{BB962C8B-B14F-4D97-AF65-F5344CB8AC3E}">
        <p14:creationId xmlns:p14="http://schemas.microsoft.com/office/powerpoint/2010/main" val="326921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Things we are going to solve:</a:t>
            </a:r>
          </a:p>
          <a:p>
            <a:pPr lvl="1">
              <a:buClr>
                <a:srgbClr val="CB2980"/>
              </a:buClr>
            </a:pPr>
            <a:endParaRPr lang="en-US" dirty="0"/>
          </a:p>
          <a:p>
            <a:pPr lvl="2">
              <a:buClr>
                <a:srgbClr val="CB2980"/>
              </a:buClr>
            </a:pPr>
            <a:r>
              <a:rPr lang="en-US" dirty="0">
                <a:solidFill>
                  <a:schemeClr val="accent6"/>
                </a:solidFill>
              </a:rPr>
              <a:t>Service Registration and Discovery </a:t>
            </a:r>
            <a:r>
              <a:rPr lang="nl-NL" b="1" dirty="0">
                <a:solidFill>
                  <a:schemeClr val="accent6"/>
                </a:solidFill>
              </a:rPr>
              <a:t>✓</a:t>
            </a:r>
            <a:endParaRPr lang="en-US" dirty="0">
              <a:solidFill>
                <a:schemeClr val="accent6"/>
              </a:solidFill>
            </a:endParaRPr>
          </a:p>
          <a:p>
            <a:pPr lvl="2">
              <a:buClr>
                <a:srgbClr val="CB2980"/>
              </a:buClr>
            </a:pPr>
            <a:r>
              <a:rPr lang="en-US" dirty="0">
                <a:solidFill>
                  <a:schemeClr val="accent6"/>
                </a:solidFill>
              </a:rPr>
              <a:t>Configuration of application variables </a:t>
            </a:r>
            <a:r>
              <a:rPr lang="nl-NL" b="1" dirty="0">
                <a:solidFill>
                  <a:schemeClr val="accent6"/>
                </a:solidFill>
              </a:rPr>
              <a:t>✓</a:t>
            </a:r>
            <a:endParaRPr lang="en-US" dirty="0"/>
          </a:p>
          <a:p>
            <a:pPr lvl="2">
              <a:buClr>
                <a:srgbClr val="CB2980"/>
              </a:buClr>
            </a:pPr>
            <a:r>
              <a:rPr lang="en-US" dirty="0">
                <a:solidFill>
                  <a:schemeClr val="accent6"/>
                </a:solidFill>
              </a:rPr>
              <a:t>Connecting Services </a:t>
            </a:r>
            <a:r>
              <a:rPr lang="nl-NL" b="1" dirty="0">
                <a:solidFill>
                  <a:schemeClr val="accent6"/>
                </a:solidFill>
              </a:rPr>
              <a:t>✓</a:t>
            </a:r>
            <a:endParaRPr lang="en-US" dirty="0">
              <a:solidFill>
                <a:schemeClr val="accent6"/>
              </a:solidFill>
            </a:endParaRPr>
          </a:p>
          <a:p>
            <a:pPr lvl="2">
              <a:buClr>
                <a:srgbClr val="CB2980"/>
              </a:buClr>
            </a:pPr>
            <a:r>
              <a:rPr lang="en-US" dirty="0"/>
              <a:t>Load Balancing</a:t>
            </a:r>
          </a:p>
          <a:p>
            <a:pPr lvl="2">
              <a:buClr>
                <a:srgbClr val="CB2980"/>
              </a:buClr>
            </a:pPr>
            <a:endParaRPr lang="en-US" dirty="0"/>
          </a:p>
        </p:txBody>
      </p:sp>
    </p:spTree>
    <p:extLst>
      <p:ext uri="{BB962C8B-B14F-4D97-AF65-F5344CB8AC3E}">
        <p14:creationId xmlns:p14="http://schemas.microsoft.com/office/powerpoint/2010/main" val="418886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C5999056-F588-49E8-9FAD-138E81655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2060848"/>
            <a:ext cx="4676775" cy="3743325"/>
          </a:xfrm>
          <a:prstGeom prst="rect">
            <a:avLst/>
          </a:prstGeom>
        </p:spPr>
      </p:pic>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Consul DNS</a:t>
            </a:r>
          </a:p>
          <a:p>
            <a:pPr lvl="2">
              <a:buClr>
                <a:srgbClr val="CB2980"/>
              </a:buClr>
            </a:pPr>
            <a:r>
              <a:rPr lang="en-US" dirty="0"/>
              <a:t>Load balancing</a:t>
            </a:r>
          </a:p>
          <a:p>
            <a:pPr lvl="2">
              <a:buClr>
                <a:srgbClr val="CB2980"/>
              </a:buClr>
            </a:pPr>
            <a:r>
              <a:rPr lang="en-US" dirty="0"/>
              <a:t>Unhealthy instances</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spTree>
    <p:extLst>
      <p:ext uri="{BB962C8B-B14F-4D97-AF65-F5344CB8AC3E}">
        <p14:creationId xmlns:p14="http://schemas.microsoft.com/office/powerpoint/2010/main" val="342057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Things we are going to solve:</a:t>
            </a:r>
          </a:p>
          <a:p>
            <a:pPr lvl="1">
              <a:buClr>
                <a:srgbClr val="CB2980"/>
              </a:buClr>
            </a:pPr>
            <a:endParaRPr lang="en-US" dirty="0"/>
          </a:p>
          <a:p>
            <a:pPr lvl="2">
              <a:buClr>
                <a:srgbClr val="CB2980"/>
              </a:buClr>
            </a:pPr>
            <a:r>
              <a:rPr lang="en-US" dirty="0">
                <a:solidFill>
                  <a:schemeClr val="accent6"/>
                </a:solidFill>
              </a:rPr>
              <a:t>Service Registration and Discovery </a:t>
            </a:r>
            <a:r>
              <a:rPr lang="nl-NL" b="1" dirty="0">
                <a:solidFill>
                  <a:schemeClr val="accent6"/>
                </a:solidFill>
              </a:rPr>
              <a:t>✓</a:t>
            </a:r>
            <a:endParaRPr lang="en-US" dirty="0">
              <a:solidFill>
                <a:schemeClr val="accent6"/>
              </a:solidFill>
            </a:endParaRPr>
          </a:p>
          <a:p>
            <a:pPr lvl="2">
              <a:buClr>
                <a:srgbClr val="CB2980"/>
              </a:buClr>
            </a:pPr>
            <a:r>
              <a:rPr lang="en-US" dirty="0">
                <a:solidFill>
                  <a:schemeClr val="accent6"/>
                </a:solidFill>
              </a:rPr>
              <a:t>Configuration of application variables </a:t>
            </a:r>
            <a:r>
              <a:rPr lang="nl-NL" b="1" dirty="0">
                <a:solidFill>
                  <a:schemeClr val="accent6"/>
                </a:solidFill>
              </a:rPr>
              <a:t>✓</a:t>
            </a:r>
            <a:endParaRPr lang="en-US" dirty="0"/>
          </a:p>
          <a:p>
            <a:pPr lvl="2">
              <a:buClr>
                <a:srgbClr val="CB2980"/>
              </a:buClr>
            </a:pPr>
            <a:r>
              <a:rPr lang="en-US" dirty="0">
                <a:solidFill>
                  <a:schemeClr val="accent6"/>
                </a:solidFill>
              </a:rPr>
              <a:t>Connecting Services </a:t>
            </a:r>
            <a:r>
              <a:rPr lang="nl-NL" b="1" dirty="0">
                <a:solidFill>
                  <a:schemeClr val="accent6"/>
                </a:solidFill>
              </a:rPr>
              <a:t>✓</a:t>
            </a:r>
            <a:endParaRPr lang="en-US" dirty="0">
              <a:solidFill>
                <a:schemeClr val="accent6"/>
              </a:solidFill>
            </a:endParaRPr>
          </a:p>
          <a:p>
            <a:pPr lvl="2">
              <a:buClr>
                <a:srgbClr val="CB2980"/>
              </a:buClr>
            </a:pPr>
            <a:r>
              <a:rPr lang="en-US" dirty="0">
                <a:solidFill>
                  <a:schemeClr val="accent6"/>
                </a:solidFill>
              </a:rPr>
              <a:t>Load Balancing </a:t>
            </a:r>
            <a:r>
              <a:rPr lang="nl-NL" b="1" dirty="0">
                <a:solidFill>
                  <a:schemeClr val="accent6"/>
                </a:solidFill>
              </a:rPr>
              <a:t>✓</a:t>
            </a:r>
            <a:endParaRPr lang="en-US" dirty="0">
              <a:solidFill>
                <a:schemeClr val="accent6"/>
              </a:solidFill>
            </a:endParaRPr>
          </a:p>
          <a:p>
            <a:pPr lvl="2">
              <a:buClr>
                <a:srgbClr val="CB2980"/>
              </a:buClr>
            </a:pPr>
            <a:endParaRPr lang="en-US" dirty="0"/>
          </a:p>
        </p:txBody>
      </p:sp>
    </p:spTree>
    <p:extLst>
      <p:ext uri="{BB962C8B-B14F-4D97-AF65-F5344CB8AC3E}">
        <p14:creationId xmlns:p14="http://schemas.microsoft.com/office/powerpoint/2010/main" val="192540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Consul and Spring Cloud</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pic>
        <p:nvPicPr>
          <p:cNvPr id="3" name="Picture 2" descr="Icon&#10;&#10;Description automatically generated">
            <a:extLst>
              <a:ext uri="{FF2B5EF4-FFF2-40B4-BE49-F238E27FC236}">
                <a16:creationId xmlns:a16="http://schemas.microsoft.com/office/drawing/2014/main" id="{51A1F10C-AA45-49A8-A70E-D42662531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668" y="2740360"/>
            <a:ext cx="2232248" cy="223224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FE87157-E9F2-4C89-A314-31154449D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3284984"/>
            <a:ext cx="1143000" cy="1143000"/>
          </a:xfrm>
          <a:prstGeom prst="rect">
            <a:avLst/>
          </a:prstGeom>
        </p:spPr>
      </p:pic>
      <p:sp>
        <p:nvSpPr>
          <p:cNvPr id="9" name="Heart 8">
            <a:extLst>
              <a:ext uri="{FF2B5EF4-FFF2-40B4-BE49-F238E27FC236}">
                <a16:creationId xmlns:a16="http://schemas.microsoft.com/office/drawing/2014/main" id="{D6BDE89C-27CB-4C62-AB8F-E74C376FCC43}"/>
              </a:ext>
            </a:extLst>
          </p:cNvPr>
          <p:cNvSpPr/>
          <p:nvPr/>
        </p:nvSpPr>
        <p:spPr>
          <a:xfrm>
            <a:off x="3647728" y="2109603"/>
            <a:ext cx="4536504" cy="4176464"/>
          </a:xfrm>
          <a:prstGeom prst="hear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00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There’s more!</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Access Control List (ACL)</a:t>
            </a:r>
          </a:p>
          <a:p>
            <a:pPr lvl="2">
              <a:buClr>
                <a:srgbClr val="CB2980"/>
              </a:buClr>
            </a:pPr>
            <a:r>
              <a:rPr lang="en-US" dirty="0"/>
              <a:t>Restrict access to consul data an API trough rules and tokens</a:t>
            </a:r>
          </a:p>
          <a:p>
            <a:pPr lvl="1">
              <a:buClr>
                <a:srgbClr val="CB2980"/>
              </a:buClr>
            </a:pPr>
            <a:endParaRPr lang="en-US" dirty="0"/>
          </a:p>
          <a:p>
            <a:pPr lvl="1">
              <a:buClr>
                <a:srgbClr val="CB2980"/>
              </a:buClr>
            </a:pPr>
            <a:r>
              <a:rPr lang="en-US" dirty="0"/>
              <a:t>Consul connect</a:t>
            </a:r>
          </a:p>
          <a:p>
            <a:pPr lvl="2">
              <a:buClr>
                <a:srgbClr val="CB2980"/>
              </a:buClr>
            </a:pPr>
            <a:r>
              <a:rPr lang="en-US" dirty="0"/>
              <a:t>Service-to-service encrypted connections</a:t>
            </a:r>
          </a:p>
          <a:p>
            <a:pPr lvl="1">
              <a:buClr>
                <a:srgbClr val="CB2980"/>
              </a:buClr>
            </a:pPr>
            <a:endParaRPr lang="en-US" dirty="0"/>
          </a:p>
          <a:p>
            <a:pPr lvl="1">
              <a:buClr>
                <a:srgbClr val="CB2980"/>
              </a:buClr>
            </a:pPr>
            <a:r>
              <a:rPr lang="en-US" dirty="0"/>
              <a:t>Intentions</a:t>
            </a:r>
          </a:p>
          <a:p>
            <a:pPr lvl="2">
              <a:buClr>
                <a:srgbClr val="CB2980"/>
              </a:buClr>
            </a:pPr>
            <a:r>
              <a:rPr lang="en-US" dirty="0"/>
              <a:t>Restrict access between services based on rules engine</a:t>
            </a:r>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a:p>
            <a:pPr lvl="1">
              <a:buClr>
                <a:srgbClr val="CB2980"/>
              </a:buClr>
            </a:pPr>
            <a:endParaRPr lang="en-US" dirty="0"/>
          </a:p>
        </p:txBody>
      </p:sp>
    </p:spTree>
    <p:extLst>
      <p:ext uri="{BB962C8B-B14F-4D97-AF65-F5344CB8AC3E}">
        <p14:creationId xmlns:p14="http://schemas.microsoft.com/office/powerpoint/2010/main" val="58764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About Me</a:t>
            </a:r>
            <a:endParaRPr lang="en-GB" dirty="0"/>
          </a:p>
        </p:txBody>
      </p:sp>
      <p:pic>
        <p:nvPicPr>
          <p:cNvPr id="6" name="Picture 5" descr="A cat that is looking at the camera&#10;&#10;Description automatically generated">
            <a:extLst>
              <a:ext uri="{FF2B5EF4-FFF2-40B4-BE49-F238E27FC236}">
                <a16:creationId xmlns:a16="http://schemas.microsoft.com/office/drawing/2014/main" id="{066F460E-1D43-453F-A14F-0C8AFC6C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3573016"/>
            <a:ext cx="3140968" cy="3140968"/>
          </a:xfrm>
          <a:prstGeom prst="rect">
            <a:avLst/>
          </a:prstGeom>
        </p:spPr>
      </p:pic>
      <p:pic>
        <p:nvPicPr>
          <p:cNvPr id="7" name="Picture 6" descr="A person in a blue shirt&#10;&#10;Description automatically generated">
            <a:extLst>
              <a:ext uri="{FF2B5EF4-FFF2-40B4-BE49-F238E27FC236}">
                <a16:creationId xmlns:a16="http://schemas.microsoft.com/office/drawing/2014/main" id="{27C9E641-CB0C-4CE3-AA62-4C02B2E9F14E}"/>
              </a:ext>
            </a:extLst>
          </p:cNvPr>
          <p:cNvPicPr>
            <a:picLocks noChangeAspect="1"/>
          </p:cNvPicPr>
          <p:nvPr/>
        </p:nvPicPr>
        <p:blipFill rotWithShape="1">
          <a:blip r:embed="rId3">
            <a:extLst>
              <a:ext uri="{28A0092B-C50C-407E-A947-70E740481C1C}">
                <a14:useLocalDpi xmlns:a14="http://schemas.microsoft.com/office/drawing/2010/main" val="0"/>
              </a:ext>
            </a:extLst>
          </a:blip>
          <a:srcRect l="9051" t="12201" r="45800" b="24800"/>
          <a:stretch/>
        </p:blipFill>
        <p:spPr>
          <a:xfrm rot="5400000">
            <a:off x="7464152" y="530327"/>
            <a:ext cx="3096344" cy="3240360"/>
          </a:xfrm>
          <a:prstGeom prst="rect">
            <a:avLst/>
          </a:prstGeom>
        </p:spPr>
      </p:pic>
      <p:sp>
        <p:nvSpPr>
          <p:cNvPr id="8" name="Text Placeholder 4">
            <a:extLst>
              <a:ext uri="{FF2B5EF4-FFF2-40B4-BE49-F238E27FC236}">
                <a16:creationId xmlns:a16="http://schemas.microsoft.com/office/drawing/2014/main" id="{C6E5EE8B-1ED4-494C-A847-30D6953B17C7}"/>
              </a:ext>
            </a:extLst>
          </p:cNvPr>
          <p:cNvSpPr txBox="1">
            <a:spLocks/>
          </p:cNvSpPr>
          <p:nvPr/>
        </p:nvSpPr>
        <p:spPr>
          <a:xfrm>
            <a:off x="235133" y="2898474"/>
            <a:ext cx="4553857" cy="160040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B2980"/>
              </a:buClr>
            </a:pPr>
            <a:r>
              <a:rPr lang="en-US" dirty="0"/>
              <a:t>Work</a:t>
            </a:r>
          </a:p>
          <a:p>
            <a:pPr lvl="1">
              <a:buClr>
                <a:srgbClr val="CB2980"/>
              </a:buClr>
            </a:pPr>
            <a:r>
              <a:rPr lang="en-US" dirty="0"/>
              <a:t>Senior Consultant @ Capgemini </a:t>
            </a:r>
          </a:p>
          <a:p>
            <a:pPr lvl="1">
              <a:buClr>
                <a:srgbClr val="CB2980"/>
              </a:buClr>
            </a:pPr>
            <a:r>
              <a:rPr lang="en-US" dirty="0"/>
              <a:t>6 years</a:t>
            </a:r>
          </a:p>
          <a:p>
            <a:pPr lvl="1">
              <a:buClr>
                <a:srgbClr val="CB2980"/>
              </a:buClr>
            </a:pPr>
            <a:r>
              <a:rPr lang="en-US" dirty="0"/>
              <a:t>Java</a:t>
            </a:r>
          </a:p>
          <a:p>
            <a:pPr lvl="1">
              <a:buClr>
                <a:srgbClr val="CB2980"/>
              </a:buClr>
            </a:pPr>
            <a:r>
              <a:rPr lang="en-US" dirty="0"/>
              <a:t>Lead Dev</a:t>
            </a:r>
          </a:p>
          <a:p>
            <a:pPr lvl="1">
              <a:buClr>
                <a:srgbClr val="CB2980"/>
              </a:buClr>
            </a:pPr>
            <a:endParaRPr lang="en-US" dirty="0"/>
          </a:p>
          <a:p>
            <a:pPr lvl="1"/>
            <a:endParaRPr lang="en-US" dirty="0"/>
          </a:p>
          <a:p>
            <a:endParaRPr lang="en-GB" dirty="0"/>
          </a:p>
        </p:txBody>
      </p:sp>
      <p:sp>
        <p:nvSpPr>
          <p:cNvPr id="9" name="Text Placeholder 4">
            <a:extLst>
              <a:ext uri="{FF2B5EF4-FFF2-40B4-BE49-F238E27FC236}">
                <a16:creationId xmlns:a16="http://schemas.microsoft.com/office/drawing/2014/main" id="{F12AD0EF-B118-4726-A9DF-D7143756585D}"/>
              </a:ext>
            </a:extLst>
          </p:cNvPr>
          <p:cNvSpPr txBox="1">
            <a:spLocks/>
          </p:cNvSpPr>
          <p:nvPr/>
        </p:nvSpPr>
        <p:spPr>
          <a:xfrm>
            <a:off x="235133" y="4713826"/>
            <a:ext cx="2880320" cy="146372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B2980"/>
              </a:buClr>
            </a:pPr>
            <a:r>
              <a:rPr lang="en-US" dirty="0"/>
              <a:t>Fun</a:t>
            </a:r>
          </a:p>
          <a:p>
            <a:pPr lvl="1">
              <a:buClr>
                <a:srgbClr val="CB2980"/>
              </a:buClr>
            </a:pPr>
            <a:r>
              <a:rPr lang="en-US" dirty="0"/>
              <a:t>Cats           ====&gt;</a:t>
            </a:r>
          </a:p>
          <a:p>
            <a:pPr lvl="1">
              <a:buClr>
                <a:srgbClr val="CB2980"/>
              </a:buClr>
            </a:pPr>
            <a:r>
              <a:rPr lang="en-US" dirty="0"/>
              <a:t>Movies/TV Shows</a:t>
            </a:r>
          </a:p>
          <a:p>
            <a:pPr lvl="1">
              <a:buClr>
                <a:srgbClr val="CB2980"/>
              </a:buClr>
            </a:pPr>
            <a:r>
              <a:rPr lang="en-US" dirty="0"/>
              <a:t>Formula 1</a:t>
            </a:r>
          </a:p>
          <a:p>
            <a:pPr lvl="1"/>
            <a:endParaRPr lang="en-US" dirty="0"/>
          </a:p>
          <a:p>
            <a:endParaRPr lang="en-GB" dirty="0"/>
          </a:p>
        </p:txBody>
      </p:sp>
      <p:sp>
        <p:nvSpPr>
          <p:cNvPr id="10" name="Text Placeholder 4">
            <a:extLst>
              <a:ext uri="{FF2B5EF4-FFF2-40B4-BE49-F238E27FC236}">
                <a16:creationId xmlns:a16="http://schemas.microsoft.com/office/drawing/2014/main" id="{0E5A6726-24F1-4F4F-A30B-3471769D5837}"/>
              </a:ext>
            </a:extLst>
          </p:cNvPr>
          <p:cNvSpPr txBox="1">
            <a:spLocks/>
          </p:cNvSpPr>
          <p:nvPr/>
        </p:nvSpPr>
        <p:spPr>
          <a:xfrm>
            <a:off x="227349" y="1757664"/>
            <a:ext cx="4553857" cy="160040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B2980"/>
              </a:buClr>
            </a:pPr>
            <a:r>
              <a:rPr lang="en-US" dirty="0"/>
              <a:t>Me</a:t>
            </a:r>
          </a:p>
          <a:p>
            <a:pPr lvl="1">
              <a:buClr>
                <a:srgbClr val="CB2980"/>
              </a:buClr>
            </a:pPr>
            <a:r>
              <a:rPr lang="en-US" dirty="0"/>
              <a:t>Wietse Smid</a:t>
            </a:r>
          </a:p>
          <a:p>
            <a:pPr lvl="1">
              <a:buClr>
                <a:srgbClr val="CB2980"/>
              </a:buClr>
            </a:pPr>
            <a:r>
              <a:rPr lang="en-US" dirty="0"/>
              <a:t>32 years old</a:t>
            </a:r>
          </a:p>
          <a:p>
            <a:pPr lvl="1">
              <a:buClr>
                <a:srgbClr val="CB2980"/>
              </a:buClr>
            </a:pPr>
            <a:endParaRPr lang="en-US" dirty="0"/>
          </a:p>
          <a:p>
            <a:pPr lvl="1"/>
            <a:endParaRPr lang="en-US"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168008" y="1484784"/>
            <a:ext cx="4021613" cy="792088"/>
          </a:xfrm>
        </p:spPr>
        <p:txBody>
          <a:bodyPr/>
          <a:lstStyle/>
          <a:p>
            <a:r>
              <a:rPr lang="en-US" b="1" dirty="0">
                <a:solidFill>
                  <a:schemeClr val="accent2"/>
                </a:solidFill>
              </a:rPr>
              <a:t>Questions?</a:t>
            </a:r>
            <a:endParaRPr lang="en-GB" b="1" dirty="0">
              <a:solidFill>
                <a:schemeClr val="accent2"/>
              </a:solidFill>
            </a:endParaRPr>
          </a:p>
        </p:txBody>
      </p:sp>
      <p:sp>
        <p:nvSpPr>
          <p:cNvPr id="6" name="Text Placeholder 4"/>
          <p:cNvSpPr txBox="1">
            <a:spLocks/>
          </p:cNvSpPr>
          <p:nvPr/>
        </p:nvSpPr>
        <p:spPr>
          <a:xfrm>
            <a:off x="4295800" y="3212976"/>
            <a:ext cx="7416824" cy="2448272"/>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solidFill>
                  <a:schemeClr val="bg1"/>
                </a:solidFill>
              </a:rPr>
              <a:t>Code </a:t>
            </a:r>
            <a:r>
              <a:rPr lang="fr-FR" sz="2400" dirty="0" err="1">
                <a:solidFill>
                  <a:schemeClr val="bg1"/>
                </a:solidFill>
              </a:rPr>
              <a:t>will</a:t>
            </a:r>
            <a:r>
              <a:rPr lang="fr-FR" sz="2400" dirty="0">
                <a:solidFill>
                  <a:schemeClr val="bg1"/>
                </a:solidFill>
              </a:rPr>
              <a:t> </a:t>
            </a:r>
            <a:r>
              <a:rPr lang="fr-FR" sz="2400" dirty="0" err="1">
                <a:solidFill>
                  <a:schemeClr val="bg1"/>
                </a:solidFill>
              </a:rPr>
              <a:t>available</a:t>
            </a:r>
            <a:r>
              <a:rPr lang="fr-FR" sz="2400" dirty="0">
                <a:solidFill>
                  <a:schemeClr val="bg1"/>
                </a:solidFill>
              </a:rPr>
              <a:t> online </a:t>
            </a:r>
            <a:r>
              <a:rPr lang="fr-FR" sz="2400" dirty="0" err="1">
                <a:solidFill>
                  <a:schemeClr val="bg1"/>
                </a:solidFill>
              </a:rPr>
              <a:t>shortly</a:t>
            </a:r>
            <a:r>
              <a:rPr lang="fr-FR" sz="2400" dirty="0">
                <a:solidFill>
                  <a:schemeClr val="bg1"/>
                </a:solidFill>
              </a:rPr>
              <a:t> at:</a:t>
            </a:r>
          </a:p>
          <a:p>
            <a:r>
              <a:rPr lang="fr-FR" sz="2400" dirty="0">
                <a:solidFill>
                  <a:schemeClr val="bg1"/>
                </a:solidFill>
              </a:rPr>
              <a:t>https://github.com/WietseSmid/bldxxl-consul</a:t>
            </a:r>
          </a:p>
          <a:p>
            <a:endParaRPr lang="fr-FR" sz="2400" dirty="0">
              <a:solidFill>
                <a:schemeClr val="bg1"/>
              </a:solidFill>
            </a:endParaRPr>
          </a:p>
          <a:p>
            <a:r>
              <a:rPr lang="fr-FR" sz="2400" dirty="0">
                <a:solidFill>
                  <a:schemeClr val="bg1"/>
                </a:solidFill>
              </a:rPr>
              <a:t>Contact me:</a:t>
            </a:r>
          </a:p>
          <a:p>
            <a:r>
              <a:rPr lang="fr-FR" sz="2400" dirty="0">
                <a:solidFill>
                  <a:schemeClr val="bg1"/>
                </a:solidFill>
              </a:rPr>
              <a:t>wietse.smid@capgemini.com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83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What are we doing today?</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Problem Statement</a:t>
            </a:r>
          </a:p>
          <a:p>
            <a:pPr lvl="1">
              <a:buClr>
                <a:srgbClr val="CB2980"/>
              </a:buClr>
            </a:pPr>
            <a:endParaRPr lang="en-US" dirty="0"/>
          </a:p>
          <a:p>
            <a:pPr lvl="1">
              <a:buClr>
                <a:srgbClr val="CB2980"/>
              </a:buClr>
            </a:pPr>
            <a:r>
              <a:rPr lang="en-US" dirty="0"/>
              <a:t>Introduction to Service Meshes</a:t>
            </a:r>
          </a:p>
          <a:p>
            <a:pPr lvl="1">
              <a:buClr>
                <a:srgbClr val="CB2980"/>
              </a:buClr>
            </a:pPr>
            <a:endParaRPr lang="en-US" dirty="0"/>
          </a:p>
          <a:p>
            <a:pPr lvl="1">
              <a:buClr>
                <a:srgbClr val="CB2980"/>
              </a:buClr>
            </a:pPr>
            <a:r>
              <a:rPr lang="en-US" dirty="0"/>
              <a:t>What is Consul?</a:t>
            </a:r>
          </a:p>
          <a:p>
            <a:pPr lvl="1">
              <a:buClr>
                <a:srgbClr val="CB2980"/>
              </a:buClr>
            </a:pPr>
            <a:endParaRPr lang="en-US" dirty="0"/>
          </a:p>
          <a:p>
            <a:pPr lvl="1">
              <a:buClr>
                <a:srgbClr val="CB2980"/>
              </a:buClr>
            </a:pPr>
            <a:r>
              <a:rPr lang="en-US" dirty="0"/>
              <a:t>Demo</a:t>
            </a:r>
          </a:p>
          <a:p>
            <a:pPr lvl="1"/>
            <a:endParaRPr lang="en-US" dirty="0"/>
          </a:p>
          <a:p>
            <a:endParaRPr lang="en-GB" dirty="0"/>
          </a:p>
        </p:txBody>
      </p:sp>
    </p:spTree>
    <p:extLst>
      <p:ext uri="{BB962C8B-B14F-4D97-AF65-F5344CB8AC3E}">
        <p14:creationId xmlns:p14="http://schemas.microsoft.com/office/powerpoint/2010/main" val="329574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Statement</a:t>
            </a:r>
            <a:br>
              <a:rPr lang="en-US" dirty="0"/>
            </a:br>
            <a:r>
              <a:rPr lang="en-US" sz="1800" dirty="0"/>
              <a:t>Why should you care?</a:t>
            </a:r>
            <a:endParaRPr lang="en-GB" sz="1800" dirty="0"/>
          </a:p>
        </p:txBody>
      </p:sp>
      <p:sp>
        <p:nvSpPr>
          <p:cNvPr id="5" name="Text Placeholder 4"/>
          <p:cNvSpPr>
            <a:spLocks noGrp="1"/>
          </p:cNvSpPr>
          <p:nvPr>
            <p:ph type="body" sz="quarter" idx="10"/>
          </p:nvPr>
        </p:nvSpPr>
        <p:spPr/>
        <p:txBody>
          <a:bodyPr>
            <a:normAutofit/>
          </a:bodyPr>
          <a:lstStyle/>
          <a:p>
            <a:pPr lvl="1"/>
            <a:endParaRPr lang="en-US" dirty="0"/>
          </a:p>
          <a:p>
            <a:endParaRPr lang="en-GB" dirty="0"/>
          </a:p>
        </p:txBody>
      </p:sp>
      <p:pic>
        <p:nvPicPr>
          <p:cNvPr id="81" name="Picture 80" descr="Shape, square&#10;&#10;Description automatically generated">
            <a:extLst>
              <a:ext uri="{FF2B5EF4-FFF2-40B4-BE49-F238E27FC236}">
                <a16:creationId xmlns:a16="http://schemas.microsoft.com/office/drawing/2014/main" id="{7E5F09FC-EAF5-42AF-A9CF-7E1CEA6E3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600" y="3930592"/>
            <a:ext cx="2316681" cy="2316681"/>
          </a:xfrm>
          <a:prstGeom prst="rect">
            <a:avLst/>
          </a:prstGeom>
        </p:spPr>
      </p:pic>
      <p:pic>
        <p:nvPicPr>
          <p:cNvPr id="83" name="Picture 82" descr="A picture containing calendar&#10;&#10;Description automatically generated">
            <a:extLst>
              <a:ext uri="{FF2B5EF4-FFF2-40B4-BE49-F238E27FC236}">
                <a16:creationId xmlns:a16="http://schemas.microsoft.com/office/drawing/2014/main" id="{91A6F78E-24B7-49E2-9A48-6A48D0707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144" y="1815352"/>
            <a:ext cx="2316681" cy="2316681"/>
          </a:xfrm>
          <a:prstGeom prst="rect">
            <a:avLst/>
          </a:prstGeom>
        </p:spPr>
      </p:pic>
      <p:pic>
        <p:nvPicPr>
          <p:cNvPr id="85" name="Picture 84" descr="A picture containing public, sitting, row, group&#10;&#10;Description automatically generated">
            <a:extLst>
              <a:ext uri="{FF2B5EF4-FFF2-40B4-BE49-F238E27FC236}">
                <a16:creationId xmlns:a16="http://schemas.microsoft.com/office/drawing/2014/main" id="{2261EDD4-18BA-413E-9483-E9CFB3491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504" y="1052736"/>
            <a:ext cx="2322777" cy="2316681"/>
          </a:xfrm>
          <a:prstGeom prst="rect">
            <a:avLst/>
          </a:prstGeom>
        </p:spPr>
      </p:pic>
      <p:cxnSp>
        <p:nvCxnSpPr>
          <p:cNvPr id="87" name="Straight Arrow Connector 86">
            <a:extLst>
              <a:ext uri="{FF2B5EF4-FFF2-40B4-BE49-F238E27FC236}">
                <a16:creationId xmlns:a16="http://schemas.microsoft.com/office/drawing/2014/main" id="{4A4457F7-5CF9-4D97-8BA0-827E57A6ECE4}"/>
              </a:ext>
            </a:extLst>
          </p:cNvPr>
          <p:cNvCxnSpPr/>
          <p:nvPr/>
        </p:nvCxnSpPr>
        <p:spPr>
          <a:xfrm>
            <a:off x="5015880" y="3651236"/>
            <a:ext cx="1584176" cy="0"/>
          </a:xfrm>
          <a:prstGeom prst="straightConnector1">
            <a:avLst/>
          </a:prstGeom>
          <a:ln w="139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D2885CF1-D512-4038-8244-03A0FBDC794C}"/>
              </a:ext>
            </a:extLst>
          </p:cNvPr>
          <p:cNvSpPr/>
          <p:nvPr/>
        </p:nvSpPr>
        <p:spPr>
          <a:xfrm>
            <a:off x="6528048" y="4488767"/>
            <a:ext cx="6096000" cy="1200329"/>
          </a:xfrm>
          <a:prstGeom prst="rect">
            <a:avLst/>
          </a:prstGeom>
        </p:spPr>
        <p:txBody>
          <a:bodyPr>
            <a:spAutoFit/>
          </a:bodyPr>
          <a:lstStyle/>
          <a:p>
            <a:pPr marL="1200150" lvl="2" indent="-285750">
              <a:buClr>
                <a:srgbClr val="CB2980"/>
              </a:buClr>
              <a:buFont typeface="Arial" panose="020B0604020202020204" pitchFamily="34" charset="0"/>
              <a:buChar char="•"/>
            </a:pPr>
            <a:r>
              <a:rPr lang="en-US" dirty="0"/>
              <a:t>Replication</a:t>
            </a:r>
          </a:p>
          <a:p>
            <a:pPr marL="1200150" lvl="2" indent="-285750">
              <a:buClr>
                <a:srgbClr val="CB2980"/>
              </a:buClr>
              <a:buFont typeface="Arial" panose="020B0604020202020204" pitchFamily="34" charset="0"/>
              <a:buChar char="•"/>
            </a:pPr>
            <a:r>
              <a:rPr lang="en-US" dirty="0"/>
              <a:t>Scaling up and down</a:t>
            </a:r>
          </a:p>
          <a:p>
            <a:pPr marL="1200150" lvl="2" indent="-285750">
              <a:buClr>
                <a:srgbClr val="CB2980"/>
              </a:buClr>
              <a:buFont typeface="Arial" panose="020B0604020202020204" pitchFamily="34" charset="0"/>
              <a:buChar char="•"/>
            </a:pPr>
            <a:r>
              <a:rPr lang="en-US" dirty="0"/>
              <a:t>Container environment</a:t>
            </a:r>
          </a:p>
          <a:p>
            <a:pPr marL="1200150" lvl="2" indent="-285750">
              <a:buClr>
                <a:srgbClr val="CB2980"/>
              </a:buClr>
              <a:buFont typeface="Arial" panose="020B0604020202020204" pitchFamily="34" charset="0"/>
              <a:buChar char="•"/>
            </a:pPr>
            <a:r>
              <a:rPr lang="en-US" dirty="0"/>
              <a:t>Connectivity</a:t>
            </a:r>
          </a:p>
        </p:txBody>
      </p:sp>
    </p:spTree>
    <p:extLst>
      <p:ext uri="{BB962C8B-B14F-4D97-AF65-F5344CB8AC3E}">
        <p14:creationId xmlns:p14="http://schemas.microsoft.com/office/powerpoint/2010/main" val="187416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Service Meshes</a:t>
            </a:r>
            <a:br>
              <a:rPr lang="en-US" dirty="0"/>
            </a:br>
            <a:r>
              <a:rPr lang="en-US" sz="1800" dirty="0"/>
              <a:t>How to connect all these microservices?</a:t>
            </a:r>
            <a:endParaRPr lang="en-GB" sz="1800" dirty="0"/>
          </a:p>
        </p:txBody>
      </p:sp>
      <p:sp>
        <p:nvSpPr>
          <p:cNvPr id="5" name="Text Placeholder 4"/>
          <p:cNvSpPr>
            <a:spLocks noGrp="1"/>
          </p:cNvSpPr>
          <p:nvPr>
            <p:ph type="body" sz="quarter" idx="10"/>
          </p:nvPr>
        </p:nvSpPr>
        <p:spPr/>
        <p:txBody>
          <a:bodyPr>
            <a:normAutofit/>
          </a:bodyPr>
          <a:lstStyle/>
          <a:p>
            <a:pPr lvl="1">
              <a:buClr>
                <a:srgbClr val="CB2980"/>
              </a:buClr>
            </a:pPr>
            <a:endParaRPr lang="en-US" dirty="0"/>
          </a:p>
        </p:txBody>
      </p:sp>
      <p:sp>
        <p:nvSpPr>
          <p:cNvPr id="2" name="Rectangle 1">
            <a:extLst>
              <a:ext uri="{FF2B5EF4-FFF2-40B4-BE49-F238E27FC236}">
                <a16:creationId xmlns:a16="http://schemas.microsoft.com/office/drawing/2014/main" id="{628FAEAD-7449-4B62-BFD4-0A66DD74D443}"/>
              </a:ext>
            </a:extLst>
          </p:cNvPr>
          <p:cNvSpPr/>
          <p:nvPr/>
        </p:nvSpPr>
        <p:spPr>
          <a:xfrm>
            <a:off x="4493823" y="3575776"/>
            <a:ext cx="2592288" cy="1152128"/>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Service Mesh</a:t>
            </a:r>
          </a:p>
        </p:txBody>
      </p:sp>
      <p:sp>
        <p:nvSpPr>
          <p:cNvPr id="6" name="Rectangle 5">
            <a:extLst>
              <a:ext uri="{FF2B5EF4-FFF2-40B4-BE49-F238E27FC236}">
                <a16:creationId xmlns:a16="http://schemas.microsoft.com/office/drawing/2014/main" id="{5C5466CF-9E04-4AB8-B650-4DCCDA16B16E}"/>
              </a:ext>
            </a:extLst>
          </p:cNvPr>
          <p:cNvSpPr/>
          <p:nvPr/>
        </p:nvSpPr>
        <p:spPr>
          <a:xfrm>
            <a:off x="4925871" y="1700735"/>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Service Connectivity</a:t>
            </a:r>
          </a:p>
        </p:txBody>
      </p:sp>
      <p:sp>
        <p:nvSpPr>
          <p:cNvPr id="8" name="Rectangle 7">
            <a:extLst>
              <a:ext uri="{FF2B5EF4-FFF2-40B4-BE49-F238E27FC236}">
                <a16:creationId xmlns:a16="http://schemas.microsoft.com/office/drawing/2014/main" id="{55FECA03-35F7-462C-83B5-078D41889633}"/>
              </a:ext>
            </a:extLst>
          </p:cNvPr>
          <p:cNvSpPr/>
          <p:nvPr/>
        </p:nvSpPr>
        <p:spPr>
          <a:xfrm>
            <a:off x="1184454" y="4893163"/>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Health</a:t>
            </a:r>
          </a:p>
          <a:p>
            <a:pPr algn="ctr"/>
            <a:r>
              <a:rPr lang="nl-NL" dirty="0"/>
              <a:t>Checks</a:t>
            </a:r>
          </a:p>
        </p:txBody>
      </p:sp>
      <p:cxnSp>
        <p:nvCxnSpPr>
          <p:cNvPr id="11" name="Straight Arrow Connector 10">
            <a:extLst>
              <a:ext uri="{FF2B5EF4-FFF2-40B4-BE49-F238E27FC236}">
                <a16:creationId xmlns:a16="http://schemas.microsoft.com/office/drawing/2014/main" id="{41E0FEEE-1ADF-4CB5-918C-63F8EE49CC40}"/>
              </a:ext>
            </a:extLst>
          </p:cNvPr>
          <p:cNvCxnSpPr>
            <a:stCxn id="2" idx="0"/>
            <a:endCxn id="6" idx="2"/>
          </p:cNvCxnSpPr>
          <p:nvPr/>
        </p:nvCxnSpPr>
        <p:spPr>
          <a:xfrm flipV="1">
            <a:off x="5789967" y="2468820"/>
            <a:ext cx="0" cy="1106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D8D8380-DDDF-4DF4-B86E-B73608F58E34}"/>
              </a:ext>
            </a:extLst>
          </p:cNvPr>
          <p:cNvSpPr/>
          <p:nvPr/>
        </p:nvSpPr>
        <p:spPr>
          <a:xfrm>
            <a:off x="1187414" y="2183015"/>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Service Discovery</a:t>
            </a:r>
          </a:p>
        </p:txBody>
      </p:sp>
      <p:sp>
        <p:nvSpPr>
          <p:cNvPr id="13" name="Rectangle 12">
            <a:extLst>
              <a:ext uri="{FF2B5EF4-FFF2-40B4-BE49-F238E27FC236}">
                <a16:creationId xmlns:a16="http://schemas.microsoft.com/office/drawing/2014/main" id="{90EB24B8-DC93-46A4-AD9A-E4697BA1F81B}"/>
              </a:ext>
            </a:extLst>
          </p:cNvPr>
          <p:cNvSpPr/>
          <p:nvPr/>
        </p:nvSpPr>
        <p:spPr>
          <a:xfrm>
            <a:off x="1184454" y="3508834"/>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Load Balancing</a:t>
            </a:r>
          </a:p>
        </p:txBody>
      </p:sp>
      <p:sp>
        <p:nvSpPr>
          <p:cNvPr id="26" name="Rectangle 25">
            <a:extLst>
              <a:ext uri="{FF2B5EF4-FFF2-40B4-BE49-F238E27FC236}">
                <a16:creationId xmlns:a16="http://schemas.microsoft.com/office/drawing/2014/main" id="{9573DD31-CB04-4874-9984-4DD59DDE0F0B}"/>
              </a:ext>
            </a:extLst>
          </p:cNvPr>
          <p:cNvSpPr/>
          <p:nvPr/>
        </p:nvSpPr>
        <p:spPr>
          <a:xfrm>
            <a:off x="8664328" y="4893163"/>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Logging</a:t>
            </a:r>
          </a:p>
        </p:txBody>
      </p:sp>
      <p:sp>
        <p:nvSpPr>
          <p:cNvPr id="27" name="Rectangle 26">
            <a:extLst>
              <a:ext uri="{FF2B5EF4-FFF2-40B4-BE49-F238E27FC236}">
                <a16:creationId xmlns:a16="http://schemas.microsoft.com/office/drawing/2014/main" id="{D87977FF-8FB2-4495-9AA8-CBE73FAD64EF}"/>
              </a:ext>
            </a:extLst>
          </p:cNvPr>
          <p:cNvSpPr/>
          <p:nvPr/>
        </p:nvSpPr>
        <p:spPr>
          <a:xfrm>
            <a:off x="8667288" y="2183015"/>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Security</a:t>
            </a:r>
          </a:p>
        </p:txBody>
      </p:sp>
      <p:sp>
        <p:nvSpPr>
          <p:cNvPr id="28" name="Rectangle 27">
            <a:extLst>
              <a:ext uri="{FF2B5EF4-FFF2-40B4-BE49-F238E27FC236}">
                <a16:creationId xmlns:a16="http://schemas.microsoft.com/office/drawing/2014/main" id="{F0089FF8-8F37-429A-BADD-38316FF27139}"/>
              </a:ext>
            </a:extLst>
          </p:cNvPr>
          <p:cNvSpPr/>
          <p:nvPr/>
        </p:nvSpPr>
        <p:spPr>
          <a:xfrm>
            <a:off x="8664328" y="3508834"/>
            <a:ext cx="1728192" cy="768085"/>
          </a:xfrm>
          <a:prstGeom prst="rect">
            <a:avLst/>
          </a:prstGeom>
          <a:solidFill>
            <a:srgbClr val="CB29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Platform Integration</a:t>
            </a:r>
          </a:p>
        </p:txBody>
      </p:sp>
    </p:spTree>
    <p:extLst>
      <p:ext uri="{BB962C8B-B14F-4D97-AF65-F5344CB8AC3E}">
        <p14:creationId xmlns:p14="http://schemas.microsoft.com/office/powerpoint/2010/main" val="2873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What is Consul?</a:t>
            </a:r>
            <a:endParaRPr lang="en-GB" dirty="0"/>
          </a:p>
        </p:txBody>
      </p:sp>
      <p:sp>
        <p:nvSpPr>
          <p:cNvPr id="5" name="Text Placeholder 4"/>
          <p:cNvSpPr>
            <a:spLocks noGrp="1"/>
          </p:cNvSpPr>
          <p:nvPr>
            <p:ph type="body" sz="quarter" idx="10"/>
          </p:nvPr>
        </p:nvSpPr>
        <p:spPr>
          <a:xfrm>
            <a:off x="227348" y="3501008"/>
            <a:ext cx="11700000" cy="2780545"/>
          </a:xfrm>
        </p:spPr>
        <p:txBody>
          <a:bodyPr>
            <a:normAutofit/>
          </a:bodyPr>
          <a:lstStyle/>
          <a:p>
            <a:pPr lvl="1">
              <a:buClr>
                <a:srgbClr val="CB2980"/>
              </a:buClr>
            </a:pPr>
            <a:r>
              <a:rPr lang="en-US" dirty="0" err="1"/>
              <a:t>HashiCorp</a:t>
            </a:r>
            <a:r>
              <a:rPr lang="en-US" dirty="0"/>
              <a:t> Consul</a:t>
            </a:r>
          </a:p>
          <a:p>
            <a:pPr lvl="2">
              <a:buClr>
                <a:srgbClr val="CB2980"/>
              </a:buClr>
            </a:pPr>
            <a:r>
              <a:rPr lang="en-US" dirty="0"/>
              <a:t>Service registration and orchestration service</a:t>
            </a:r>
          </a:p>
          <a:p>
            <a:pPr lvl="2">
              <a:buClr>
                <a:srgbClr val="CB2980"/>
              </a:buClr>
            </a:pPr>
            <a:r>
              <a:rPr lang="en-US" dirty="0"/>
              <a:t>Availability and health</a:t>
            </a:r>
          </a:p>
          <a:p>
            <a:pPr lvl="2">
              <a:buClr>
                <a:srgbClr val="CB2980"/>
              </a:buClr>
            </a:pPr>
            <a:r>
              <a:rPr lang="en-US" dirty="0"/>
              <a:t>Configuration Management</a:t>
            </a:r>
          </a:p>
          <a:p>
            <a:pPr lvl="2">
              <a:buClr>
                <a:srgbClr val="CB2980"/>
              </a:buClr>
            </a:pPr>
            <a:r>
              <a:rPr lang="en-US" dirty="0"/>
              <a:t>DNS based service discovery</a:t>
            </a:r>
          </a:p>
          <a:p>
            <a:pPr lvl="2">
              <a:buClr>
                <a:srgbClr val="CB2980"/>
              </a:buClr>
            </a:pPr>
            <a:r>
              <a:rPr lang="en-US" dirty="0"/>
              <a:t>Dynamic load balancing</a:t>
            </a:r>
          </a:p>
          <a:p>
            <a:pPr lvl="2">
              <a:buClr>
                <a:srgbClr val="CB2980"/>
              </a:buClr>
            </a:pPr>
            <a:r>
              <a:rPr lang="en-US" dirty="0"/>
              <a:t>Service Mesh</a:t>
            </a:r>
          </a:p>
        </p:txBody>
      </p:sp>
      <p:pic>
        <p:nvPicPr>
          <p:cNvPr id="6" name="Picture 5" descr="A picture containing text&#10;&#10;Description automatically generated">
            <a:extLst>
              <a:ext uri="{FF2B5EF4-FFF2-40B4-BE49-F238E27FC236}">
                <a16:creationId xmlns:a16="http://schemas.microsoft.com/office/drawing/2014/main" id="{FD5F0496-D8C2-4262-B1F3-B90B567BF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3717032"/>
            <a:ext cx="3228975" cy="1419225"/>
          </a:xfrm>
          <a:prstGeom prst="rect">
            <a:avLst/>
          </a:prstGeom>
        </p:spPr>
      </p:pic>
      <p:sp>
        <p:nvSpPr>
          <p:cNvPr id="7" name="Text Placeholder 4">
            <a:extLst>
              <a:ext uri="{FF2B5EF4-FFF2-40B4-BE49-F238E27FC236}">
                <a16:creationId xmlns:a16="http://schemas.microsoft.com/office/drawing/2014/main" id="{6CD9BB3A-AB5A-45E2-8AAD-D1732B791A0C}"/>
              </a:ext>
            </a:extLst>
          </p:cNvPr>
          <p:cNvSpPr txBox="1">
            <a:spLocks/>
          </p:cNvSpPr>
          <p:nvPr/>
        </p:nvSpPr>
        <p:spPr>
          <a:xfrm>
            <a:off x="264652" y="1844824"/>
            <a:ext cx="11700000" cy="2780545"/>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CB2980"/>
              </a:buClr>
            </a:pPr>
            <a:endParaRPr lang="en-US"/>
          </a:p>
          <a:p>
            <a:pPr marL="88900" lvl="1" indent="0" algn="ctr">
              <a:buClr>
                <a:srgbClr val="CB2980"/>
              </a:buClr>
              <a:buFont typeface="Wingdings" panose="05000000000000000000" pitchFamily="2" charset="2"/>
              <a:buNone/>
            </a:pPr>
            <a:r>
              <a:rPr lang="en-US" i="1"/>
              <a:t>Automate network configurations, discover services, and enable secure connectivity across any cloud or runtime.</a:t>
            </a:r>
          </a:p>
          <a:p>
            <a:pPr lvl="1">
              <a:buClr>
                <a:srgbClr val="CB2980"/>
              </a:buClr>
            </a:pPr>
            <a:endParaRPr lang="en-US"/>
          </a:p>
          <a:p>
            <a:pPr lvl="1">
              <a:buClr>
                <a:srgbClr val="CB2980"/>
              </a:buClr>
            </a:pPr>
            <a:endParaRPr lang="en-US"/>
          </a:p>
          <a:p>
            <a:pPr lvl="1">
              <a:buClr>
                <a:srgbClr val="CB2980"/>
              </a:buClr>
            </a:pPr>
            <a:endParaRPr lang="en-US"/>
          </a:p>
          <a:p>
            <a:pPr lvl="1">
              <a:buClr>
                <a:srgbClr val="CB2980"/>
              </a:buClr>
            </a:pPr>
            <a:endParaRPr lang="en-US" dirty="0"/>
          </a:p>
        </p:txBody>
      </p:sp>
    </p:spTree>
    <p:extLst>
      <p:ext uri="{BB962C8B-B14F-4D97-AF65-F5344CB8AC3E}">
        <p14:creationId xmlns:p14="http://schemas.microsoft.com/office/powerpoint/2010/main" val="207359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lnSpcReduction="10000"/>
          </a:bodyPr>
          <a:lstStyle/>
          <a:p>
            <a:pPr lvl="1">
              <a:buClr>
                <a:srgbClr val="CB2980"/>
              </a:buClr>
            </a:pPr>
            <a:r>
              <a:rPr lang="en-US" dirty="0" err="1"/>
              <a:t>Containerpilot</a:t>
            </a:r>
            <a:endParaRPr lang="en-US" dirty="0"/>
          </a:p>
          <a:p>
            <a:pPr lvl="1">
              <a:buClr>
                <a:srgbClr val="CB2980"/>
              </a:buClr>
            </a:pPr>
            <a:endParaRPr lang="en-US" dirty="0"/>
          </a:p>
          <a:p>
            <a:pPr lvl="1">
              <a:buClr>
                <a:srgbClr val="CB2980"/>
              </a:buClr>
            </a:pPr>
            <a:r>
              <a:rPr lang="en-US" dirty="0"/>
              <a:t>Consul Server</a:t>
            </a:r>
          </a:p>
          <a:p>
            <a:pPr lvl="1">
              <a:buClr>
                <a:srgbClr val="CB2980"/>
              </a:buClr>
            </a:pPr>
            <a:endParaRPr lang="en-US" dirty="0"/>
          </a:p>
          <a:p>
            <a:pPr lvl="1">
              <a:buClr>
                <a:srgbClr val="CB2980"/>
              </a:buClr>
            </a:pPr>
            <a:r>
              <a:rPr lang="en-US" dirty="0"/>
              <a:t>Consul Client</a:t>
            </a:r>
          </a:p>
          <a:p>
            <a:pPr lvl="1">
              <a:buClr>
                <a:srgbClr val="CB2980"/>
              </a:buClr>
            </a:pPr>
            <a:endParaRPr lang="en-US" dirty="0"/>
          </a:p>
          <a:p>
            <a:pPr lvl="1">
              <a:buClr>
                <a:srgbClr val="CB2980"/>
              </a:buClr>
            </a:pPr>
            <a:r>
              <a:rPr lang="en-US" dirty="0"/>
              <a:t>Basic Java microservice with health check</a:t>
            </a:r>
          </a:p>
          <a:p>
            <a:pPr lvl="1">
              <a:buClr>
                <a:srgbClr val="CB2980"/>
              </a:buClr>
            </a:pPr>
            <a:endParaRPr lang="en-US" dirty="0"/>
          </a:p>
          <a:p>
            <a:pPr lvl="1">
              <a:buClr>
                <a:srgbClr val="CB2980"/>
              </a:buClr>
            </a:pPr>
            <a:r>
              <a:rPr lang="en-US" dirty="0"/>
              <a:t>Consul Key-Value store</a:t>
            </a:r>
          </a:p>
          <a:p>
            <a:pPr lvl="1">
              <a:buClr>
                <a:srgbClr val="CB2980"/>
              </a:buClr>
            </a:pPr>
            <a:endParaRPr lang="en-US" dirty="0"/>
          </a:p>
          <a:p>
            <a:pPr lvl="1">
              <a:buClr>
                <a:srgbClr val="CB2980"/>
              </a:buClr>
            </a:pPr>
            <a:r>
              <a:rPr lang="en-US" dirty="0"/>
              <a:t>Consul DNS</a:t>
            </a:r>
          </a:p>
          <a:p>
            <a:pPr lvl="2">
              <a:buClr>
                <a:srgbClr val="CB2980"/>
              </a:buClr>
            </a:pPr>
            <a:r>
              <a:rPr lang="en-US" dirty="0"/>
              <a:t>Basic routing</a:t>
            </a:r>
          </a:p>
          <a:p>
            <a:pPr lvl="2">
              <a:buClr>
                <a:srgbClr val="CB2980"/>
              </a:buClr>
            </a:pPr>
            <a:r>
              <a:rPr lang="en-US" dirty="0"/>
              <a:t>Load balancing</a:t>
            </a:r>
          </a:p>
          <a:p>
            <a:pPr lvl="2">
              <a:buClr>
                <a:srgbClr val="CB2980"/>
              </a:buClr>
            </a:pPr>
            <a:r>
              <a:rPr lang="en-US" dirty="0"/>
              <a:t>Unhealthy instances</a:t>
            </a:r>
          </a:p>
          <a:p>
            <a:pPr lvl="1">
              <a:buClr>
                <a:srgbClr val="CB2980"/>
              </a:buClr>
            </a:pPr>
            <a:endParaRPr lang="en-US" dirty="0"/>
          </a:p>
          <a:p>
            <a:pPr lvl="1">
              <a:buClr>
                <a:srgbClr val="CB2980"/>
              </a:buClr>
            </a:pPr>
            <a:r>
              <a:rPr lang="en-US" dirty="0"/>
              <a:t>Consul and Spring Cloud</a:t>
            </a:r>
          </a:p>
        </p:txBody>
      </p:sp>
      <p:pic>
        <p:nvPicPr>
          <p:cNvPr id="6" name="Picture 5" descr="Logo&#10;&#10;Description automatically generated">
            <a:extLst>
              <a:ext uri="{FF2B5EF4-FFF2-40B4-BE49-F238E27FC236}">
                <a16:creationId xmlns:a16="http://schemas.microsoft.com/office/drawing/2014/main" id="{63E8954A-A127-44EC-BBEC-DA84E7CF5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88" y="5209422"/>
            <a:ext cx="4163616" cy="1072131"/>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C36966A6-5C12-4160-8706-69ADCA2BC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184" y="3400642"/>
            <a:ext cx="3228975" cy="1419225"/>
          </a:xfrm>
          <a:prstGeom prst="rect">
            <a:avLst/>
          </a:prstGeom>
        </p:spPr>
      </p:pic>
      <p:pic>
        <p:nvPicPr>
          <p:cNvPr id="8" name="Picture 7" descr="Logo, icon&#10;&#10;Description automatically generated">
            <a:extLst>
              <a:ext uri="{FF2B5EF4-FFF2-40B4-BE49-F238E27FC236}">
                <a16:creationId xmlns:a16="http://schemas.microsoft.com/office/drawing/2014/main" id="{DF34E6E7-8B19-4D06-B012-4A8326584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1349" y="1210795"/>
            <a:ext cx="3780309" cy="971810"/>
          </a:xfrm>
          <a:prstGeom prst="rect">
            <a:avLst/>
          </a:prstGeom>
        </p:spPr>
      </p:pic>
      <p:pic>
        <p:nvPicPr>
          <p:cNvPr id="9" name="Picture 8" descr="Logo, company name&#10;&#10;Description automatically generated">
            <a:extLst>
              <a:ext uri="{FF2B5EF4-FFF2-40B4-BE49-F238E27FC236}">
                <a16:creationId xmlns:a16="http://schemas.microsoft.com/office/drawing/2014/main" id="{BF164D3B-4E71-4B03-A2DF-CBDC9B786478}"/>
              </a:ext>
            </a:extLst>
          </p:cNvPr>
          <p:cNvPicPr>
            <a:picLocks noChangeAspect="1"/>
          </p:cNvPicPr>
          <p:nvPr/>
        </p:nvPicPr>
        <p:blipFill rotWithShape="1">
          <a:blip r:embed="rId5">
            <a:extLst>
              <a:ext uri="{28A0092B-C50C-407E-A947-70E740481C1C}">
                <a14:useLocalDpi xmlns:a14="http://schemas.microsoft.com/office/drawing/2010/main" val="0"/>
              </a:ext>
            </a:extLst>
          </a:blip>
          <a:srcRect l="21867" r="23310" b="38249"/>
          <a:stretch/>
        </p:blipFill>
        <p:spPr>
          <a:xfrm>
            <a:off x="6073400" y="2420888"/>
            <a:ext cx="1368152" cy="1135187"/>
          </a:xfrm>
          <a:prstGeom prst="rect">
            <a:avLst/>
          </a:prstGeom>
        </p:spPr>
      </p:pic>
    </p:spTree>
    <p:extLst>
      <p:ext uri="{BB962C8B-B14F-4D97-AF65-F5344CB8AC3E}">
        <p14:creationId xmlns:p14="http://schemas.microsoft.com/office/powerpoint/2010/main" val="19996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a:t>Things we are going to solve:</a:t>
            </a:r>
          </a:p>
          <a:p>
            <a:pPr lvl="1">
              <a:buClr>
                <a:srgbClr val="CB2980"/>
              </a:buClr>
            </a:pPr>
            <a:endParaRPr lang="en-US" dirty="0"/>
          </a:p>
          <a:p>
            <a:pPr lvl="2">
              <a:buClr>
                <a:srgbClr val="CB2980"/>
              </a:buClr>
            </a:pPr>
            <a:r>
              <a:rPr lang="en-US" dirty="0"/>
              <a:t>Service Registration and Discovery</a:t>
            </a:r>
          </a:p>
          <a:p>
            <a:pPr lvl="2">
              <a:buClr>
                <a:srgbClr val="CB2980"/>
              </a:buClr>
            </a:pPr>
            <a:r>
              <a:rPr lang="en-US" dirty="0"/>
              <a:t>Configuration of application variables</a:t>
            </a:r>
          </a:p>
          <a:p>
            <a:pPr lvl="2">
              <a:buClr>
                <a:srgbClr val="CB2980"/>
              </a:buClr>
            </a:pPr>
            <a:r>
              <a:rPr lang="en-US" dirty="0"/>
              <a:t>Connecting Services</a:t>
            </a:r>
          </a:p>
          <a:p>
            <a:pPr lvl="2">
              <a:buClr>
                <a:srgbClr val="CB2980"/>
              </a:buClr>
            </a:pPr>
            <a:r>
              <a:rPr lang="en-US" dirty="0"/>
              <a:t>Load Balancing</a:t>
            </a:r>
          </a:p>
          <a:p>
            <a:pPr lvl="2">
              <a:buClr>
                <a:srgbClr val="CB2980"/>
              </a:buClr>
            </a:pPr>
            <a:endParaRPr lang="en-US" dirty="0"/>
          </a:p>
        </p:txBody>
      </p:sp>
    </p:spTree>
    <p:extLst>
      <p:ext uri="{BB962C8B-B14F-4D97-AF65-F5344CB8AC3E}">
        <p14:creationId xmlns:p14="http://schemas.microsoft.com/office/powerpoint/2010/main" val="2519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Demo</a:t>
            </a:r>
            <a:endParaRPr lang="en-GB" dirty="0"/>
          </a:p>
        </p:txBody>
      </p:sp>
      <p:sp>
        <p:nvSpPr>
          <p:cNvPr id="5" name="Text Placeholder 4"/>
          <p:cNvSpPr>
            <a:spLocks noGrp="1"/>
          </p:cNvSpPr>
          <p:nvPr>
            <p:ph type="body" sz="quarter" idx="10"/>
          </p:nvPr>
        </p:nvSpPr>
        <p:spPr/>
        <p:txBody>
          <a:bodyPr>
            <a:normAutofit/>
          </a:bodyPr>
          <a:lstStyle/>
          <a:p>
            <a:pPr lvl="1">
              <a:buClr>
                <a:srgbClr val="CB2980"/>
              </a:buClr>
            </a:pPr>
            <a:r>
              <a:rPr lang="en-US" dirty="0" err="1"/>
              <a:t>Containerpilot</a:t>
            </a:r>
            <a:endParaRPr lang="en-US" dirty="0"/>
          </a:p>
          <a:p>
            <a:pPr lvl="1">
              <a:buClr>
                <a:srgbClr val="CB2980"/>
              </a:buClr>
            </a:pPr>
            <a:endParaRPr lang="en-US" dirty="0"/>
          </a:p>
          <a:p>
            <a:pPr lvl="1">
              <a:buClr>
                <a:srgbClr val="CB2980"/>
              </a:buClr>
            </a:pPr>
            <a:r>
              <a:rPr lang="en-US" dirty="0"/>
              <a:t>Consul Server</a:t>
            </a:r>
          </a:p>
        </p:txBody>
      </p:sp>
      <p:pic>
        <p:nvPicPr>
          <p:cNvPr id="6" name="Picture 5" descr="Diagram&#10;&#10;Description automatically generated">
            <a:extLst>
              <a:ext uri="{FF2B5EF4-FFF2-40B4-BE49-F238E27FC236}">
                <a16:creationId xmlns:a16="http://schemas.microsoft.com/office/drawing/2014/main" id="{7E769EBA-1C88-4096-8EF9-63EECC66A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3031207"/>
            <a:ext cx="1533525" cy="2486025"/>
          </a:xfrm>
          <a:prstGeom prst="rect">
            <a:avLst/>
          </a:prstGeom>
        </p:spPr>
      </p:pic>
    </p:spTree>
    <p:extLst>
      <p:ext uri="{BB962C8B-B14F-4D97-AF65-F5344CB8AC3E}">
        <p14:creationId xmlns:p14="http://schemas.microsoft.com/office/powerpoint/2010/main" val="3366050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template">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ppt-template.potx</Template>
  <TotalTime>880</TotalTime>
  <Words>375</Words>
  <Application>Microsoft Office PowerPoint</Application>
  <PresentationFormat>Widescreen</PresentationFormat>
  <Paragraphs>159</Paragraphs>
  <Slides>21</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8" baseType="lpstr">
      <vt:lpstr>Arial</vt:lpstr>
      <vt:lpstr>Verdana</vt:lpstr>
      <vt:lpstr>Wingdings</vt:lpstr>
      <vt:lpstr>ppt-template</vt:lpstr>
      <vt:lpstr>Section break</vt:lpstr>
      <vt:lpstr>Cover options</vt:lpstr>
      <vt:lpstr>think-cell Slide</vt:lpstr>
      <vt:lpstr>Service Mesh in Java microservices with Consul </vt:lpstr>
      <vt:lpstr>About Me</vt:lpstr>
      <vt:lpstr>What are we doing today?</vt:lpstr>
      <vt:lpstr>Problem Statement Why should you care?</vt:lpstr>
      <vt:lpstr>Service Meshes How to connect all these microservices?</vt:lpstr>
      <vt:lpstr>What is Consul?</vt:lpstr>
      <vt:lpstr>Demo</vt:lpstr>
      <vt:lpstr>Demo</vt:lpstr>
      <vt:lpstr>Demo</vt:lpstr>
      <vt:lpstr>Demo</vt:lpstr>
      <vt:lpstr>Demo</vt:lpstr>
      <vt:lpstr>Demo</vt:lpstr>
      <vt:lpstr>Demo</vt:lpstr>
      <vt:lpstr>Demo</vt:lpstr>
      <vt:lpstr>Demo</vt:lpstr>
      <vt:lpstr>Demo</vt:lpstr>
      <vt:lpstr>Demo</vt:lpstr>
      <vt:lpstr>Demo</vt:lpstr>
      <vt:lpstr>There’s more!</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ppt template</dc:subject>
  <dc:creator>Capgemini</dc:creator>
  <cp:lastModifiedBy>Smid, Wietse</cp:lastModifiedBy>
  <cp:revision>31</cp:revision>
  <dcterms:created xsi:type="dcterms:W3CDTF">2019-03-14T14:38:54Z</dcterms:created>
  <dcterms:modified xsi:type="dcterms:W3CDTF">2020-11-17T15:37:11Z</dcterms:modified>
</cp:coreProperties>
</file>