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74" r:id="rId4"/>
    <p:sldId id="284" r:id="rId5"/>
    <p:sldId id="275" r:id="rId6"/>
    <p:sldId id="276" r:id="rId7"/>
    <p:sldId id="278" r:id="rId8"/>
    <p:sldId id="277" r:id="rId9"/>
    <p:sldId id="290" r:id="rId10"/>
    <p:sldId id="280" r:id="rId11"/>
    <p:sldId id="281" r:id="rId12"/>
    <p:sldId id="282" r:id="rId13"/>
    <p:sldId id="283" r:id="rId14"/>
    <p:sldId id="285" r:id="rId15"/>
    <p:sldId id="286" r:id="rId16"/>
    <p:sldId id="287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95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9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8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5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7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2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2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8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5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9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5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67657-8B7B-4AEC-9E5E-ECD297D86863}" type="datetimeFigureOut">
              <a:rPr lang="en-US" smtClean="0"/>
              <a:t>16-Feb-19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FCF64-D05E-48F5-8E9D-E449635D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8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4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gif"/><Relationship Id="rId5" Type="http://schemas.openxmlformats.org/officeDocument/2006/relationships/image" Target="../media/image1.wmf"/><Relationship Id="rId10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Numerieke methoden (1805)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62293"/>
            <a:ext cx="9144000" cy="1655762"/>
          </a:xfrm>
        </p:spPr>
        <p:txBody>
          <a:bodyPr/>
          <a:lstStyle/>
          <a:p>
            <a:r>
              <a:rPr lang="nl-NL" dirty="0" smtClean="0"/>
              <a:t>Sorin POP (D252, sorin.pop@uhasselt.be), Maikel BOSSCHAERT (C153, maikel.bosschaert@uhasselt.be)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183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-206375"/>
            <a:ext cx="10515600" cy="1325563"/>
          </a:xfrm>
        </p:spPr>
        <p:txBody>
          <a:bodyPr/>
          <a:lstStyle/>
          <a:p>
            <a:r>
              <a:rPr lang="en-US" sz="3600" dirty="0" err="1" smtClean="0">
                <a:solidFill>
                  <a:srgbClr val="0070C0"/>
                </a:solidFill>
              </a:rPr>
              <a:t>Getallenvoorstelling</a:t>
            </a:r>
            <a:endParaRPr lang="nl-NL" sz="3600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1500" y="858836"/>
            <a:ext cx="10620756" cy="35580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 smtClean="0">
                <a:latin typeface="Times" pitchFamily="18" charset="0"/>
              </a:rPr>
              <a:t>Klassiek</a:t>
            </a:r>
            <a:r>
              <a:rPr lang="en-US" sz="2000" dirty="0" smtClean="0">
                <a:latin typeface="Times" pitchFamily="18" charset="0"/>
              </a:rPr>
              <a:t>: </a:t>
            </a:r>
            <a:r>
              <a:rPr lang="en-US" sz="2000" b="1" i="1" dirty="0" err="1" smtClean="0">
                <a:latin typeface="Times" pitchFamily="18" charset="0"/>
              </a:rPr>
              <a:t>grondtal</a:t>
            </a:r>
            <a:r>
              <a:rPr lang="en-US" sz="2000" b="1" i="1" dirty="0" smtClean="0">
                <a:latin typeface="Times" pitchFamily="18" charset="0"/>
              </a:rPr>
              <a:t>/basis</a:t>
            </a:r>
            <a:r>
              <a:rPr lang="en-US" sz="2000" dirty="0" smtClean="0">
                <a:latin typeface="Times" pitchFamily="18" charset="0"/>
              </a:rPr>
              <a:t> </a:t>
            </a:r>
            <a:r>
              <a:rPr lang="en-US" sz="2000" i="1" dirty="0">
                <a:latin typeface="Times" pitchFamily="18" charset="0"/>
              </a:rPr>
              <a:t>b</a:t>
            </a:r>
            <a:r>
              <a:rPr lang="en-US" sz="2000" i="1" dirty="0" smtClean="0">
                <a:latin typeface="Times" pitchFamily="18" charset="0"/>
              </a:rPr>
              <a:t> </a:t>
            </a:r>
            <a:r>
              <a:rPr lang="en-US" sz="2000" dirty="0" smtClean="0">
                <a:latin typeface="Times" pitchFamily="18" charset="0"/>
              </a:rPr>
              <a:t>(</a:t>
            </a:r>
            <a:r>
              <a:rPr lang="en-US" sz="2000" dirty="0" err="1" smtClean="0">
                <a:latin typeface="Times" pitchFamily="18" charset="0"/>
              </a:rPr>
              <a:t>natuurlijk</a:t>
            </a:r>
            <a:r>
              <a:rPr lang="en-US" sz="2000" dirty="0" smtClean="0">
                <a:latin typeface="Times" pitchFamily="18" charset="0"/>
              </a:rPr>
              <a:t> </a:t>
            </a:r>
            <a:r>
              <a:rPr lang="en-US" sz="2000" dirty="0" err="1" smtClean="0">
                <a:latin typeface="Times" pitchFamily="18" charset="0"/>
              </a:rPr>
              <a:t>getal</a:t>
            </a:r>
            <a:r>
              <a:rPr lang="en-US" sz="2000" dirty="0" smtClean="0">
                <a:latin typeface="Times" pitchFamily="18" charset="0"/>
              </a:rPr>
              <a:t>; EN: base)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 smtClean="0">
                <a:latin typeface="Times" pitchFamily="18" charset="0"/>
              </a:rPr>
              <a:t>Cijfers</a:t>
            </a:r>
            <a:r>
              <a:rPr lang="en-US" sz="2000" b="1" dirty="0" smtClean="0">
                <a:latin typeface="Times" pitchFamily="18" charset="0"/>
              </a:rPr>
              <a:t>: </a:t>
            </a:r>
            <a:r>
              <a:rPr lang="en-US" sz="2000" i="1" dirty="0" smtClean="0">
                <a:latin typeface="Times" pitchFamily="18" charset="0"/>
              </a:rPr>
              <a:t>0, 1, …, b-1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Times" pitchFamily="18" charset="0"/>
              </a:rPr>
              <a:t>Voorstelling</a:t>
            </a:r>
            <a:r>
              <a:rPr lang="en-US" sz="2000" dirty="0" smtClean="0">
                <a:latin typeface="Times" pitchFamily="18" charset="0"/>
              </a:rPr>
              <a:t>: </a:t>
            </a:r>
            <a:r>
              <a:rPr lang="en-US" sz="2000" i="1" dirty="0" smtClean="0">
                <a:latin typeface="Times" pitchFamily="18" charset="0"/>
              </a:rPr>
              <a:t>x = </a:t>
            </a:r>
            <a:r>
              <a:rPr lang="en-US" sz="2000" dirty="0" smtClean="0"/>
              <a:t>±(</a:t>
            </a:r>
            <a:r>
              <a:rPr lang="en-US" sz="2000" i="1" dirty="0" smtClean="0">
                <a:latin typeface="Times" pitchFamily="18" charset="0"/>
              </a:rPr>
              <a:t>c</a:t>
            </a:r>
            <a:r>
              <a:rPr lang="en-US" sz="2000" i="1" baseline="-25000" dirty="0" smtClean="0">
                <a:latin typeface="Times" pitchFamily="18" charset="0"/>
              </a:rPr>
              <a:t>n</a:t>
            </a:r>
            <a:r>
              <a:rPr lang="en-US" sz="2000" i="1" dirty="0" smtClean="0">
                <a:latin typeface="Times" pitchFamily="18" charset="0"/>
              </a:rPr>
              <a:t>c</a:t>
            </a:r>
            <a:r>
              <a:rPr lang="en-US" sz="2000" i="1" baseline="-25000" dirty="0" smtClean="0">
                <a:latin typeface="Times" pitchFamily="18" charset="0"/>
              </a:rPr>
              <a:t>n-1</a:t>
            </a:r>
            <a:r>
              <a:rPr lang="en-US" sz="2000" i="1" dirty="0" smtClean="0">
                <a:latin typeface="Times" pitchFamily="18" charset="0"/>
              </a:rPr>
              <a:t> … c</a:t>
            </a:r>
            <a:r>
              <a:rPr lang="en-US" sz="2000" i="1" baseline="-25000" dirty="0" smtClean="0">
                <a:latin typeface="Times" pitchFamily="18" charset="0"/>
              </a:rPr>
              <a:t>0 </a:t>
            </a:r>
            <a:r>
              <a:rPr lang="en-US" sz="2000" b="1" i="1" dirty="0" smtClean="0">
                <a:solidFill>
                  <a:srgbClr val="FF0000"/>
                </a:solidFill>
                <a:latin typeface="Times" pitchFamily="18" charset="0"/>
              </a:rPr>
              <a:t>.</a:t>
            </a:r>
            <a:r>
              <a:rPr lang="en-US" sz="2000" i="1" dirty="0" smtClean="0">
                <a:latin typeface="Times" pitchFamily="18" charset="0"/>
              </a:rPr>
              <a:t>c</a:t>
            </a:r>
            <a:r>
              <a:rPr lang="en-US" sz="2000" i="1" baseline="-25000" dirty="0" smtClean="0">
                <a:latin typeface="Times" pitchFamily="18" charset="0"/>
              </a:rPr>
              <a:t>-1</a:t>
            </a:r>
            <a:r>
              <a:rPr lang="en-US" sz="2000" i="1" dirty="0" smtClean="0">
                <a:latin typeface="Times" pitchFamily="18" charset="0"/>
              </a:rPr>
              <a:t> …c</a:t>
            </a:r>
            <a:r>
              <a:rPr lang="en-US" sz="2000" i="1" baseline="-25000" dirty="0" smtClean="0">
                <a:latin typeface="Times" pitchFamily="18" charset="0"/>
              </a:rPr>
              <a:t>-m</a:t>
            </a:r>
            <a:r>
              <a:rPr lang="en-US" sz="2000" dirty="0" smtClean="0">
                <a:latin typeface="Times" pitchFamily="18" charset="0"/>
              </a:rPr>
              <a:t>)</a:t>
            </a:r>
            <a:r>
              <a:rPr lang="en-US" sz="2000" i="1" baseline="-25000" dirty="0" smtClean="0">
                <a:latin typeface="Times" pitchFamily="18" charset="0"/>
              </a:rPr>
              <a:t>b </a:t>
            </a:r>
            <a:r>
              <a:rPr lang="en-US" sz="2000" dirty="0" smtClean="0">
                <a:latin typeface="Times" pitchFamily="18" charset="0"/>
              </a:rPr>
              <a:t>, met </a:t>
            </a:r>
            <a:r>
              <a:rPr lang="en-US" sz="2000" i="1" dirty="0" smtClean="0">
                <a:latin typeface="Times" pitchFamily="18" charset="0"/>
              </a:rPr>
              <a:t>0 ≤ n  </a:t>
            </a:r>
            <a:r>
              <a:rPr lang="en-US" sz="2000" i="1" dirty="0">
                <a:latin typeface="Times" pitchFamily="18" charset="0"/>
              </a:rPr>
              <a:t>&lt; ∞, 0 ≤ m </a:t>
            </a:r>
            <a:r>
              <a:rPr lang="en-US" sz="2000" i="1" dirty="0" smtClean="0">
                <a:latin typeface="Times" pitchFamily="18" charset="0"/>
              </a:rPr>
              <a:t>≤ ∞ </a:t>
            </a:r>
            <a:r>
              <a:rPr lang="en-US" sz="2000" dirty="0" err="1" smtClean="0">
                <a:latin typeface="Times" pitchFamily="18" charset="0"/>
              </a:rPr>
              <a:t>en</a:t>
            </a:r>
            <a:r>
              <a:rPr lang="en-US" sz="2000" i="1" dirty="0" smtClean="0">
                <a:latin typeface="Times" pitchFamily="18" charset="0"/>
              </a:rPr>
              <a:t> </a:t>
            </a:r>
            <a:r>
              <a:rPr lang="en-US" sz="2000" i="1" dirty="0" err="1" smtClean="0">
                <a:latin typeface="Times" pitchFamily="18" charset="0"/>
              </a:rPr>
              <a:t>c</a:t>
            </a:r>
            <a:r>
              <a:rPr lang="en-US" sz="2000" i="1" baseline="-25000" dirty="0" err="1">
                <a:latin typeface="Times" pitchFamily="18" charset="0"/>
              </a:rPr>
              <a:t>k</a:t>
            </a:r>
            <a:r>
              <a:rPr lang="en-US" sz="2000" i="1" dirty="0" smtClean="0">
                <a:latin typeface="Times" pitchFamily="18" charset="0"/>
              </a:rPr>
              <a:t> – </a:t>
            </a:r>
            <a:r>
              <a:rPr lang="en-US" sz="2000" dirty="0" err="1" smtClean="0">
                <a:latin typeface="Times" pitchFamily="18" charset="0"/>
              </a:rPr>
              <a:t>cijfers</a:t>
            </a:r>
            <a:r>
              <a:rPr lang="en-US" sz="2000" dirty="0" smtClean="0">
                <a:latin typeface="Times" pitchFamily="18" charset="0"/>
              </a:rPr>
              <a:t> </a:t>
            </a:r>
            <a:endParaRPr lang="en-US" sz="2000" baseline="-25000" dirty="0" smtClean="0">
              <a:latin typeface="Times" pitchFamily="18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Times" pitchFamily="18" charset="0"/>
              </a:rPr>
              <a:t>Vb</a:t>
            </a:r>
            <a:r>
              <a:rPr lang="en-US" sz="2000" b="1" dirty="0" smtClean="0">
                <a:latin typeface="Times" pitchFamily="18" charset="0"/>
              </a:rPr>
              <a:t>: </a:t>
            </a:r>
            <a:r>
              <a:rPr lang="en-US" sz="2000" i="1" dirty="0">
                <a:latin typeface="Times" pitchFamily="18" charset="0"/>
              </a:rPr>
              <a:t>b</a:t>
            </a:r>
            <a:r>
              <a:rPr lang="en-US" sz="2000" i="1" dirty="0" smtClean="0">
                <a:latin typeface="Times" pitchFamily="18" charset="0"/>
              </a:rPr>
              <a:t> = 10, b = 2, x = </a:t>
            </a:r>
            <a:r>
              <a:rPr lang="en-US" sz="2000" dirty="0" smtClean="0">
                <a:latin typeface="Times" pitchFamily="18" charset="0"/>
              </a:rPr>
              <a:t>(</a:t>
            </a:r>
            <a:r>
              <a:rPr lang="en-US" sz="2000" i="1" dirty="0" smtClean="0">
                <a:latin typeface="Times" pitchFamily="18" charset="0"/>
              </a:rPr>
              <a:t>101.01</a:t>
            </a:r>
            <a:r>
              <a:rPr lang="en-US" sz="2000" dirty="0">
                <a:latin typeface="Times" pitchFamily="18" charset="0"/>
              </a:rPr>
              <a:t>)</a:t>
            </a:r>
            <a:r>
              <a:rPr lang="en-US" sz="2000" i="1" baseline="-25000" dirty="0">
                <a:latin typeface="Times" pitchFamily="18" charset="0"/>
              </a:rPr>
              <a:t>b </a:t>
            </a:r>
            <a:r>
              <a:rPr lang="en-US" sz="2000" i="1" dirty="0" smtClean="0">
                <a:latin typeface="Times" pitchFamily="18" charset="0"/>
              </a:rPr>
              <a:t>– </a:t>
            </a:r>
            <a:r>
              <a:rPr lang="en-US" sz="2000" dirty="0" smtClean="0">
                <a:latin typeface="Times" pitchFamily="18" charset="0"/>
              </a:rPr>
              <a:t>wat is de </a:t>
            </a:r>
            <a:r>
              <a:rPr lang="en-US" sz="2000" dirty="0" err="1" smtClean="0">
                <a:latin typeface="Times" pitchFamily="18" charset="0"/>
              </a:rPr>
              <a:t>waarde</a:t>
            </a:r>
            <a:r>
              <a:rPr lang="en-US" sz="2000" dirty="0" smtClean="0">
                <a:latin typeface="Times" pitchFamily="18" charset="0"/>
              </a:rPr>
              <a:t>?</a:t>
            </a:r>
            <a:r>
              <a:rPr lang="en-US" sz="2000" i="1" dirty="0" smtClean="0">
                <a:latin typeface="Times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Times" pitchFamily="18" charset="0"/>
              </a:rPr>
              <a:t>Conventie</a:t>
            </a:r>
            <a:r>
              <a:rPr lang="en-US" sz="2000" b="1" dirty="0" smtClean="0">
                <a:latin typeface="Times" pitchFamily="18" charset="0"/>
              </a:rPr>
              <a:t>: </a:t>
            </a:r>
            <a:r>
              <a:rPr lang="en-US" sz="2000" b="1" i="1" dirty="0" err="1" smtClean="0">
                <a:latin typeface="Times" pitchFamily="18" charset="0"/>
              </a:rPr>
              <a:t>alleen</a:t>
            </a:r>
            <a:r>
              <a:rPr lang="en-US" sz="2000" b="1" i="1" dirty="0" smtClean="0">
                <a:latin typeface="Times" pitchFamily="18" charset="0"/>
              </a:rPr>
              <a:t> </a:t>
            </a:r>
            <a:r>
              <a:rPr lang="en-US" sz="2000" dirty="0" err="1" smtClean="0">
                <a:latin typeface="Times" pitchFamily="18" charset="0"/>
              </a:rPr>
              <a:t>voor</a:t>
            </a:r>
            <a:r>
              <a:rPr lang="en-US" sz="2000" dirty="0" smtClean="0">
                <a:latin typeface="Times" pitchFamily="18" charset="0"/>
              </a:rPr>
              <a:t> </a:t>
            </a:r>
            <a:r>
              <a:rPr lang="en-US" sz="2000" dirty="0" err="1" smtClean="0">
                <a:latin typeface="Times" pitchFamily="18" charset="0"/>
              </a:rPr>
              <a:t>gehele</a:t>
            </a:r>
            <a:r>
              <a:rPr lang="en-US" sz="2000" dirty="0" smtClean="0">
                <a:latin typeface="Times" pitchFamily="18" charset="0"/>
              </a:rPr>
              <a:t> </a:t>
            </a:r>
            <a:r>
              <a:rPr lang="en-US" sz="2000" dirty="0" err="1" smtClean="0">
                <a:latin typeface="Times" pitchFamily="18" charset="0"/>
              </a:rPr>
              <a:t>getallen</a:t>
            </a:r>
            <a:r>
              <a:rPr lang="en-US" sz="2000" dirty="0" smtClean="0">
                <a:latin typeface="Times" pitchFamily="18" charset="0"/>
              </a:rPr>
              <a:t> (</a:t>
            </a:r>
            <a:r>
              <a:rPr lang="en-US" sz="2000" dirty="0" err="1" smtClean="0">
                <a:latin typeface="Times" pitchFamily="18" charset="0"/>
              </a:rPr>
              <a:t>geen</a:t>
            </a:r>
            <a:r>
              <a:rPr lang="en-US" sz="2000" dirty="0" smtClean="0">
                <a:latin typeface="Times" pitchFamily="18" charset="0"/>
              </a:rPr>
              <a:t> </a:t>
            </a:r>
            <a:r>
              <a:rPr lang="en-US" sz="2000" dirty="0" err="1" smtClean="0">
                <a:latin typeface="Times" pitchFamily="18" charset="0"/>
              </a:rPr>
              <a:t>cijfers</a:t>
            </a:r>
            <a:r>
              <a:rPr lang="en-US" sz="2000" dirty="0" smtClean="0">
                <a:latin typeface="Times" pitchFamily="18" charset="0"/>
              </a:rPr>
              <a:t> </a:t>
            </a:r>
            <a:r>
              <a:rPr lang="en-US" sz="2000" dirty="0" err="1" smtClean="0">
                <a:latin typeface="Times" pitchFamily="18" charset="0"/>
              </a:rPr>
              <a:t>achter</a:t>
            </a:r>
            <a:r>
              <a:rPr lang="en-US" sz="2000" dirty="0" smtClean="0">
                <a:latin typeface="Times" pitchFamily="18" charset="0"/>
              </a:rPr>
              <a:t> de </a:t>
            </a:r>
            <a:r>
              <a:rPr lang="en-US" sz="2000" dirty="0" err="1" smtClean="0">
                <a:latin typeface="Times" pitchFamily="18" charset="0"/>
              </a:rPr>
              <a:t>komma</a:t>
            </a:r>
            <a:r>
              <a:rPr lang="en-US" sz="2000" dirty="0" smtClean="0">
                <a:latin typeface="Times" pitchFamily="18" charset="0"/>
              </a:rPr>
              <a:t>) </a:t>
            </a:r>
            <a:r>
              <a:rPr lang="en-US" sz="2000" dirty="0" err="1" smtClean="0">
                <a:latin typeface="Times" pitchFamily="18" charset="0"/>
              </a:rPr>
              <a:t>geldt</a:t>
            </a:r>
            <a:r>
              <a:rPr lang="en-US" sz="2000" dirty="0" smtClean="0">
                <a:latin typeface="Times" pitchFamily="18" charset="0"/>
              </a:rPr>
              <a:t> </a:t>
            </a:r>
            <a:r>
              <a:rPr lang="en-US" sz="2000" i="1" dirty="0" smtClean="0">
                <a:latin typeface="Times" pitchFamily="18" charset="0"/>
              </a:rPr>
              <a:t>m</a:t>
            </a:r>
            <a:r>
              <a:rPr lang="en-US" sz="2000" dirty="0" smtClean="0">
                <a:latin typeface="Times" pitchFamily="18" charset="0"/>
              </a:rPr>
              <a:t> = 0</a:t>
            </a:r>
            <a:endParaRPr lang="en-US" sz="2000" b="1" dirty="0" smtClean="0">
              <a:latin typeface="Times" pitchFamily="18" charset="0"/>
            </a:endParaRPr>
          </a:p>
          <a:p>
            <a:pPr marL="0" indent="0">
              <a:buNone/>
            </a:pPr>
            <a:r>
              <a:rPr lang="en-US" sz="2000" b="1" i="1" dirty="0">
                <a:latin typeface="Times" pitchFamily="18" charset="0"/>
              </a:rPr>
              <a:t>	 </a:t>
            </a:r>
            <a:r>
              <a:rPr lang="en-US" sz="2000" b="1" i="1" dirty="0" smtClean="0">
                <a:latin typeface="Times" pitchFamily="18" charset="0"/>
              </a:rPr>
              <a:t>    </a:t>
            </a:r>
            <a:r>
              <a:rPr lang="en-US" sz="2000" i="1" dirty="0" err="1" smtClean="0">
                <a:latin typeface="Times" pitchFamily="18" charset="0"/>
              </a:rPr>
              <a:t>c</a:t>
            </a:r>
            <a:r>
              <a:rPr lang="en-US" sz="2000" i="1" baseline="-25000" dirty="0" err="1" smtClean="0">
                <a:latin typeface="Times" pitchFamily="18" charset="0"/>
              </a:rPr>
              <a:t>n</a:t>
            </a:r>
            <a:r>
              <a:rPr lang="en-US" sz="2000" i="1" dirty="0" smtClean="0">
                <a:latin typeface="Times" pitchFamily="18" charset="0"/>
              </a:rPr>
              <a:t> </a:t>
            </a:r>
            <a:r>
              <a:rPr lang="en-US" sz="2000" dirty="0" smtClean="0"/>
              <a:t>≠</a:t>
            </a:r>
            <a:r>
              <a:rPr lang="en-US" sz="2000" i="1" dirty="0" smtClean="0">
                <a:latin typeface="Times" pitchFamily="18" charset="0"/>
              </a:rPr>
              <a:t> 0</a:t>
            </a:r>
            <a:r>
              <a:rPr lang="en-US" sz="2000" dirty="0" smtClean="0">
                <a:latin typeface="Times" pitchFamily="18" charset="0"/>
              </a:rPr>
              <a:t>,</a:t>
            </a:r>
            <a:r>
              <a:rPr lang="en-US" sz="2000" i="1" dirty="0" smtClean="0">
                <a:latin typeface="Times" pitchFamily="18" charset="0"/>
              </a:rPr>
              <a:t> </a:t>
            </a:r>
            <a:r>
              <a:rPr lang="en-US" sz="2000" i="1" dirty="0">
                <a:latin typeface="Times" pitchFamily="18" charset="0"/>
              </a:rPr>
              <a:t>c</a:t>
            </a:r>
            <a:r>
              <a:rPr lang="en-US" sz="2000" i="1" baseline="-25000" dirty="0">
                <a:latin typeface="Times" pitchFamily="18" charset="0"/>
              </a:rPr>
              <a:t>-m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 </a:t>
            </a:r>
            <a:r>
              <a:rPr lang="en-US" sz="2000" i="1" dirty="0" smtClean="0">
                <a:latin typeface="Times" pitchFamily="18" charset="0"/>
              </a:rPr>
              <a:t>0 </a:t>
            </a:r>
            <a:r>
              <a:rPr lang="en-US" sz="2000" dirty="0" smtClean="0">
                <a:latin typeface="Times" pitchFamily="18" charset="0"/>
              </a:rPr>
              <a:t>(</a:t>
            </a:r>
            <a:r>
              <a:rPr lang="en-US" sz="2000" dirty="0" err="1" smtClean="0">
                <a:latin typeface="Times" pitchFamily="18" charset="0"/>
              </a:rPr>
              <a:t>als</a:t>
            </a:r>
            <a:r>
              <a:rPr lang="en-US" sz="2000" i="1" dirty="0">
                <a:latin typeface="Times" pitchFamily="18" charset="0"/>
              </a:rPr>
              <a:t> m &lt; </a:t>
            </a:r>
            <a:r>
              <a:rPr lang="en-US" sz="2000" i="1" dirty="0" smtClean="0">
                <a:latin typeface="Times" pitchFamily="18" charset="0"/>
              </a:rPr>
              <a:t>∞</a:t>
            </a:r>
            <a:r>
              <a:rPr lang="en-US" sz="2000" dirty="0">
                <a:latin typeface="Times" pitchFamily="18" charset="0"/>
              </a:rPr>
              <a:t>), (</a:t>
            </a:r>
            <a:r>
              <a:rPr lang="en-US" sz="2000" i="1" dirty="0" err="1" smtClean="0">
                <a:latin typeface="Times" pitchFamily="18" charset="0"/>
              </a:rPr>
              <a:t>c</a:t>
            </a:r>
            <a:r>
              <a:rPr lang="en-US" sz="2000" i="1" baseline="-25000" dirty="0" err="1" smtClean="0">
                <a:latin typeface="Times" pitchFamily="18" charset="0"/>
              </a:rPr>
              <a:t>k</a:t>
            </a:r>
            <a:r>
              <a:rPr lang="en-US" sz="2000" i="1" dirty="0" smtClean="0">
                <a:latin typeface="Times" pitchFamily="18" charset="0"/>
              </a:rPr>
              <a:t> </a:t>
            </a:r>
            <a:r>
              <a:rPr lang="en-US" sz="2000" i="1" dirty="0">
                <a:latin typeface="Times" pitchFamily="18" charset="0"/>
              </a:rPr>
              <a:t>- </a:t>
            </a:r>
            <a:r>
              <a:rPr lang="en-US" sz="2000" i="1" dirty="0" err="1" smtClean="0">
                <a:latin typeface="Times" pitchFamily="18" charset="0"/>
              </a:rPr>
              <a:t>beduidende</a:t>
            </a:r>
            <a:r>
              <a:rPr lang="en-US" sz="2000" i="1" dirty="0" smtClean="0">
                <a:latin typeface="Times" pitchFamily="18" charset="0"/>
              </a:rPr>
              <a:t> </a:t>
            </a:r>
            <a:r>
              <a:rPr lang="en-US" sz="2000" i="1" dirty="0" err="1" smtClean="0">
                <a:latin typeface="Times" pitchFamily="18" charset="0"/>
              </a:rPr>
              <a:t>cijfers</a:t>
            </a:r>
            <a:r>
              <a:rPr lang="en-US" sz="2000" i="1" dirty="0" smtClean="0">
                <a:latin typeface="Times" pitchFamily="18" charset="0"/>
              </a:rPr>
              <a:t>, -</a:t>
            </a:r>
            <a:r>
              <a:rPr lang="en-US" sz="2000" i="1" dirty="0">
                <a:latin typeface="Times" pitchFamily="18" charset="0"/>
              </a:rPr>
              <a:t>m </a:t>
            </a:r>
            <a:r>
              <a:rPr lang="en-US" sz="2000" i="1" dirty="0" smtClean="0">
                <a:latin typeface="Times" pitchFamily="18" charset="0"/>
              </a:rPr>
              <a:t>≤ k </a:t>
            </a:r>
            <a:r>
              <a:rPr lang="en-US" sz="2000" i="1" dirty="0">
                <a:latin typeface="Times" pitchFamily="18" charset="0"/>
              </a:rPr>
              <a:t>≤ </a:t>
            </a:r>
            <a:r>
              <a:rPr lang="en-US" sz="2000" i="1" dirty="0" smtClean="0">
                <a:latin typeface="Times" pitchFamily="18" charset="0"/>
              </a:rPr>
              <a:t>n</a:t>
            </a:r>
            <a:r>
              <a:rPr lang="en-US" sz="2000" dirty="0" smtClean="0">
                <a:latin typeface="Times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i="1" dirty="0">
                <a:latin typeface="Times" pitchFamily="18" charset="0"/>
              </a:rPr>
              <a:t>	</a:t>
            </a:r>
            <a:r>
              <a:rPr lang="en-US" sz="2000" i="1" dirty="0" smtClean="0">
                <a:latin typeface="Times" pitchFamily="18" charset="0"/>
              </a:rPr>
              <a:t>     </a:t>
            </a:r>
            <a:r>
              <a:rPr lang="en-US" sz="2000" dirty="0" err="1" smtClean="0">
                <a:latin typeface="Times" pitchFamily="18" charset="0"/>
              </a:rPr>
              <a:t>uitzondering</a:t>
            </a:r>
            <a:r>
              <a:rPr lang="en-US" sz="2000" dirty="0" smtClean="0">
                <a:latin typeface="Times" pitchFamily="18" charset="0"/>
              </a:rPr>
              <a:t>: </a:t>
            </a:r>
            <a:r>
              <a:rPr lang="en-US" sz="2000" i="1" dirty="0" err="1" smtClean="0">
                <a:latin typeface="Times" pitchFamily="18" charset="0"/>
              </a:rPr>
              <a:t>c</a:t>
            </a:r>
            <a:r>
              <a:rPr lang="en-US" sz="2000" i="1" baseline="-25000" dirty="0" err="1" smtClean="0">
                <a:latin typeface="Times" pitchFamily="18" charset="0"/>
              </a:rPr>
              <a:t>k</a:t>
            </a:r>
            <a:r>
              <a:rPr lang="en-US" sz="2000" i="1" dirty="0" smtClean="0">
                <a:latin typeface="Times" pitchFamily="18" charset="0"/>
              </a:rPr>
              <a:t> </a:t>
            </a:r>
            <a:r>
              <a:rPr lang="en-US" sz="2000" i="1" dirty="0">
                <a:latin typeface="Times" pitchFamily="18" charset="0"/>
              </a:rPr>
              <a:t>= 0 </a:t>
            </a:r>
            <a:r>
              <a:rPr lang="en-US" sz="2000" dirty="0" err="1">
                <a:latin typeface="Times" pitchFamily="18" charset="0"/>
              </a:rPr>
              <a:t>voor</a:t>
            </a:r>
            <a:r>
              <a:rPr lang="en-US" sz="2000" dirty="0">
                <a:latin typeface="Times" pitchFamily="18" charset="0"/>
              </a:rPr>
              <a:t> </a:t>
            </a:r>
            <a:r>
              <a:rPr lang="en-US" sz="2000" dirty="0" err="1">
                <a:latin typeface="Times" pitchFamily="18" charset="0"/>
              </a:rPr>
              <a:t>alle</a:t>
            </a:r>
            <a:r>
              <a:rPr lang="en-US" sz="2000" i="1" dirty="0">
                <a:latin typeface="Times" pitchFamily="18" charset="0"/>
              </a:rPr>
              <a:t> k </a:t>
            </a:r>
            <a:r>
              <a:rPr lang="en-US" sz="2000" i="1" dirty="0" smtClean="0">
                <a:latin typeface="Times" pitchFamily="18" charset="0"/>
              </a:rPr>
              <a:t>(x = 0)</a:t>
            </a:r>
          </a:p>
          <a:p>
            <a:pPr marL="0" indent="0">
              <a:buNone/>
            </a:pPr>
            <a:r>
              <a:rPr lang="en-US" sz="2000" i="1" dirty="0">
                <a:latin typeface="Times" pitchFamily="18" charset="0"/>
              </a:rPr>
              <a:t>	 </a:t>
            </a:r>
            <a:r>
              <a:rPr lang="en-US" sz="2000" i="1" dirty="0" smtClean="0">
                <a:latin typeface="Times" pitchFamily="18" charset="0"/>
              </a:rPr>
              <a:t>    </a:t>
            </a:r>
            <a:r>
              <a:rPr lang="en-US" sz="2000" dirty="0" err="1" smtClean="0">
                <a:latin typeface="Times" pitchFamily="18" charset="0"/>
              </a:rPr>
              <a:t>schrijven</a:t>
            </a:r>
            <a:r>
              <a:rPr lang="en-US" sz="2000" dirty="0" smtClean="0">
                <a:latin typeface="Times" pitchFamily="18" charset="0"/>
              </a:rPr>
              <a:t>:</a:t>
            </a:r>
            <a:r>
              <a:rPr lang="en-US" sz="2000" i="1" dirty="0" smtClean="0">
                <a:latin typeface="Times" pitchFamily="18" charset="0"/>
              </a:rPr>
              <a:t> </a:t>
            </a:r>
            <a:r>
              <a:rPr lang="en-US" sz="2000" i="1" dirty="0" err="1">
                <a:latin typeface="Times" pitchFamily="18" charset="0"/>
              </a:rPr>
              <a:t>c</a:t>
            </a:r>
            <a:r>
              <a:rPr lang="en-US" sz="2000" i="1" baseline="-25000" dirty="0" err="1">
                <a:latin typeface="Times" pitchFamily="18" charset="0"/>
              </a:rPr>
              <a:t>k</a:t>
            </a:r>
            <a:r>
              <a:rPr lang="en-US" sz="2000" i="1" dirty="0">
                <a:latin typeface="Times" pitchFamily="18" charset="0"/>
              </a:rPr>
              <a:t> = 0 </a:t>
            </a:r>
            <a:r>
              <a:rPr lang="en-US" sz="2000" dirty="0" err="1">
                <a:latin typeface="Times" pitchFamily="18" charset="0"/>
              </a:rPr>
              <a:t>voor</a:t>
            </a:r>
            <a:r>
              <a:rPr lang="en-US" sz="2000" dirty="0">
                <a:latin typeface="Times" pitchFamily="18" charset="0"/>
              </a:rPr>
              <a:t> </a:t>
            </a:r>
            <a:r>
              <a:rPr lang="en-US" sz="2000" dirty="0" err="1">
                <a:latin typeface="Times" pitchFamily="18" charset="0"/>
              </a:rPr>
              <a:t>alle</a:t>
            </a:r>
            <a:r>
              <a:rPr lang="en-US" sz="2000" i="1" dirty="0">
                <a:latin typeface="Times" pitchFamily="18" charset="0"/>
              </a:rPr>
              <a:t> k &lt; 0 (x - </a:t>
            </a:r>
            <a:r>
              <a:rPr lang="en-US" sz="2000" i="1" dirty="0" err="1">
                <a:latin typeface="Times" pitchFamily="18" charset="0"/>
              </a:rPr>
              <a:t>geheel</a:t>
            </a:r>
            <a:r>
              <a:rPr lang="en-US" sz="2000" i="1" dirty="0">
                <a:latin typeface="Times" pitchFamily="18" charset="0"/>
              </a:rPr>
              <a:t> </a:t>
            </a:r>
            <a:r>
              <a:rPr lang="en-US" sz="2000" i="1" dirty="0" err="1">
                <a:latin typeface="Times" pitchFamily="18" charset="0"/>
              </a:rPr>
              <a:t>getal</a:t>
            </a:r>
            <a:r>
              <a:rPr lang="en-US" sz="2000" i="1" dirty="0" smtClean="0">
                <a:latin typeface="Times" pitchFamily="18" charset="0"/>
              </a:rPr>
              <a:t>)</a:t>
            </a:r>
            <a:r>
              <a:rPr lang="en-US" sz="2000" dirty="0" smtClean="0">
                <a:latin typeface="Times" pitchFamily="18" charset="0"/>
              </a:rPr>
              <a:t> </a:t>
            </a:r>
            <a:endParaRPr lang="en-US" sz="2000" i="1" dirty="0" smtClean="0">
              <a:latin typeface="Times" pitchFamily="18" charset="0"/>
            </a:endParaRPr>
          </a:p>
          <a:p>
            <a:pPr marL="0" indent="0">
              <a:buNone/>
            </a:pPr>
            <a:r>
              <a:rPr lang="en-US" sz="2000" i="1" baseline="-25000" dirty="0" smtClean="0">
                <a:latin typeface="Times" pitchFamily="18" charset="0"/>
              </a:rPr>
              <a:t>	</a:t>
            </a:r>
            <a:r>
              <a:rPr lang="en-US" sz="2000" i="1" dirty="0" smtClean="0">
                <a:latin typeface="Times" pitchFamily="18" charset="0"/>
              </a:rPr>
              <a:t>     </a:t>
            </a:r>
            <a:r>
              <a:rPr lang="en-US" sz="2000" i="1" dirty="0" err="1" smtClean="0">
                <a:latin typeface="Times" pitchFamily="18" charset="0"/>
              </a:rPr>
              <a:t>als</a:t>
            </a:r>
            <a:r>
              <a:rPr lang="en-US" sz="2000" i="1" dirty="0">
                <a:latin typeface="Times" pitchFamily="18" charset="0"/>
              </a:rPr>
              <a:t> </a:t>
            </a:r>
            <a:r>
              <a:rPr lang="en-US" sz="2000" i="1" dirty="0" err="1">
                <a:latin typeface="Times" pitchFamily="18" charset="0"/>
              </a:rPr>
              <a:t>c</a:t>
            </a:r>
            <a:r>
              <a:rPr lang="en-US" sz="2000" i="1" baseline="-25000" dirty="0" err="1">
                <a:latin typeface="Times" pitchFamily="18" charset="0"/>
              </a:rPr>
              <a:t>n</a:t>
            </a:r>
            <a:r>
              <a:rPr lang="en-US" sz="2000" i="1" dirty="0">
                <a:latin typeface="Times" pitchFamily="18" charset="0"/>
              </a:rPr>
              <a:t> </a:t>
            </a:r>
            <a:r>
              <a:rPr lang="en-US" sz="2000" dirty="0"/>
              <a:t>≠</a:t>
            </a:r>
            <a:r>
              <a:rPr lang="en-US" sz="2000" i="1" dirty="0">
                <a:latin typeface="Times" pitchFamily="18" charset="0"/>
              </a:rPr>
              <a:t> </a:t>
            </a:r>
            <a:r>
              <a:rPr lang="en-US" sz="2000" i="1" dirty="0" smtClean="0">
                <a:latin typeface="Times" pitchFamily="18" charset="0"/>
              </a:rPr>
              <a:t>0 </a:t>
            </a:r>
            <a:r>
              <a:rPr lang="en-US" sz="2000" i="1" dirty="0" err="1" smtClean="0">
                <a:latin typeface="Times" pitchFamily="18" charset="0"/>
              </a:rPr>
              <a:t>dan</a:t>
            </a:r>
            <a:r>
              <a:rPr lang="en-US" sz="2000" i="1" dirty="0" smtClean="0">
                <a:latin typeface="Times" pitchFamily="18" charset="0"/>
              </a:rPr>
              <a:t> </a:t>
            </a:r>
            <a:r>
              <a:rPr lang="en-US" sz="2000" i="1" dirty="0" err="1" smtClean="0">
                <a:latin typeface="Times" pitchFamily="18" charset="0"/>
              </a:rPr>
              <a:t>geldt</a:t>
            </a:r>
            <a:r>
              <a:rPr lang="en-US" sz="2000" i="1" dirty="0" smtClean="0">
                <a:latin typeface="Times" pitchFamily="18" charset="0"/>
              </a:rPr>
              <a:t> |x| &lt; b</a:t>
            </a:r>
            <a:r>
              <a:rPr lang="en-US" sz="2000" i="1" baseline="30000" dirty="0" smtClean="0">
                <a:latin typeface="Times" pitchFamily="18" charset="0"/>
              </a:rPr>
              <a:t>n+1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1500" y="4416878"/>
            <a:ext cx="10515600" cy="2285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 err="1" smtClean="0">
                <a:latin typeface="Times" pitchFamily="18" charset="0"/>
              </a:rPr>
              <a:t>Drijvende</a:t>
            </a:r>
            <a:r>
              <a:rPr lang="en-US" sz="2000" b="1" i="1" dirty="0" smtClean="0">
                <a:latin typeface="Times" pitchFamily="18" charset="0"/>
              </a:rPr>
              <a:t> </a:t>
            </a:r>
            <a:r>
              <a:rPr lang="en-US" sz="2000" b="1" i="1" dirty="0" err="1" smtClean="0">
                <a:latin typeface="Times" pitchFamily="18" charset="0"/>
              </a:rPr>
              <a:t>kommavoorstelling</a:t>
            </a:r>
            <a:r>
              <a:rPr lang="en-US" sz="2000" b="1" i="1" dirty="0" smtClean="0">
                <a:latin typeface="Times" pitchFamily="18" charset="0"/>
              </a:rPr>
              <a:t> </a:t>
            </a:r>
            <a:r>
              <a:rPr lang="en-US" sz="2000" dirty="0" smtClean="0">
                <a:latin typeface="Times" pitchFamily="18" charset="0"/>
              </a:rPr>
              <a:t>(EN: floating point representation): </a:t>
            </a:r>
            <a:r>
              <a:rPr lang="en-US" sz="2000" i="1" dirty="0" smtClean="0">
                <a:latin typeface="Times" pitchFamily="18" charset="0"/>
              </a:rPr>
              <a:t>x</a:t>
            </a:r>
            <a:r>
              <a:rPr lang="en-US" sz="2000" dirty="0" smtClean="0">
                <a:latin typeface="Times" pitchFamily="18" charset="0"/>
              </a:rPr>
              <a:t> 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±</a:t>
            </a:r>
            <a:r>
              <a:rPr lang="en-US" sz="2000" i="1" dirty="0" smtClean="0">
                <a:latin typeface="Times" pitchFamily="18" charset="0"/>
              </a:rPr>
              <a:t>y b</a:t>
            </a:r>
            <a:r>
              <a:rPr lang="en-US" sz="2000" i="1" baseline="30000" dirty="0" smtClean="0">
                <a:latin typeface="Times" pitchFamily="18" charset="0"/>
              </a:rPr>
              <a:t>e</a:t>
            </a:r>
            <a:r>
              <a:rPr lang="en-US" sz="2000" i="1" dirty="0" smtClean="0">
                <a:latin typeface="Times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i="1" dirty="0" smtClean="0">
                <a:latin typeface="Times" pitchFamily="18" charset="0"/>
              </a:rPr>
              <a:t>y – </a:t>
            </a:r>
            <a:r>
              <a:rPr lang="en-US" sz="2000" i="1" dirty="0" err="1" smtClean="0">
                <a:latin typeface="Times" pitchFamily="18" charset="0"/>
              </a:rPr>
              <a:t>mantisse</a:t>
            </a:r>
            <a:r>
              <a:rPr lang="en-US" sz="2000" i="1" dirty="0">
                <a:latin typeface="Times" pitchFamily="18" charset="0"/>
              </a:rPr>
              <a:t>, </a:t>
            </a:r>
            <a:r>
              <a:rPr lang="en-US" sz="2000" i="1" dirty="0" smtClean="0">
                <a:latin typeface="Times" pitchFamily="18" charset="0"/>
              </a:rPr>
              <a:t>y = 0 </a:t>
            </a:r>
            <a:r>
              <a:rPr lang="en-US" sz="2000" dirty="0" smtClean="0">
                <a:latin typeface="Times" pitchFamily="18" charset="0"/>
              </a:rPr>
              <a:t>(</a:t>
            </a:r>
            <a:r>
              <a:rPr lang="en-US" sz="2000" dirty="0" err="1" smtClean="0">
                <a:latin typeface="Times" pitchFamily="18" charset="0"/>
              </a:rPr>
              <a:t>als</a:t>
            </a:r>
            <a:r>
              <a:rPr lang="en-US" sz="2000" dirty="0" smtClean="0">
                <a:latin typeface="Times" pitchFamily="18" charset="0"/>
              </a:rPr>
              <a:t> </a:t>
            </a:r>
            <a:r>
              <a:rPr lang="en-US" sz="2000" i="1" dirty="0" smtClean="0">
                <a:latin typeface="Times" pitchFamily="18" charset="0"/>
              </a:rPr>
              <a:t>x = 0</a:t>
            </a:r>
            <a:r>
              <a:rPr lang="en-US" sz="2000" dirty="0" smtClean="0">
                <a:latin typeface="Times" pitchFamily="18" charset="0"/>
              </a:rPr>
              <a:t>)</a:t>
            </a:r>
            <a:r>
              <a:rPr lang="en-US" sz="2000" i="1" dirty="0" smtClean="0">
                <a:latin typeface="Times" pitchFamily="18" charset="0"/>
              </a:rPr>
              <a:t> </a:t>
            </a:r>
            <a:r>
              <a:rPr lang="en-US" sz="2000" dirty="0" smtClean="0">
                <a:latin typeface="Times" pitchFamily="18" charset="0"/>
              </a:rPr>
              <a:t>of </a:t>
            </a:r>
            <a:r>
              <a:rPr lang="en-US" sz="2000" i="1" dirty="0" smtClean="0">
                <a:latin typeface="Times" pitchFamily="18" charset="0"/>
              </a:rPr>
              <a:t>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sz="2000" dirty="0" smtClean="0">
                <a:latin typeface="Times" pitchFamily="18" charset="0"/>
              </a:rPr>
              <a:t> [</a:t>
            </a:r>
            <a:r>
              <a:rPr lang="en-US" sz="2000" i="1" dirty="0" smtClean="0">
                <a:latin typeface="Times" pitchFamily="18" charset="0"/>
              </a:rPr>
              <a:t>b</a:t>
            </a:r>
            <a:r>
              <a:rPr lang="en-US" sz="2000" baseline="30000" dirty="0" smtClean="0">
                <a:latin typeface="Times" pitchFamily="18" charset="0"/>
              </a:rPr>
              <a:t>-1</a:t>
            </a:r>
            <a:r>
              <a:rPr lang="en-US" sz="2000" dirty="0" smtClean="0">
                <a:latin typeface="Times" pitchFamily="18" charset="0"/>
              </a:rPr>
              <a:t>, 1), </a:t>
            </a:r>
            <a:r>
              <a:rPr lang="en-US" sz="2000" i="1" dirty="0" smtClean="0">
                <a:latin typeface="Times" pitchFamily="18" charset="0"/>
              </a:rPr>
              <a:t>y = </a:t>
            </a:r>
            <a:r>
              <a:rPr lang="en-US" sz="2000" dirty="0" smtClean="0"/>
              <a:t>(</a:t>
            </a:r>
            <a:r>
              <a:rPr lang="en-US" sz="2000" b="1" i="1" dirty="0" smtClean="0">
                <a:solidFill>
                  <a:srgbClr val="FF0000"/>
                </a:solidFill>
                <a:latin typeface="Times" pitchFamily="18" charset="0"/>
              </a:rPr>
              <a:t>.</a:t>
            </a:r>
            <a:r>
              <a:rPr lang="en-US" sz="2000" i="1" dirty="0" smtClean="0">
                <a:latin typeface="Times" pitchFamily="18" charset="0"/>
              </a:rPr>
              <a:t>c</a:t>
            </a:r>
            <a:r>
              <a:rPr lang="en-US" sz="2000" i="1" baseline="-25000" dirty="0" smtClean="0">
                <a:latin typeface="Times" pitchFamily="18" charset="0"/>
              </a:rPr>
              <a:t>1</a:t>
            </a:r>
            <a:r>
              <a:rPr lang="en-US" sz="2000" i="1" dirty="0" smtClean="0">
                <a:latin typeface="Times" pitchFamily="18" charset="0"/>
              </a:rPr>
              <a:t> </a:t>
            </a:r>
            <a:r>
              <a:rPr lang="en-US" sz="2000" i="1" dirty="0">
                <a:latin typeface="Times" pitchFamily="18" charset="0"/>
              </a:rPr>
              <a:t>…</a:t>
            </a:r>
            <a:r>
              <a:rPr lang="en-US" sz="2000" i="1" dirty="0" smtClean="0">
                <a:latin typeface="Times" pitchFamily="18" charset="0"/>
              </a:rPr>
              <a:t>c</a:t>
            </a:r>
            <a:r>
              <a:rPr lang="en-US" sz="2000" i="1" baseline="-25000" dirty="0" smtClean="0">
                <a:latin typeface="Times" pitchFamily="18" charset="0"/>
              </a:rPr>
              <a:t>m</a:t>
            </a:r>
            <a:r>
              <a:rPr lang="en-US" sz="2000" dirty="0" smtClean="0">
                <a:latin typeface="Times" pitchFamily="18" charset="0"/>
              </a:rPr>
              <a:t>)</a:t>
            </a:r>
            <a:r>
              <a:rPr lang="en-US" sz="2000" i="1" baseline="-25000" dirty="0" smtClean="0">
                <a:latin typeface="Times" pitchFamily="18" charset="0"/>
              </a:rPr>
              <a:t>b </a:t>
            </a:r>
            <a:r>
              <a:rPr lang="en-US" sz="2000" dirty="0" smtClean="0">
                <a:latin typeface="Times" pitchFamily="18" charset="0"/>
              </a:rPr>
              <a:t> (</a:t>
            </a:r>
            <a:r>
              <a:rPr lang="en-US" sz="2000" dirty="0" err="1" smtClean="0">
                <a:latin typeface="Times" pitchFamily="18" charset="0"/>
              </a:rPr>
              <a:t>als</a:t>
            </a:r>
            <a:r>
              <a:rPr lang="en-US" sz="2000" dirty="0" smtClean="0">
                <a:latin typeface="Times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" pitchFamily="18" charset="0"/>
              </a:rPr>
              <a:t>0</a:t>
            </a:r>
            <a:r>
              <a:rPr lang="en-US" sz="2000" dirty="0" smtClean="0">
                <a:latin typeface="Times" pitchFamily="18" charset="0"/>
              </a:rPr>
              <a:t>)</a:t>
            </a:r>
            <a:endParaRPr lang="en-US" sz="2000" i="1" dirty="0" smtClean="0">
              <a:latin typeface="Times" pitchFamily="18" charset="0"/>
            </a:endParaRPr>
          </a:p>
          <a:p>
            <a:pPr marL="0" indent="0">
              <a:buNone/>
            </a:pPr>
            <a:r>
              <a:rPr lang="en-US" sz="2000" i="1" dirty="0" smtClean="0">
                <a:latin typeface="Times" pitchFamily="18" charset="0"/>
              </a:rPr>
              <a:t>e – exponent, e 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/>
              <a:t>(</a:t>
            </a:r>
            <a:r>
              <a:rPr lang="en-US" sz="2000" i="1" dirty="0" smtClean="0">
                <a:latin typeface="Times" pitchFamily="18" charset="0"/>
              </a:rPr>
              <a:t>e</a:t>
            </a:r>
            <a:r>
              <a:rPr lang="en-US" sz="2000" i="1" baseline="-25000" dirty="0">
                <a:latin typeface="Times" pitchFamily="18" charset="0"/>
              </a:rPr>
              <a:t>k</a:t>
            </a:r>
            <a:r>
              <a:rPr lang="en-US" sz="2000" i="1" baseline="-25000" dirty="0" smtClean="0">
                <a:latin typeface="Times" pitchFamily="18" charset="0"/>
              </a:rPr>
              <a:t>-1</a:t>
            </a:r>
            <a:r>
              <a:rPr lang="en-US" sz="2000" i="1" dirty="0" smtClean="0">
                <a:latin typeface="Times" pitchFamily="18" charset="0"/>
              </a:rPr>
              <a:t> …e</a:t>
            </a:r>
            <a:r>
              <a:rPr lang="en-US" sz="2000" i="1" baseline="-25000" dirty="0">
                <a:latin typeface="Times" pitchFamily="18" charset="0"/>
              </a:rPr>
              <a:t>0</a:t>
            </a:r>
            <a:r>
              <a:rPr lang="en-US" sz="2000" dirty="0" smtClean="0">
                <a:latin typeface="Times" pitchFamily="18" charset="0"/>
              </a:rPr>
              <a:t>)</a:t>
            </a:r>
            <a:r>
              <a:rPr lang="en-US" sz="2000" i="1" baseline="-25000" dirty="0" smtClean="0">
                <a:latin typeface="Times" pitchFamily="18" charset="0"/>
              </a:rPr>
              <a:t>b </a:t>
            </a:r>
          </a:p>
          <a:p>
            <a:pPr marL="0" indent="0">
              <a:buNone/>
            </a:pPr>
            <a:r>
              <a:rPr lang="en-US" sz="2000" i="1" dirty="0" smtClean="0">
                <a:latin typeface="Times" pitchFamily="18" charset="0"/>
              </a:rPr>
              <a:t>x 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±(</a:t>
            </a:r>
            <a:r>
              <a:rPr lang="en-US" sz="2000" i="1" dirty="0" smtClean="0">
                <a:latin typeface="Times" pitchFamily="18" charset="0"/>
              </a:rPr>
              <a:t>c</a:t>
            </a:r>
            <a:r>
              <a:rPr lang="en-US" sz="2000" i="1" baseline="-25000" dirty="0" smtClean="0">
                <a:latin typeface="Times" pitchFamily="18" charset="0"/>
              </a:rPr>
              <a:t>1</a:t>
            </a:r>
            <a:r>
              <a:rPr lang="en-US" sz="2000" i="1" dirty="0" smtClean="0">
                <a:latin typeface="Times" pitchFamily="18" charset="0"/>
              </a:rPr>
              <a:t>b</a:t>
            </a:r>
            <a:r>
              <a:rPr lang="en-US" sz="2000" i="1" baseline="30000" dirty="0" smtClean="0">
                <a:latin typeface="Times" pitchFamily="18" charset="0"/>
              </a:rPr>
              <a:t>-1</a:t>
            </a:r>
            <a:r>
              <a:rPr lang="en-US" sz="2000" i="1" dirty="0" smtClean="0">
                <a:latin typeface="Times" pitchFamily="18" charset="0"/>
              </a:rPr>
              <a:t>+c</a:t>
            </a:r>
            <a:r>
              <a:rPr lang="en-US" sz="2000" i="1" baseline="-25000" dirty="0" smtClean="0">
                <a:latin typeface="Times" pitchFamily="18" charset="0"/>
              </a:rPr>
              <a:t>2</a:t>
            </a:r>
            <a:r>
              <a:rPr lang="en-US" sz="2000" i="1" dirty="0" smtClean="0">
                <a:latin typeface="Times" pitchFamily="18" charset="0"/>
              </a:rPr>
              <a:t>b</a:t>
            </a:r>
            <a:r>
              <a:rPr lang="en-US" sz="2000" i="1" baseline="30000" dirty="0" smtClean="0">
                <a:latin typeface="Times" pitchFamily="18" charset="0"/>
              </a:rPr>
              <a:t>-2</a:t>
            </a:r>
            <a:r>
              <a:rPr lang="en-US" sz="2000" i="1" dirty="0" smtClean="0">
                <a:latin typeface="Times" pitchFamily="18" charset="0"/>
              </a:rPr>
              <a:t>+…</a:t>
            </a:r>
            <a:r>
              <a:rPr lang="en-US" sz="2000" dirty="0" smtClean="0">
                <a:latin typeface="Times" pitchFamily="18" charset="0"/>
              </a:rPr>
              <a:t>)</a:t>
            </a:r>
            <a:r>
              <a:rPr lang="en-US" sz="2000" i="1" dirty="0" smtClean="0">
                <a:latin typeface="Times" pitchFamily="18" charset="0"/>
              </a:rPr>
              <a:t>b</a:t>
            </a:r>
            <a:r>
              <a:rPr lang="en-US" sz="2000" i="1" baseline="30000" dirty="0" smtClean="0">
                <a:latin typeface="Times" pitchFamily="18" charset="0"/>
              </a:rPr>
              <a:t>e</a:t>
            </a:r>
            <a:r>
              <a:rPr lang="en-US" sz="2000" baseline="30000" dirty="0" smtClean="0">
                <a:latin typeface="Times" pitchFamily="18" charset="0"/>
              </a:rPr>
              <a:t> </a:t>
            </a:r>
            <a:r>
              <a:rPr lang="en-US" sz="2000" dirty="0" smtClean="0">
                <a:latin typeface="Times" pitchFamily="18" charset="0"/>
              </a:rPr>
              <a:t>met</a:t>
            </a:r>
            <a:r>
              <a:rPr lang="en-US" sz="2000" i="1" dirty="0" smtClean="0">
                <a:latin typeface="Times" pitchFamily="18" charset="0"/>
              </a:rPr>
              <a:t> e 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±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" pitchFamily="18" charset="0"/>
              </a:rPr>
              <a:t>e</a:t>
            </a:r>
            <a:r>
              <a:rPr lang="en-US" sz="2000" i="1" baseline="-25000" dirty="0">
                <a:latin typeface="Times" pitchFamily="18" charset="0"/>
              </a:rPr>
              <a:t>k</a:t>
            </a:r>
            <a:r>
              <a:rPr lang="en-US" sz="2000" i="1" baseline="-25000" dirty="0" smtClean="0">
                <a:latin typeface="Times" pitchFamily="18" charset="0"/>
              </a:rPr>
              <a:t>-1</a:t>
            </a:r>
            <a:r>
              <a:rPr lang="en-US" sz="2000" i="1" dirty="0" smtClean="0">
                <a:latin typeface="Times" pitchFamily="18" charset="0"/>
              </a:rPr>
              <a:t>b</a:t>
            </a:r>
            <a:r>
              <a:rPr lang="en-US" sz="2000" i="1" baseline="30000" dirty="0" smtClean="0">
                <a:latin typeface="Times" pitchFamily="18" charset="0"/>
              </a:rPr>
              <a:t>k-1</a:t>
            </a:r>
            <a:r>
              <a:rPr lang="en-US" sz="2000" i="1" dirty="0" smtClean="0">
                <a:latin typeface="Times" pitchFamily="18" charset="0"/>
              </a:rPr>
              <a:t> + … + e</a:t>
            </a:r>
            <a:r>
              <a:rPr lang="en-US" sz="2000" i="1" baseline="-25000" dirty="0" smtClean="0">
                <a:latin typeface="Times" pitchFamily="18" charset="0"/>
              </a:rPr>
              <a:t>1</a:t>
            </a:r>
            <a:r>
              <a:rPr lang="en-US" sz="2000" i="1" dirty="0" smtClean="0">
                <a:latin typeface="Times" pitchFamily="18" charset="0"/>
              </a:rPr>
              <a:t>b</a:t>
            </a:r>
            <a:r>
              <a:rPr lang="en-US" sz="2000" i="1" baseline="30000" dirty="0" smtClean="0">
                <a:latin typeface="Times" pitchFamily="18" charset="0"/>
              </a:rPr>
              <a:t>1</a:t>
            </a:r>
            <a:r>
              <a:rPr lang="en-US" sz="2000" i="1" dirty="0">
                <a:latin typeface="Times" pitchFamily="18" charset="0"/>
              </a:rPr>
              <a:t> </a:t>
            </a:r>
            <a:r>
              <a:rPr lang="en-US" sz="2000" i="1" dirty="0" smtClean="0">
                <a:latin typeface="Times" pitchFamily="18" charset="0"/>
              </a:rPr>
              <a:t>+ e</a:t>
            </a:r>
            <a:r>
              <a:rPr lang="en-US" sz="2000" i="1" baseline="-25000" dirty="0" smtClean="0">
                <a:latin typeface="Times" pitchFamily="18" charset="0"/>
              </a:rPr>
              <a:t>0</a:t>
            </a:r>
            <a:r>
              <a:rPr lang="en-US" sz="2000" dirty="0" smtClean="0">
                <a:latin typeface="Times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" pitchFamily="18" charset="0"/>
              </a:rPr>
              <a:t>Normalisatie</a:t>
            </a:r>
            <a:r>
              <a:rPr lang="en-US" sz="2000" dirty="0" smtClean="0">
                <a:latin typeface="Times" pitchFamily="18" charset="0"/>
              </a:rPr>
              <a:t>: </a:t>
            </a:r>
            <a:r>
              <a:rPr lang="en-US" sz="2000" i="1" dirty="0">
                <a:latin typeface="Times" pitchFamily="18" charset="0"/>
              </a:rPr>
              <a:t>c</a:t>
            </a:r>
            <a:r>
              <a:rPr lang="en-US" sz="2000" i="1" baseline="-25000" dirty="0">
                <a:latin typeface="Times" pitchFamily="18" charset="0"/>
              </a:rPr>
              <a:t>1</a:t>
            </a:r>
            <a:r>
              <a:rPr lang="en-US" sz="2000" i="1" dirty="0">
                <a:latin typeface="Times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" pitchFamily="18" charset="0"/>
              </a:rPr>
              <a:t>0 </a:t>
            </a:r>
            <a:r>
              <a:rPr lang="en-US" sz="2000" dirty="0" err="1" smtClean="0">
                <a:latin typeface="Times" pitchFamily="18" charset="0"/>
              </a:rPr>
              <a:t>als</a:t>
            </a:r>
            <a:r>
              <a:rPr lang="en-US" sz="2000" dirty="0" smtClean="0">
                <a:latin typeface="Times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" pitchFamily="18" charset="0"/>
              </a:rPr>
              <a:t>0</a:t>
            </a:r>
            <a:endParaRPr lang="en-US" sz="2000" dirty="0" smtClean="0">
              <a:latin typeface="Times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80016" y="6276520"/>
            <a:ext cx="13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Waarom </a:t>
            </a:r>
            <a:r>
              <a:rPr lang="en-US" i="1" dirty="0">
                <a:latin typeface="Times" pitchFamily="18" charset="0"/>
              </a:rPr>
              <a:t>b</a:t>
            </a:r>
            <a:r>
              <a:rPr lang="en-US" baseline="30000" dirty="0">
                <a:latin typeface="Times" pitchFamily="18" charset="0"/>
              </a:rPr>
              <a:t>-1</a:t>
            </a:r>
            <a:r>
              <a:rPr lang="nl-NL" dirty="0" smtClean="0"/>
              <a:t>?</a:t>
            </a:r>
            <a:endParaRPr lang="nl-NL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793942" y="5157934"/>
            <a:ext cx="3888419" cy="1189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60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-206375"/>
            <a:ext cx="10515600" cy="1325563"/>
          </a:xfrm>
        </p:spPr>
        <p:txBody>
          <a:bodyPr/>
          <a:lstStyle/>
          <a:p>
            <a:r>
              <a:rPr lang="en-US" sz="3600" dirty="0" err="1" smtClean="0">
                <a:solidFill>
                  <a:srgbClr val="0070C0"/>
                </a:solidFill>
              </a:rPr>
              <a:t>Juiste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cijfers</a:t>
            </a:r>
            <a:endParaRPr lang="nl-NL" sz="3600" dirty="0">
              <a:solidFill>
                <a:srgbClr val="0070C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9900" y="763587"/>
            <a:ext cx="11506200" cy="5649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Juiste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cijfer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̅x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±(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̅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̅c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̅c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̅c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…̅c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benadering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van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±(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c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…c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(met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≤ n  &lt; ∞, 0 &lt; m ≤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 &lt; |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̅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- 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zekere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-1, …, -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dalende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index!)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zijn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cijfers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tot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̅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alleen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deze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juist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Merk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absolute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bepalend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aantal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juiste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cijfers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Afronding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Zij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±(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c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benadering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tot op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cijfers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komma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&lt;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</a:t>
            </a:r>
          </a:p>
          <a:p>
            <a:pPr marL="0" indent="0">
              <a:buNone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̅x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±(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c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 ,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̅x 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±(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c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…c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 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Merk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drijvende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kommavoorstelling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geldt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e+k-1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|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̅x - 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≤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e+k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Analoog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juiste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beduidende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cijfers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55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-206375"/>
            <a:ext cx="10515600" cy="1325563"/>
          </a:xfrm>
        </p:spPr>
        <p:txBody>
          <a:bodyPr/>
          <a:lstStyle/>
          <a:p>
            <a:r>
              <a:rPr lang="en-US" sz="3600" dirty="0" err="1" smtClean="0">
                <a:solidFill>
                  <a:srgbClr val="0070C0"/>
                </a:solidFill>
              </a:rPr>
              <a:t>Computergetallen</a:t>
            </a:r>
            <a:endParaRPr lang="nl-NL" sz="3600" dirty="0">
              <a:solidFill>
                <a:srgbClr val="0070C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500" y="738187"/>
            <a:ext cx="11760200" cy="2830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Grondtal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= 2 (binair), b = 8 (octaal) 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= 16 (hexadecimaal)</a:t>
            </a:r>
            <a:endParaRPr lang="nl-NL" sz="20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Drijvende kommavoorstelling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±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nl-NL" sz="20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 mantisse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l-NL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…c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 exponent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=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± (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…e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</a:p>
          <a:p>
            <a:pPr marL="0" indent="0">
              <a:buNone/>
            </a:pP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Omgerekend in decimaal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x =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±(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nl-NL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+c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nl-NL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+…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nl-NL" sz="20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nl-NL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 =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± (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nl-NL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… + e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nl-NL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e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0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Merk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op: </a:t>
            </a:r>
            <a:r>
              <a:rPr lang="en-US" sz="2000" b="1" i="1" dirty="0" smtClean="0">
                <a:latin typeface="Script MT Bold" panose="03040602040607080904" pitchFamily="66" charset="0"/>
                <a:cs typeface="Times New Roman" panose="02020603050405020304" pitchFamily="18" charset="0"/>
              </a:rPr>
              <a:t>F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i="1" dirty="0" smtClean="0">
                <a:latin typeface="Script MT Bold" panose="03040602040607080904" pitchFamily="66" charset="0"/>
                <a:cs typeface="Times New Roman" panose="02020603050405020304" pitchFamily="18" charset="0"/>
              </a:rPr>
              <a:t>F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(b, nm ,ne)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getallenbereik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computergetallen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grootste/kleinste getal: ±(1 –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nl-NL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-nm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nl-NL" sz="20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nl-NL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nl-NL" sz="20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lang="nl-NL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</a:p>
          <a:p>
            <a:pPr marL="0" indent="0">
              <a:buNone/>
            </a:pP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kleinste positieve/grootste negatieve getal: ± 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nl-NL" sz="20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nl-NL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nl-NL" sz="20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lang="nl-NL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nl-NL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90500" y="3714338"/>
                <a:ext cx="12115800" cy="2784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nl-NL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Voorbeeld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(IEEE standaard, double):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2, 64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bit, “±”,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nm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=52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11 (met </a:t>
                </a:r>
                <a:r>
                  <a:rPr lang="nl-NL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nl-NL" sz="2000" i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nl-NL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nl-NL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±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b</a:t>
                </a:r>
                <a:r>
                  <a:rPr lang="nl-NL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ch-1022 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nl-NL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karakteristiek/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characteristic, 1 ≤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2046; </a:t>
                </a:r>
                <a:r>
                  <a:rPr lang="en-US" sz="2000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</a:t>
                </a:r>
                <a:r>
                  <a:rPr lang="en-US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 </a:t>
                </a:r>
                <a:r>
                  <a:rPr lang="en-US" sz="2000" dirty="0">
                    <a:solidFill>
                      <a:srgbClr val="FF0000"/>
                    </a:solidFill>
                  </a:rPr>
                  <a:t>⇔ </a:t>
                </a:r>
                <a:r>
                  <a:rPr lang="en-US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dirty="0"/>
                  <a:t> </a:t>
                </a:r>
                <a:r>
                  <a:rPr lang="nl-NL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2047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/>
                  <a:t>⇔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nl-NL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:r>
                  <a:rPr lang="nl-NL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”)</a:t>
                </a:r>
                <a:endParaRPr lang="nl-N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Merk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op: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benadering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van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het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getallenbereik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i="1" dirty="0" smtClean="0">
                    <a:latin typeface="Script MT Bold" panose="03040602040607080904" pitchFamily="66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IEEE standard: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nm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52 maar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nl-NL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dus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eigenlijk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53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juiste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cijfers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absolute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&lt; 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nl-NL" sz="2000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e-nm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/2 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(zie ook “juiste cijfer”)</a:t>
                </a:r>
                <a:endParaRPr lang="nl-NL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relatieve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fl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sup>
                        </m:sSup>
                      </m:den>
                    </m:f>
                  </m:oMath>
                </a14:m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(|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(0.10…0)</a:t>
                </a:r>
                <a:r>
                  <a:rPr lang="nl-NL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Machinenauwkeurigheid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dirty="0">
                    <a:cs typeface="Times New Roman" panose="02020603050405020304" pitchFamily="18" charset="0"/>
                  </a:rPr>
                  <a:t>eps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bovengrens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voor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relatieve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fout</a:t>
                </a:r>
                <a:endParaRPr lang="nl-N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714338"/>
                <a:ext cx="12115800" cy="2784417"/>
              </a:xfrm>
              <a:prstGeom prst="rect">
                <a:avLst/>
              </a:prstGeom>
              <a:blipFill rotWithShape="0">
                <a:blip r:embed="rId2"/>
                <a:stretch>
                  <a:fillRect l="-503" t="-1094" b="-306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65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-206375"/>
            <a:ext cx="10515600" cy="1325563"/>
          </a:xfrm>
        </p:spPr>
        <p:txBody>
          <a:bodyPr/>
          <a:lstStyle/>
          <a:p>
            <a:r>
              <a:rPr lang="en-US" sz="3600" dirty="0" err="1" smtClean="0">
                <a:solidFill>
                  <a:srgbClr val="0070C0"/>
                </a:solidFill>
              </a:rPr>
              <a:t>Voortplanting</a:t>
            </a:r>
            <a:r>
              <a:rPr lang="en-US" sz="3600" dirty="0" smtClean="0">
                <a:solidFill>
                  <a:srgbClr val="0070C0"/>
                </a:solidFill>
              </a:rPr>
              <a:t> van </a:t>
            </a:r>
            <a:r>
              <a:rPr lang="en-US" sz="3600" dirty="0" err="1" smtClean="0">
                <a:solidFill>
                  <a:srgbClr val="0070C0"/>
                </a:solidFill>
              </a:rPr>
              <a:t>fouten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doorheen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bewerkingen</a:t>
            </a:r>
            <a:endParaRPr lang="nl-NL" sz="3600" dirty="0">
              <a:solidFill>
                <a:srgbClr val="0070C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500" y="738187"/>
            <a:ext cx="11760200" cy="4189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Geïnduceerde </a:t>
            </a:r>
            <a:r>
              <a:rPr lang="nl-NL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fout: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– vervangen door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  <a:r>
              <a:rPr lang="nl-NL" sz="2000" dirty="0" smtClean="0"/>
              <a:t>∈ </a:t>
            </a:r>
            <a:r>
              <a:rPr lang="nl-NL" sz="2000" b="1" i="1" dirty="0" smtClean="0">
                <a:latin typeface="Script MT Bold" panose="03040602040607080904" pitchFamily="66" charset="0"/>
                <a:cs typeface="Times New Roman" panose="02020603050405020304" pitchFamily="18" charset="0"/>
              </a:rPr>
              <a:t>F</a:t>
            </a:r>
            <a:r>
              <a:rPr lang="nl-NL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 =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ε)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= |x -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(x)|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&lt; </a:t>
            </a:r>
            <a:r>
              <a:rPr lang="nl-NL" sz="2000" dirty="0" err="1" smtClean="0">
                <a:cs typeface="Times New Roman" panose="02020603050405020304" pitchFamily="18" charset="0"/>
              </a:rPr>
              <a:t>eps</a:t>
            </a:r>
            <a:endParaRPr lang="nl-NL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Exacte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bewerkingen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voortplanting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fouten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(y) = x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(1+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nl-N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+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nl-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nl-N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(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+ (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nl-N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nl-N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, 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+…+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+…+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+ 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nl-NL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+…+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nl-NL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28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-206375"/>
            <a:ext cx="10515600" cy="1325563"/>
          </a:xfrm>
        </p:spPr>
        <p:txBody>
          <a:bodyPr/>
          <a:lstStyle/>
          <a:p>
            <a:r>
              <a:rPr lang="en-US" sz="3600" dirty="0" err="1" smtClean="0">
                <a:solidFill>
                  <a:srgbClr val="0070C0"/>
                </a:solidFill>
              </a:rPr>
              <a:t>Voortplanting</a:t>
            </a:r>
            <a:r>
              <a:rPr lang="en-US" sz="3600" dirty="0" smtClean="0">
                <a:solidFill>
                  <a:srgbClr val="0070C0"/>
                </a:solidFill>
              </a:rPr>
              <a:t> van </a:t>
            </a:r>
            <a:r>
              <a:rPr lang="en-US" sz="3600" dirty="0" err="1" smtClean="0">
                <a:solidFill>
                  <a:srgbClr val="0070C0"/>
                </a:solidFill>
              </a:rPr>
              <a:t>fouten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doorheen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bewerkingen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endParaRPr lang="nl-NL" sz="3600" dirty="0">
              <a:solidFill>
                <a:srgbClr val="0070C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500" y="738187"/>
            <a:ext cx="11760200" cy="4424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Geïnduceerde </a:t>
            </a:r>
            <a:r>
              <a:rPr lang="nl-NL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fout: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– vervangen door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  <a:r>
              <a:rPr lang="nl-NL" sz="2000" dirty="0" smtClean="0"/>
              <a:t>∈ </a:t>
            </a:r>
            <a:r>
              <a:rPr lang="nl-NL" sz="2000" b="1" i="1" dirty="0" smtClean="0">
                <a:latin typeface="Script MT Bold" panose="03040602040607080904" pitchFamily="66" charset="0"/>
                <a:cs typeface="Times New Roman" panose="02020603050405020304" pitchFamily="18" charset="0"/>
              </a:rPr>
              <a:t>F</a:t>
            </a:r>
            <a:r>
              <a:rPr lang="nl-NL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 =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ε)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= |x -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(x)|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&lt; </a:t>
            </a:r>
            <a:r>
              <a:rPr lang="nl-NL" sz="2000" dirty="0" err="1" smtClean="0">
                <a:cs typeface="Times New Roman" panose="02020603050405020304" pitchFamily="18" charset="0"/>
              </a:rPr>
              <a:t>eps</a:t>
            </a:r>
            <a:endParaRPr lang="nl-NL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Elementaire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bewerkingen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resultaat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van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+, -, ×, /  is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slechts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benadering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0" indent="0">
              <a:buNone/>
            </a:pP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Zij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 </a:t>
            </a:r>
            <a:r>
              <a:rPr lang="nl-NL" sz="2000" dirty="0"/>
              <a:t>∈ </a:t>
            </a:r>
            <a:r>
              <a:rPr lang="nl-NL" sz="2000" b="1" i="1" dirty="0" smtClean="0">
                <a:latin typeface="Script MT Bold" panose="03040602040607080904" pitchFamily="66" charset="0"/>
                <a:cs typeface="Times New Roman" panose="02020603050405020304" pitchFamily="18" charset="0"/>
              </a:rPr>
              <a:t>F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000" dirty="0">
                <a:sym typeface="Symbol" panose="05050102010706020507" pitchFamily="18" charset="2"/>
              </a:rPr>
              <a:t> 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)(1+ ε) met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&lt; </a:t>
            </a:r>
            <a:r>
              <a:rPr lang="nl-NL" sz="2000" dirty="0" err="1" smtClean="0">
                <a:cs typeface="Times New Roman" panose="02020603050405020304" pitchFamily="18" charset="0"/>
              </a:rPr>
              <a:t>eps</a:t>
            </a:r>
            <a:r>
              <a:rPr lang="nl-NL" sz="2000" dirty="0" smtClean="0">
                <a:cs typeface="Times New Roman" panose="02020603050405020304" pitchFamily="18" charset="0"/>
              </a:rPr>
              <a:t>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(omdat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nl-NL" sz="2000" dirty="0"/>
              <a:t>∈ </a:t>
            </a:r>
            <a:r>
              <a:rPr lang="nl-NL" sz="2000" b="1" i="1" dirty="0" smtClean="0">
                <a:latin typeface="Script MT Bold" panose="03040602040607080904" pitchFamily="66" charset="0"/>
                <a:cs typeface="Times New Roman" panose="02020603050405020304" pitchFamily="18" charset="0"/>
              </a:rPr>
              <a:t>F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nl-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Algemene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  <a:r>
              <a:rPr lang="en-US" sz="2000" dirty="0">
                <a:sym typeface="Symbol" panose="05050102010706020507" pitchFamily="18" charset="2"/>
              </a:rPr>
              <a:t>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(y) =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(1+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))(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1+ </a:t>
            </a:r>
            <a:r>
              <a:rPr lang="nl-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nl-N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=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+ (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nl-N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nl-N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+ (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nl-NL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nl-NL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O(ε</a:t>
            </a:r>
            <a:r>
              <a:rPr lang="nl-NL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op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associativiteit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distributiviteit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vergelijkingen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resultaten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elementaire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bewerkingen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53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-206375"/>
            <a:ext cx="10515600" cy="1325563"/>
          </a:xfrm>
        </p:spPr>
        <p:txBody>
          <a:bodyPr/>
          <a:lstStyle/>
          <a:p>
            <a:r>
              <a:rPr lang="en-US" sz="3600" dirty="0" err="1" smtClean="0">
                <a:solidFill>
                  <a:srgbClr val="0070C0"/>
                </a:solidFill>
              </a:rPr>
              <a:t>Conditionering</a:t>
            </a:r>
            <a:endParaRPr lang="nl-NL" sz="3600" dirty="0">
              <a:solidFill>
                <a:srgbClr val="0070C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500" y="738187"/>
            <a:ext cx="11760200" cy="1331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Geïnduceerde </a:t>
            </a:r>
            <a:r>
              <a:rPr lang="nl-NL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fout: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– vervangen door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  <a:r>
              <a:rPr lang="nl-NL" sz="2000" dirty="0" smtClean="0"/>
              <a:t>∈ </a:t>
            </a:r>
            <a:r>
              <a:rPr lang="nl-NL" sz="2000" b="1" i="1" dirty="0" smtClean="0">
                <a:latin typeface="Script MT Bold" panose="03040602040607080904" pitchFamily="66" charset="0"/>
                <a:cs typeface="Times New Roman" panose="02020603050405020304" pitchFamily="18" charset="0"/>
              </a:rPr>
              <a:t>F</a:t>
            </a:r>
            <a:r>
              <a:rPr lang="nl-NL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 =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ε)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= |x -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(x)|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&lt; </a:t>
            </a:r>
            <a:r>
              <a:rPr lang="nl-NL" sz="2000" dirty="0" err="1" smtClean="0">
                <a:cs typeface="Times New Roman" panose="02020603050405020304" pitchFamily="18" charset="0"/>
              </a:rPr>
              <a:t>eps</a:t>
            </a:r>
            <a:endParaRPr lang="nl-NL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Vraag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Wat is het effect van de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fouten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 de data in het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geval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gegeven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numeriek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problem?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90500" y="1980262"/>
                <a:ext cx="11760200" cy="49504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Algemeen: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f:</a:t>
                </a:r>
                <a:r>
                  <a:rPr lang="nl-NL" sz="2000" dirty="0"/>
                  <a:t> </a:t>
                </a:r>
                <a:r>
                  <a:rPr lang="nl-NL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nl-NL" sz="20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nl-NL" sz="2000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:r>
                  <a:rPr lang="nl-NL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nl-NL" sz="2000" i="1" baseline="30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nl-NL" sz="2000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 </a:t>
                </a:r>
                <a:r>
                  <a:rPr lang="nl-NL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diff’baar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= 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nl-NL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…, </a:t>
                </a:r>
                <a:r>
                  <a:rPr lang="nl-NL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nl-NL" sz="20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nl-NL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nl-NL" sz="2000" dirty="0" smtClean="0"/>
                  <a:t>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∈ </a:t>
                </a:r>
                <a:r>
                  <a:rPr lang="nl-NL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nl-NL" sz="20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∈ </a:t>
                </a:r>
                <a:r>
                  <a:rPr lang="nl-NL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nl-NL" sz="2000" i="1" baseline="30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y = f(x)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…,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…,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)); </a:t>
                </a:r>
              </a:p>
              <a:p>
                <a:pPr marL="0" indent="0">
                  <a:buNone/>
                </a:pP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…,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→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dirty="0" smtClean="0"/>
                  <a:t> =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…,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 </a:t>
                </a:r>
                <a:endPara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nl-NL" sz="2000" i="1" dirty="0" err="1" smtClean="0"/>
                  <a:t>f</a:t>
                </a:r>
                <a:r>
                  <a:rPr lang="nl-NL" sz="2000" i="1" baseline="-25000" dirty="0" err="1" smtClean="0"/>
                  <a:t>i</a:t>
                </a:r>
                <a:r>
                  <a:rPr lang="nl-NL" sz="2000" i="1" baseline="-25000" dirty="0" smtClean="0"/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Δ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…,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- </a:t>
                </a:r>
                <a:r>
                  <a:rPr lang="nl-NL" sz="2000" i="1" dirty="0" err="1"/>
                  <a:t>f</a:t>
                </a:r>
                <a:r>
                  <a:rPr lang="nl-NL" sz="2000" i="1" baseline="-25000" dirty="0" err="1"/>
                  <a:t>i</a:t>
                </a:r>
                <a:r>
                  <a:rPr lang="nl-NL" sz="2000" i="1" baseline="-25000" dirty="0"/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…,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…,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f,i</a:t>
                </a:r>
                <a:r>
                  <a:rPr lang="en-US" sz="20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Merk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op: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f,i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(|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indent="0">
                  <a:buNone/>
                </a:pPr>
                <a:r>
                  <a:rPr lang="nl-NL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bsolute</a:t>
                </a:r>
                <a:r>
                  <a:rPr lang="en-U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fout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≈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Relatieve</a:t>
                </a:r>
                <a:r>
                  <a:rPr lang="en-U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den>
                    </m:f>
                  </m:oMath>
                </a14:m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≈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0" i="1" baseline="-25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000" b="0" i="0" baseline="-25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den>
                    </m:f>
                    <m:r>
                      <a:rPr lang="en-US" sz="2000" b="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0" i="0" baseline="-25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0" i="0" baseline="-25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2000" b="0" i="0" baseline="-25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ij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0" i="0" baseline="-25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0" i="0" baseline="-25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den>
                    </m:f>
                  </m:oMath>
                </a14:m>
                <a:endParaRPr lang="nl-NL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Notatie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ik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relatieve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conditiegetallen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nl-NL" sz="2000" b="1" i="1" dirty="0">
                    <a:latin typeface="Script MT Bold" panose="03040602040607080904" pitchFamily="66" charset="0"/>
                    <a:cs typeface="Times New Roman" panose="02020603050405020304" pitchFamily="18" charset="0"/>
                  </a:rPr>
                  <a:t>K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j</m:t>
                    </m:r>
                  </m:oMath>
                </a14:m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∈ </a:t>
                </a:r>
                <a:r>
                  <a:rPr lang="nl-NL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nl-NL" sz="2000" i="1" baseline="30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nl-NL" sz="2000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 n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r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elatieve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conditie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</a:t>
                </a:r>
              </a:p>
              <a:p>
                <a:pPr marL="0" indent="0">
                  <a:buNone/>
                </a:pPr>
                <a:r>
                  <a:rPr lang="en-US" sz="20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Merk</a:t>
                </a:r>
                <a:r>
                  <a:rPr lang="en-U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op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relatieve fout op het 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resultaat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≈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-matrix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relatieve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op de input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  <a:p>
                <a:pPr marL="0" indent="0">
                  <a:buNone/>
                </a:pPr>
                <a:r>
                  <a:rPr lang="en-U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</a:t>
                </a:r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Probleem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sz="20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slecht</a:t>
                </a:r>
                <a:r>
                  <a:rPr lang="en-U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sz="20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goed</a:t>
                </a:r>
                <a:r>
                  <a:rPr lang="en-U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0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geconditioneerd</a:t>
                </a:r>
                <a:r>
                  <a:rPr lang="en-U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wel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geen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bestaan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z.d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|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j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&gt;&gt; 1. </a:t>
                </a:r>
              </a:p>
              <a:p>
                <a:pPr marL="0" indent="0">
                  <a:buNone/>
                </a:pP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Fout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demping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ij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 1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voor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alle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nl-NL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1980262"/>
                <a:ext cx="11760200" cy="4950474"/>
              </a:xfrm>
              <a:prstGeom prst="rect">
                <a:avLst/>
              </a:prstGeom>
              <a:blipFill rotWithShape="0">
                <a:blip r:embed="rId2"/>
                <a:stretch>
                  <a:fillRect l="-518" t="-209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23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-206375"/>
            <a:ext cx="10515600" cy="1325563"/>
          </a:xfrm>
        </p:spPr>
        <p:txBody>
          <a:bodyPr/>
          <a:lstStyle/>
          <a:p>
            <a:r>
              <a:rPr lang="en-US" sz="3600" dirty="0" err="1" smtClean="0">
                <a:solidFill>
                  <a:srgbClr val="0070C0"/>
                </a:solidFill>
              </a:rPr>
              <a:t>Conditionering</a:t>
            </a:r>
            <a:endParaRPr lang="nl-NL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234043" y="2153330"/>
                <a:ext cx="11760200" cy="15031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Voorbeeld</a:t>
                </a:r>
                <a:r>
                  <a:rPr lang="en-U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“+”: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f:</a:t>
                </a:r>
                <a:r>
                  <a:rPr lang="nl-NL" sz="2000" dirty="0"/>
                  <a:t> 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nl-NL" sz="2000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ℝ,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den>
                    </m:f>
                  </m:oMath>
                </a14:m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0" i="0" baseline="-25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sz="2000" b="0" i="1" baseline="-250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sz="2000" b="0" i="1" baseline="-250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sz="2000" b="0" i="1" baseline="-250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Merk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op: </a:t>
                </a:r>
                <a:r>
                  <a:rPr lang="en-US" sz="20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slecht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geconditioneerd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≈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</a:p>
              <a:p>
                <a:pPr marL="0" indent="0">
                  <a:buNone/>
                </a:pPr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43" y="2153330"/>
                <a:ext cx="11760200" cy="1503166"/>
              </a:xfrm>
              <a:prstGeom prst="rect">
                <a:avLst/>
              </a:prstGeom>
              <a:blipFill rotWithShape="0">
                <a:blip r:embed="rId2"/>
                <a:stretch>
                  <a:fillRect l="-518" t="-485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234043" y="3851501"/>
                <a:ext cx="11760200" cy="15031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nl-NL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Voorbeeld “</a:t>
                </a:r>
                <a:r>
                  <a:rPr lang="nl-NL" sz="2000" dirty="0"/>
                  <a:t>⋅</a:t>
                </a:r>
                <a:r>
                  <a:rPr lang="nl-NL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”: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f:</a:t>
                </a:r>
                <a:r>
                  <a:rPr lang="nl-NL" sz="2000" dirty="0"/>
                  <a:t> 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nl-NL" sz="2000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ℝ,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</a:t>
                </a:r>
                <a:r>
                  <a:rPr lang="nl-NL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dirty="0"/>
                  <a:t>⋅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nl-NL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nl-NL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r>
                      <a:rPr lang="nl-NL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nl-NL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nl-NL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nl-NL" sz="2000" baseline="-25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num>
                      <m:den>
                        <m:r>
                          <m:rPr>
                            <m:nor/>
                          </m:rPr>
                          <a:rPr lang="nl-NL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nl-NL" sz="2000" baseline="-25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den>
                    </m:f>
                  </m:oMath>
                </a14:m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nl-NL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nl-NL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nl-NL" sz="2000" b="0" i="0" baseline="-2500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nl-NL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nl-NL" sz="2000" b="0" i="1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nl-NL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nl-NL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nl-NL" sz="2000" b="0" i="1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nl-NL" sz="20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nl-NL" sz="2000" b="0" i="1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nl-NL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Merk op: altijd </a:t>
                </a:r>
                <a:r>
                  <a:rPr lang="nl-NL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goed </a:t>
                </a:r>
                <a:r>
                  <a:rPr lang="nl-NL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geconditioneerd</a:t>
                </a:r>
                <a:r>
                  <a:rPr lang="nl-N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</a:p>
              <a:p>
                <a:pPr marL="0" indent="0">
                  <a:buNone/>
                </a:pPr>
                <a:endParaRPr lang="nl-NL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nl-NL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43" y="3851501"/>
                <a:ext cx="11760200" cy="1503166"/>
              </a:xfrm>
              <a:prstGeom prst="rect">
                <a:avLst/>
              </a:prstGeom>
              <a:blipFill rotWithShape="0">
                <a:blip r:embed="rId3"/>
                <a:stretch>
                  <a:fillRect l="-518" t="-528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31956" y="969217"/>
                <a:ext cx="1596719" cy="697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k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𝑖𝑗</m:t>
                      </m:r>
                      <m:r>
                        <m:rPr>
                          <m:nor/>
                        </m:rP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="0" i="0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j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den>
                      </m:f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56" y="969217"/>
                <a:ext cx="1596719" cy="69717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75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Vandaag:</a:t>
            </a:r>
          </a:p>
          <a:p>
            <a:pPr lvl="1"/>
            <a:r>
              <a:rPr lang="nl-NL" dirty="0" smtClean="0"/>
              <a:t>Intro</a:t>
            </a:r>
          </a:p>
          <a:p>
            <a:pPr lvl="1"/>
            <a:r>
              <a:rPr lang="nl-NL" dirty="0" smtClean="0"/>
              <a:t>Fouten</a:t>
            </a:r>
          </a:p>
          <a:p>
            <a:pPr lvl="1"/>
            <a:r>
              <a:rPr lang="nl-NL" dirty="0" smtClean="0"/>
              <a:t>Getallenvoorstelling</a:t>
            </a:r>
          </a:p>
          <a:p>
            <a:pPr lvl="1"/>
            <a:r>
              <a:rPr lang="nl-NL" dirty="0" smtClean="0"/>
              <a:t>Conditionering van een </a:t>
            </a:r>
            <a:r>
              <a:rPr lang="nl-NL" dirty="0" err="1" smtClean="0"/>
              <a:t>problem</a:t>
            </a:r>
            <a:endParaRPr lang="nl-NL" dirty="0" smtClean="0"/>
          </a:p>
          <a:p>
            <a:r>
              <a:rPr lang="nl-NL" dirty="0" smtClean="0"/>
              <a:t>Oefeningen (incl. </a:t>
            </a:r>
            <a:r>
              <a:rPr lang="nl-NL" dirty="0" err="1" smtClean="0"/>
              <a:t>Matlab</a:t>
            </a:r>
            <a:r>
              <a:rPr lang="nl-NL" dirty="0" smtClean="0"/>
              <a:t>)!</a:t>
            </a:r>
          </a:p>
          <a:p>
            <a:r>
              <a:rPr lang="nl-NL" dirty="0" smtClean="0"/>
              <a:t>Vragen?</a:t>
            </a:r>
          </a:p>
          <a:p>
            <a:r>
              <a:rPr lang="nl-NL" dirty="0" smtClean="0"/>
              <a:t>Bedankt!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9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Organisatie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1.5u (…) hoorcollege + 2u werkzitting (10x)</a:t>
            </a:r>
          </a:p>
          <a:p>
            <a:r>
              <a:rPr lang="nl-NL" dirty="0" smtClean="0"/>
              <a:t>responsiecollege (</a:t>
            </a:r>
            <a:r>
              <a:rPr lang="nl-NL" dirty="0"/>
              <a:t>9</a:t>
            </a:r>
            <a:r>
              <a:rPr lang="nl-NL" dirty="0" smtClean="0"/>
              <a:t>x)</a:t>
            </a:r>
          </a:p>
          <a:p>
            <a:r>
              <a:rPr lang="en-US" dirty="0" err="1" smtClean="0"/>
              <a:t>Zelfstudie</a:t>
            </a:r>
            <a:r>
              <a:rPr lang="en-US" dirty="0" smtClean="0"/>
              <a:t>!!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 err="1" smtClean="0"/>
              <a:t>oefeningen</a:t>
            </a:r>
            <a:endParaRPr lang="nl-NL" dirty="0" smtClean="0"/>
          </a:p>
          <a:p>
            <a:r>
              <a:rPr lang="nl-NL" dirty="0" smtClean="0"/>
              <a:t>Materiaal: </a:t>
            </a:r>
          </a:p>
          <a:p>
            <a:pPr lvl="1"/>
            <a:r>
              <a:rPr lang="it-IT" dirty="0" smtClean="0"/>
              <a:t>Quarteroni</a:t>
            </a:r>
            <a:r>
              <a:rPr lang="it-IT" dirty="0"/>
              <a:t>, Alfio, Sacco, Riccardo, Saleri, Fausto </a:t>
            </a:r>
            <a:r>
              <a:rPr lang="it-IT" dirty="0" smtClean="0"/>
              <a:t>, Numerical Mathematics, Springer, 2007</a:t>
            </a:r>
            <a:endParaRPr lang="nl-NL" dirty="0" smtClean="0"/>
          </a:p>
          <a:p>
            <a:pPr lvl="1"/>
            <a:r>
              <a:rPr lang="nl-NL" dirty="0" err="1"/>
              <a:t>Adhemar</a:t>
            </a:r>
            <a:r>
              <a:rPr lang="nl-NL" dirty="0"/>
              <a:t> </a:t>
            </a:r>
            <a:r>
              <a:rPr lang="nl-NL" dirty="0" err="1"/>
              <a:t>Bultheel</a:t>
            </a:r>
            <a:r>
              <a:rPr lang="nl-NL" dirty="0"/>
              <a:t>, Inleiding tot de numerieke wiskunde, </a:t>
            </a:r>
            <a:r>
              <a:rPr lang="nl-NL" dirty="0" err="1"/>
              <a:t>Acco</a:t>
            </a:r>
            <a:r>
              <a:rPr lang="nl-NL" dirty="0"/>
              <a:t>, 2006, ISBN 9789033462535</a:t>
            </a:r>
          </a:p>
          <a:p>
            <a:pPr lvl="1"/>
            <a:r>
              <a:rPr lang="nl-NL" dirty="0" smtClean="0"/>
              <a:t>Blackboard (Leidraad, dynamisch!)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4903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Theorie</a:t>
            </a:r>
            <a:r>
              <a:rPr lang="en-US" dirty="0" smtClean="0"/>
              <a:t> van </a:t>
            </a:r>
            <a:r>
              <a:rPr lang="en-US" dirty="0" err="1" smtClean="0"/>
              <a:t>numerieke</a:t>
            </a:r>
            <a:r>
              <a:rPr lang="en-US" dirty="0" smtClean="0"/>
              <a:t> </a:t>
            </a:r>
            <a:r>
              <a:rPr lang="en-US" dirty="0" err="1" smtClean="0"/>
              <a:t>algoritmen</a:t>
            </a:r>
            <a:r>
              <a:rPr lang="en-US" dirty="0" smtClean="0"/>
              <a:t>, </a:t>
            </a:r>
            <a:r>
              <a:rPr lang="en-US" dirty="0" err="1" smtClean="0"/>
              <a:t>uitvoerbaar</a:t>
            </a:r>
            <a:r>
              <a:rPr lang="en-US" dirty="0" smtClean="0"/>
              <a:t> op computers</a:t>
            </a:r>
          </a:p>
          <a:p>
            <a:r>
              <a:rPr lang="en-US" dirty="0" err="1" smtClean="0"/>
              <a:t>Doel</a:t>
            </a:r>
            <a:r>
              <a:rPr lang="en-US" dirty="0" smtClean="0"/>
              <a:t>: in-silico design/</a:t>
            </a:r>
            <a:r>
              <a:rPr lang="en-US" dirty="0" err="1" smtClean="0"/>
              <a:t>experimenten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Methoden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/>
              <a:t>O</a:t>
            </a:r>
            <a:r>
              <a:rPr lang="en-US" dirty="0" err="1" smtClean="0"/>
              <a:t>plossingen</a:t>
            </a:r>
            <a:r>
              <a:rPr lang="en-US" dirty="0" smtClean="0"/>
              <a:t> (exact of </a:t>
            </a:r>
            <a:r>
              <a:rPr lang="en-US" dirty="0" err="1" smtClean="0"/>
              <a:t>benadering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Foutschatting</a:t>
            </a:r>
            <a:endParaRPr lang="en-US" dirty="0"/>
          </a:p>
          <a:p>
            <a:pPr lvl="1"/>
            <a:r>
              <a:rPr lang="en-US" dirty="0" smtClean="0"/>
              <a:t>Van </a:t>
            </a:r>
            <a:r>
              <a:rPr lang="en-US" dirty="0" err="1" smtClean="0"/>
              <a:t>ingewikkelde</a:t>
            </a:r>
            <a:r>
              <a:rPr lang="en-US" dirty="0" smtClean="0"/>
              <a:t> </a:t>
            </a:r>
            <a:r>
              <a:rPr lang="en-US" dirty="0" err="1" smtClean="0"/>
              <a:t>formules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computers 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Bouwstenen</a:t>
            </a:r>
            <a:r>
              <a:rPr lang="en-US" dirty="0" smtClean="0"/>
              <a:t>”: basis </a:t>
            </a:r>
            <a:r>
              <a:rPr lang="en-US" dirty="0" err="1" smtClean="0"/>
              <a:t>technieken</a:t>
            </a:r>
            <a:endParaRPr lang="en-US" dirty="0"/>
          </a:p>
          <a:p>
            <a:r>
              <a:rPr lang="en-US" dirty="0" err="1" smtClean="0"/>
              <a:t>Fouten</a:t>
            </a:r>
            <a:r>
              <a:rPr lang="en-US" dirty="0" smtClean="0"/>
              <a:t>: </a:t>
            </a:r>
            <a:r>
              <a:rPr lang="en-US" dirty="0" err="1" smtClean="0"/>
              <a:t>modelleren</a:t>
            </a:r>
            <a:r>
              <a:rPr lang="en-US" dirty="0" smtClean="0"/>
              <a:t>, data, </a:t>
            </a:r>
            <a:r>
              <a:rPr lang="en-US" dirty="0" err="1" smtClean="0"/>
              <a:t>discretisatie</a:t>
            </a:r>
            <a:r>
              <a:rPr lang="en-US" dirty="0" smtClean="0"/>
              <a:t>, </a:t>
            </a:r>
            <a:r>
              <a:rPr lang="en-US" dirty="0" err="1" smtClean="0"/>
              <a:t>iteraties</a:t>
            </a:r>
            <a:r>
              <a:rPr lang="en-US" dirty="0" smtClean="0"/>
              <a:t>, computer-</a:t>
            </a:r>
            <a:r>
              <a:rPr lang="en-US" dirty="0" err="1" smtClean="0"/>
              <a:t>getallen</a:t>
            </a:r>
            <a:r>
              <a:rPr lang="en-US" dirty="0" smtClean="0"/>
              <a:t>  </a:t>
            </a:r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4063" y="-637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solidFill>
                  <a:srgbClr val="0070C0"/>
                </a:solidFill>
              </a:rPr>
              <a:t>Waarom NM? </a:t>
            </a:r>
            <a:endParaRPr lang="nl-NL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39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389"/>
            <a:ext cx="10515600" cy="636816"/>
          </a:xfrm>
        </p:spPr>
        <p:txBody>
          <a:bodyPr>
            <a:normAutofit fontScale="90000"/>
          </a:bodyPr>
          <a:lstStyle/>
          <a:p>
            <a:r>
              <a:rPr lang="nl-NL" dirty="0" smtClean="0">
                <a:solidFill>
                  <a:srgbClr val="0070C0"/>
                </a:solidFill>
              </a:rPr>
              <a:t>Fouten</a:t>
            </a:r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6476" y="964823"/>
            <a:ext cx="1285875" cy="17716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14920" y="1096799"/>
            <a:ext cx="62782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Sir Isaac Newton (</a:t>
            </a:r>
            <a:r>
              <a:rPr lang="nl-NL" dirty="0" err="1" smtClean="0"/>
              <a:t>Principia</a:t>
            </a:r>
            <a:r>
              <a:rPr lang="nl-NL" dirty="0" smtClean="0"/>
              <a:t> Mathematica, 1687)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2e wet van mechanica: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Calculus (differentiaalrekening en integraalrekening)</a:t>
            </a:r>
            <a:endParaRPr lang="nl-NL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4593929" y="1696824"/>
          <a:ext cx="1758875" cy="61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4" name="Equation" r:id="rId4" imgW="1231560" imgH="431640" progId="Equation.DSMT4">
                  <p:embed/>
                </p:oleObj>
              </mc:Choice>
              <mc:Fallback>
                <p:oleObj name="Equation" r:id="rId4" imgW="1231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93929" y="1696824"/>
                        <a:ext cx="1758875" cy="616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43450" y="3336498"/>
            <a:ext cx="463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2059" name="Picture 11" descr="http://img.sparknotes.com/content/testprep/bookimgs/sat2/physics/0012/projectile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52096"/>
            <a:ext cx="390525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4992081" y="3185315"/>
          <a:ext cx="56800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5" name="Equation" r:id="rId7" imgW="3441600" imgH="431640" progId="Equation.DSMT4">
                  <p:embed/>
                </p:oleObj>
              </mc:Choice>
              <mc:Fallback>
                <p:oleObj name="Equation" r:id="rId7" imgW="3441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92081" y="3185315"/>
                        <a:ext cx="5680075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4992081" y="3968454"/>
          <a:ext cx="6561145" cy="839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6" name="Equation" r:id="rId9" imgW="4368600" imgH="558720" progId="Equation.DSMT4">
                  <p:embed/>
                </p:oleObj>
              </mc:Choice>
              <mc:Fallback>
                <p:oleObj name="Equation" r:id="rId9" imgW="436860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92081" y="3968454"/>
                        <a:ext cx="6561145" cy="839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00197" y="5016361"/>
            <a:ext cx="8643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Merk op: </a:t>
            </a:r>
          </a:p>
          <a:p>
            <a:r>
              <a:rPr lang="nl-NL" dirty="0" smtClean="0"/>
              <a:t>	- variabelen (t – onafhankelijk, x, y – afhankelijk) </a:t>
            </a:r>
          </a:p>
          <a:p>
            <a:r>
              <a:rPr lang="nl-NL" dirty="0" smtClean="0"/>
              <a:t>	- parameter (g)</a:t>
            </a:r>
          </a:p>
          <a:p>
            <a:r>
              <a:rPr lang="nl-NL" dirty="0" smtClean="0"/>
              <a:t>	- beginconditie  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382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59" y="4138765"/>
            <a:ext cx="3731715" cy="248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Image result for sleipner plattform sank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240" y="4138765"/>
            <a:ext cx="3567714" cy="249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44063" y="1179239"/>
            <a:ext cx="10515600" cy="1437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 err="1" smtClean="0"/>
              <a:t>Sleipner</a:t>
            </a:r>
            <a:r>
              <a:rPr lang="nl-NL" dirty="0" smtClean="0"/>
              <a:t>: </a:t>
            </a:r>
          </a:p>
          <a:p>
            <a:pPr lvl="1"/>
            <a:r>
              <a:rPr lang="nl-NL" dirty="0" smtClean="0"/>
              <a:t>olieplatform in de Noordzee</a:t>
            </a:r>
          </a:p>
          <a:p>
            <a:pPr lvl="1"/>
            <a:r>
              <a:rPr lang="nl-NL" dirty="0" smtClean="0"/>
              <a:t>Betonnen fundering (24 cellen, 4 dragende pilaren)</a:t>
            </a:r>
          </a:p>
          <a:p>
            <a:pPr marL="0" indent="0">
              <a:buNone/>
            </a:pPr>
            <a:endParaRPr lang="nl-NL" dirty="0" smtClean="0"/>
          </a:p>
        </p:txBody>
      </p:sp>
      <p:pic>
        <p:nvPicPr>
          <p:cNvPr id="10248" name="Picture 8" descr="http://ta.twi.tudelft.nl/users/vuik/information/sleipner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093" y="4138764"/>
            <a:ext cx="1899470" cy="248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4063" y="2504802"/>
            <a:ext cx="114273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/>
              <a:t>23/08/1991: platform gezonken, lekke fundering (700Mil $)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/>
              <a:t>Oorzaak: ontwerp (onvoldoende beton-wapening), onderschatting van stressen/krachten in onnauwkeurige FEM simulaties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Betere</a:t>
            </a:r>
            <a:r>
              <a:rPr lang="en-US" sz="2400" dirty="0"/>
              <a:t> </a:t>
            </a:r>
            <a:r>
              <a:rPr lang="en-US" sz="2400" dirty="0" err="1"/>
              <a:t>simulaties</a:t>
            </a:r>
            <a:r>
              <a:rPr lang="en-US" sz="2400" dirty="0"/>
              <a:t>: </a:t>
            </a:r>
            <a:r>
              <a:rPr lang="en-US" sz="2400" dirty="0" err="1"/>
              <a:t>breuk</a:t>
            </a:r>
            <a:r>
              <a:rPr lang="en-US" sz="2400" dirty="0"/>
              <a:t> op 62m </a:t>
            </a:r>
            <a:r>
              <a:rPr lang="en-US" sz="2400" dirty="0" err="1"/>
              <a:t>diepte</a:t>
            </a:r>
            <a:r>
              <a:rPr lang="en-US" sz="2400" dirty="0"/>
              <a:t> (</a:t>
            </a:r>
            <a:r>
              <a:rPr lang="en-US" sz="2400" dirty="0" err="1"/>
              <a:t>t.o.v</a:t>
            </a:r>
            <a:r>
              <a:rPr lang="en-US" sz="2400" dirty="0"/>
              <a:t>. 65m)</a:t>
            </a:r>
            <a:endParaRPr lang="nl-NL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44063" y="-637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solidFill>
                  <a:srgbClr val="0070C0"/>
                </a:solidFill>
              </a:rPr>
              <a:t>Waarom NM? </a:t>
            </a:r>
            <a:endParaRPr lang="nl-NL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79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44063" y="1179239"/>
            <a:ext cx="10515600" cy="1437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 smtClean="0"/>
              <a:t>Ariane V: </a:t>
            </a:r>
          </a:p>
          <a:p>
            <a:pPr lvl="1"/>
            <a:r>
              <a:rPr lang="nl-NL" dirty="0" smtClean="0"/>
              <a:t>Onbemande raket</a:t>
            </a:r>
          </a:p>
          <a:p>
            <a:pPr lvl="1"/>
            <a:r>
              <a:rPr lang="nl-NL" dirty="0" smtClean="0"/>
              <a:t>Lancering van </a:t>
            </a:r>
            <a:r>
              <a:rPr lang="nl-NL" dirty="0" err="1" smtClean="0"/>
              <a:t>commerciele</a:t>
            </a:r>
            <a:r>
              <a:rPr lang="nl-NL" dirty="0" smtClean="0"/>
              <a:t> kunstmanen</a:t>
            </a:r>
          </a:p>
          <a:p>
            <a:pPr marL="0" indent="0">
              <a:buNone/>
            </a:pPr>
            <a:endParaRPr lang="nl-NL" dirty="0" smtClean="0"/>
          </a:p>
        </p:txBody>
      </p:sp>
      <p:sp>
        <p:nvSpPr>
          <p:cNvPr id="4" name="Rectangle 3"/>
          <p:cNvSpPr/>
          <p:nvPr/>
        </p:nvSpPr>
        <p:spPr>
          <a:xfrm>
            <a:off x="444063" y="2504802"/>
            <a:ext cx="83237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smtClean="0"/>
              <a:t>23/06/1996: </a:t>
            </a:r>
            <a:r>
              <a:rPr lang="nl-NL" sz="2400" dirty="0" err="1" smtClean="0"/>
              <a:t>geexplodeerd</a:t>
            </a:r>
            <a:r>
              <a:rPr lang="nl-NL" sz="2400" dirty="0" smtClean="0"/>
              <a:t> na 30s (500Mil $, 10 jaar werk)</a:t>
            </a:r>
            <a:endParaRPr lang="nl-NL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/>
              <a:t>Oorzaak: </a:t>
            </a:r>
            <a:r>
              <a:rPr lang="nl-NL" sz="2400" dirty="0" smtClean="0"/>
              <a:t>falen van het </a:t>
            </a:r>
            <a:r>
              <a:rPr lang="nl-NL" sz="2400" dirty="0" err="1" smtClean="0"/>
              <a:t>orientatie</a:t>
            </a:r>
            <a:r>
              <a:rPr lang="nl-NL" sz="2400" dirty="0" smtClean="0"/>
              <a:t> systeem, vertaling van de snelheid van reel/64 bit naar geheel/16 bit, max 32768</a:t>
            </a:r>
            <a:endParaRPr lang="nl-NL" sz="2400" dirty="0"/>
          </a:p>
        </p:txBody>
      </p:sp>
      <p:pic>
        <p:nvPicPr>
          <p:cNvPr id="11266" name="Picture 2" descr="Image result for arian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784" y="265138"/>
            <a:ext cx="3103650" cy="343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784" y="4097243"/>
            <a:ext cx="3103650" cy="241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44063" y="-637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solidFill>
                  <a:srgbClr val="0070C0"/>
                </a:solidFill>
              </a:rPr>
              <a:t>Waarom NM? </a:t>
            </a:r>
            <a:endParaRPr lang="nl-NL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7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63" y="-6373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70C0"/>
                </a:solidFill>
              </a:rPr>
              <a:t>Waarom</a:t>
            </a:r>
            <a:r>
              <a:rPr lang="en-US" sz="3600" dirty="0" smtClean="0">
                <a:solidFill>
                  <a:srgbClr val="0070C0"/>
                </a:solidFill>
              </a:rPr>
              <a:t> NM? </a:t>
            </a:r>
            <a:endParaRPr lang="nl-NL" sz="3600" dirty="0">
              <a:solidFill>
                <a:srgbClr val="0070C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4063" y="1179239"/>
            <a:ext cx="10515600" cy="11985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 smtClean="0"/>
              <a:t>Patriot luchtafweersysteem: </a:t>
            </a:r>
          </a:p>
          <a:p>
            <a:pPr lvl="1"/>
            <a:r>
              <a:rPr lang="nl-NL" sz="2600" dirty="0" smtClean="0"/>
              <a:t>Onderscheppen </a:t>
            </a:r>
            <a:r>
              <a:rPr lang="nl-NL" sz="2600" dirty="0"/>
              <a:t>van ballistische </a:t>
            </a:r>
            <a:r>
              <a:rPr lang="nl-NL" sz="2600" dirty="0" smtClean="0"/>
              <a:t>raketten</a:t>
            </a:r>
          </a:p>
          <a:p>
            <a:pPr lvl="1"/>
            <a:r>
              <a:rPr lang="en-US" sz="2600" dirty="0" err="1" smtClean="0"/>
              <a:t>Golfoorlog</a:t>
            </a:r>
            <a:r>
              <a:rPr lang="en-US" sz="2600" dirty="0" smtClean="0"/>
              <a:t> (1990-91)</a:t>
            </a:r>
            <a:endParaRPr lang="nl-NL" sz="2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44063" y="2377828"/>
            <a:ext cx="83237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smtClean="0"/>
              <a:t>25/02/1991 </a:t>
            </a:r>
            <a:r>
              <a:rPr lang="nl-NL" sz="2400" dirty="0" err="1" smtClean="0"/>
              <a:t>Dharan</a:t>
            </a:r>
            <a:r>
              <a:rPr lang="nl-NL" sz="2400" dirty="0" smtClean="0"/>
              <a:t>, Saudi </a:t>
            </a:r>
            <a:r>
              <a:rPr lang="nl-NL" sz="2400" dirty="0" err="1" smtClean="0"/>
              <a:t>Arabia</a:t>
            </a:r>
            <a:r>
              <a:rPr lang="nl-NL" sz="2400" dirty="0" smtClean="0"/>
              <a:t>: gefaald een </a:t>
            </a:r>
            <a:r>
              <a:rPr lang="nl-NL" sz="2400" dirty="0" err="1" smtClean="0"/>
              <a:t>Scud</a:t>
            </a:r>
            <a:r>
              <a:rPr lang="nl-NL" sz="2400" dirty="0" smtClean="0"/>
              <a:t> raket te intercepteren (28 slachtoffers)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smtClean="0"/>
              <a:t>Oorzaak: accumulatie van afrondingfouten bij het berekenen van de tijd (vermenigvuldiging met 1/10);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smtClean="0"/>
              <a:t>1/10 als 24 bit leidt tot een fout &lt; 10</a:t>
            </a:r>
            <a:r>
              <a:rPr lang="nl-NL" sz="2400" baseline="30000" dirty="0" smtClean="0"/>
              <a:t>-7</a:t>
            </a:r>
            <a:r>
              <a:rPr lang="nl-NL" sz="2400" dirty="0" smtClean="0"/>
              <a:t>; na 100u uptime 0.34s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err="1" smtClean="0"/>
              <a:t>Scud</a:t>
            </a:r>
            <a:r>
              <a:rPr lang="nl-NL" sz="2400" dirty="0" smtClean="0"/>
              <a:t>: 1.68km/s, buiten de interceptie-marge</a:t>
            </a:r>
            <a:endParaRPr lang="nl-NL" sz="2400" dirty="0"/>
          </a:p>
        </p:txBody>
      </p:sp>
      <p:pic>
        <p:nvPicPr>
          <p:cNvPr id="12290" name="Picture 2" descr="https://upload.wikimedia.org/wikipedia/commons/f/f8/Patriot_missile_launch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784" y="426720"/>
            <a:ext cx="2361362" cy="298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8303" y="3873551"/>
            <a:ext cx="26003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3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Wat?</a:t>
            </a:r>
            <a:endParaRPr lang="nl-NL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46450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Times" pitchFamily="18" charset="0"/>
                <a:cs typeface="Arial" panose="020B0604020202020204" pitchFamily="34" charset="0"/>
              </a:rPr>
              <a:t>Foutenanalyse</a:t>
            </a:r>
            <a:r>
              <a:rPr lang="en-US" sz="2000" dirty="0" smtClean="0">
                <a:latin typeface="Times" pitchFamily="18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Times" pitchFamily="18" charset="0"/>
                <a:cs typeface="Arial" panose="020B0604020202020204" pitchFamily="34" charset="0"/>
              </a:rPr>
              <a:t>stabiliteit</a:t>
            </a:r>
            <a:endParaRPr lang="nl-NL" sz="2000" i="1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Lineaire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stelsels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 = 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Niet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lineaire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vergelijkingen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f(x) = 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Veelterm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Numerieke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13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70C0"/>
                </a:solidFill>
              </a:rPr>
              <a:t>Foutenanalyse</a:t>
            </a:r>
            <a:endParaRPr lang="nl-NL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322" y="1825625"/>
            <a:ext cx="10515600" cy="3346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Times" pitchFamily="18" charset="0"/>
                <a:cs typeface="Arial" panose="020B0604020202020204" pitchFamily="34" charset="0"/>
              </a:rPr>
              <a:t>Getallen</a:t>
            </a:r>
            <a:r>
              <a:rPr lang="en-US" sz="2000" dirty="0" smtClean="0">
                <a:latin typeface="Times" pitchFamily="18" charset="0"/>
                <a:cs typeface="Arial" panose="020B0604020202020204" pitchFamily="34" charset="0"/>
              </a:rPr>
              <a:t>: </a:t>
            </a:r>
            <a:r>
              <a:rPr lang="en-US" sz="2000" i="1" dirty="0" smtClean="0">
                <a:latin typeface="Times" pitchFamily="18" charset="0"/>
                <a:cs typeface="Arial" panose="020B0604020202020204" pitchFamily="34" charset="0"/>
              </a:rPr>
              <a:t>x</a:t>
            </a:r>
            <a:r>
              <a:rPr lang="en-US" sz="2000" dirty="0" smtClean="0">
                <a:latin typeface="Times" pitchFamily="18" charset="0"/>
                <a:cs typeface="Arial" panose="020B0604020202020204" pitchFamily="34" charset="0"/>
              </a:rPr>
              <a:t> – </a:t>
            </a:r>
            <a:r>
              <a:rPr lang="en-US" sz="2000" dirty="0" err="1" smtClean="0">
                <a:latin typeface="Times" pitchFamily="18" charset="0"/>
                <a:cs typeface="Arial" panose="020B0604020202020204" pitchFamily="34" charset="0"/>
              </a:rPr>
              <a:t>exacte</a:t>
            </a:r>
            <a:r>
              <a:rPr lang="en-US" sz="2000" dirty="0" smtClean="0">
                <a:latin typeface="Times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Times" pitchFamily="18" charset="0"/>
                <a:cs typeface="Arial" panose="020B0604020202020204" pitchFamily="34" charset="0"/>
              </a:rPr>
              <a:t>waarde</a:t>
            </a:r>
            <a:r>
              <a:rPr lang="en-US" sz="2000" dirty="0" smtClean="0">
                <a:latin typeface="Times" pitchFamily="18" charset="0"/>
                <a:cs typeface="Arial" panose="020B0604020202020204" pitchFamily="34" charset="0"/>
              </a:rPr>
              <a:t>, </a:t>
            </a:r>
            <a:r>
              <a:rPr lang="en-US" sz="2000" i="1" dirty="0">
                <a:latin typeface="Times" pitchFamily="18" charset="0"/>
                <a:cs typeface="Arial" panose="020B0604020202020204" pitchFamily="34" charset="0"/>
              </a:rPr>
              <a:t>̅x</a:t>
            </a:r>
            <a:r>
              <a:rPr lang="en-US" sz="2000" dirty="0" smtClean="0">
                <a:latin typeface="Times" pitchFamily="18" charset="0"/>
                <a:cs typeface="Arial" panose="020B0604020202020204" pitchFamily="34" charset="0"/>
              </a:rPr>
              <a:t> - </a:t>
            </a:r>
            <a:r>
              <a:rPr lang="en-US" sz="2000" dirty="0" err="1" smtClean="0">
                <a:latin typeface="Times" pitchFamily="18" charset="0"/>
                <a:cs typeface="Arial" panose="020B0604020202020204" pitchFamily="34" charset="0"/>
              </a:rPr>
              <a:t>benadering</a:t>
            </a:r>
            <a:r>
              <a:rPr lang="en-US" sz="2000" dirty="0" smtClean="0">
                <a:latin typeface="Times" pitchFamily="18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Times" pitchFamily="18" charset="0"/>
                <a:cs typeface="Arial" panose="020B0604020202020204" pitchFamily="34" charset="0"/>
              </a:rPr>
              <a:t>Fouten</a:t>
            </a:r>
            <a:r>
              <a:rPr lang="en-US" sz="2000" dirty="0" smtClean="0">
                <a:latin typeface="Times" pitchFamily="18" charset="0"/>
                <a:cs typeface="Arial" panose="020B0604020202020204" pitchFamily="34" charset="0"/>
              </a:rPr>
              <a:t>:</a:t>
            </a:r>
            <a:r>
              <a:rPr lang="en-US" sz="2000" b="1" dirty="0" smtClean="0">
                <a:latin typeface="Times" pitchFamily="18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Times" pitchFamily="18" charset="0"/>
                <a:cs typeface="Arial" panose="020B0604020202020204" pitchFamily="34" charset="0"/>
              </a:rPr>
              <a:t>Δx</a:t>
            </a:r>
            <a:r>
              <a:rPr lang="en-US" sz="2000" i="1" dirty="0" smtClean="0">
                <a:latin typeface="Times" pitchFamily="18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Times" pitchFamily="18" charset="0"/>
                <a:cs typeface="Arial" panose="020B0604020202020204" pitchFamily="34" charset="0"/>
              </a:rPr>
              <a:t>= ̅</a:t>
            </a:r>
            <a:r>
              <a:rPr lang="en-US" sz="2000" i="1" dirty="0" smtClean="0">
                <a:latin typeface="Times" pitchFamily="18" charset="0"/>
                <a:cs typeface="Arial" panose="020B0604020202020204" pitchFamily="34" charset="0"/>
              </a:rPr>
              <a:t>x - x (</a:t>
            </a:r>
            <a:r>
              <a:rPr lang="en-US" sz="2000" i="1" dirty="0" err="1" smtClean="0">
                <a:latin typeface="Times" pitchFamily="18" charset="0"/>
                <a:cs typeface="Arial" panose="020B0604020202020204" pitchFamily="34" charset="0"/>
              </a:rPr>
              <a:t>absoluut</a:t>
            </a:r>
            <a:r>
              <a:rPr lang="en-US" sz="2000" i="1" dirty="0" smtClean="0">
                <a:latin typeface="Times" pitchFamily="18" charset="0"/>
                <a:cs typeface="Arial" panose="020B0604020202020204" pitchFamily="34" charset="0"/>
              </a:rPr>
              <a:t>)</a:t>
            </a:r>
            <a:r>
              <a:rPr lang="en-US" sz="2000" dirty="0" smtClean="0">
                <a:latin typeface="Times" pitchFamily="18" charset="0"/>
                <a:cs typeface="Arial" panose="020B0604020202020204" pitchFamily="34" charset="0"/>
              </a:rPr>
              <a:t>, </a:t>
            </a:r>
            <a:r>
              <a:rPr lang="en-US" sz="2000" i="1" dirty="0" err="1" smtClean="0">
                <a:latin typeface="Times" pitchFamily="18" charset="0"/>
                <a:cs typeface="Arial" panose="020B0604020202020204" pitchFamily="34" charset="0"/>
              </a:rPr>
              <a:t>δx</a:t>
            </a:r>
            <a:r>
              <a:rPr lang="en-US" sz="2000" dirty="0" smtClean="0">
                <a:latin typeface="Times" pitchFamily="18" charset="0"/>
                <a:cs typeface="Arial" panose="020B0604020202020204" pitchFamily="34" charset="0"/>
              </a:rPr>
              <a:t> = (</a:t>
            </a:r>
            <a:r>
              <a:rPr lang="en-US" sz="2000" i="1" dirty="0">
                <a:latin typeface="Times" pitchFamily="18" charset="0"/>
                <a:cs typeface="Arial" panose="020B0604020202020204" pitchFamily="34" charset="0"/>
              </a:rPr>
              <a:t>x</a:t>
            </a:r>
            <a:r>
              <a:rPr lang="en-US" sz="2000" dirty="0">
                <a:latin typeface="Times" pitchFamily="18" charset="0"/>
                <a:cs typeface="Arial" panose="020B0604020202020204" pitchFamily="34" charset="0"/>
              </a:rPr>
              <a:t>̅</a:t>
            </a:r>
            <a:r>
              <a:rPr lang="en-US" sz="2000" i="1" dirty="0" smtClean="0">
                <a:latin typeface="Times" pitchFamily="18" charset="0"/>
                <a:cs typeface="Arial" panose="020B0604020202020204" pitchFamily="34" charset="0"/>
              </a:rPr>
              <a:t> - x</a:t>
            </a:r>
            <a:r>
              <a:rPr lang="en-US" sz="2000" dirty="0" smtClean="0">
                <a:latin typeface="Times" pitchFamily="18" charset="0"/>
                <a:cs typeface="Arial" panose="020B0604020202020204" pitchFamily="34" charset="0"/>
              </a:rPr>
              <a:t>)/</a:t>
            </a:r>
            <a:r>
              <a:rPr lang="en-US" sz="2000" i="1" dirty="0" smtClean="0">
                <a:latin typeface="Times" pitchFamily="18" charset="0"/>
                <a:cs typeface="Arial" panose="020B0604020202020204" pitchFamily="34" charset="0"/>
              </a:rPr>
              <a:t>x (</a:t>
            </a:r>
            <a:r>
              <a:rPr lang="en-US" sz="2000" i="1" dirty="0" err="1" smtClean="0">
                <a:latin typeface="Times" pitchFamily="18" charset="0"/>
                <a:cs typeface="Arial" panose="020B0604020202020204" pitchFamily="34" charset="0"/>
              </a:rPr>
              <a:t>relatief</a:t>
            </a:r>
            <a:r>
              <a:rPr lang="en-US" sz="2000" i="1" dirty="0" smtClean="0">
                <a:latin typeface="Times" pitchFamily="18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Times" pitchFamily="18" charset="0"/>
                <a:cs typeface="Arial" panose="020B0604020202020204" pitchFamily="34" charset="0"/>
              </a:rPr>
              <a:t>Schatting</a:t>
            </a:r>
            <a:r>
              <a:rPr lang="en-US" sz="2000" dirty="0" smtClean="0">
                <a:latin typeface="Times" pitchFamily="18" charset="0"/>
                <a:cs typeface="Arial" panose="020B0604020202020204" pitchFamily="34" charset="0"/>
              </a:rPr>
              <a:t>:</a:t>
            </a:r>
            <a:r>
              <a:rPr lang="en-US" sz="2000" i="1" dirty="0" smtClean="0">
                <a:latin typeface="Times" pitchFamily="18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Times" pitchFamily="18" charset="0"/>
                <a:cs typeface="Arial" panose="020B0604020202020204" pitchFamily="34" charset="0"/>
              </a:rPr>
              <a:t>|</a:t>
            </a:r>
            <a:r>
              <a:rPr lang="en-US" sz="2000" i="1" dirty="0" err="1" smtClean="0">
                <a:latin typeface="Times" pitchFamily="18" charset="0"/>
                <a:cs typeface="Arial" panose="020B0604020202020204" pitchFamily="34" charset="0"/>
              </a:rPr>
              <a:t>Δx</a:t>
            </a:r>
            <a:r>
              <a:rPr lang="en-US" sz="2000" dirty="0" smtClean="0">
                <a:latin typeface="Times" pitchFamily="18" charset="0"/>
                <a:cs typeface="Arial" panose="020B0604020202020204" pitchFamily="34" charset="0"/>
              </a:rPr>
              <a:t>| ≤ </a:t>
            </a:r>
            <a:r>
              <a:rPr lang="en-US" sz="2000" dirty="0">
                <a:latin typeface="Times" pitchFamily="18" charset="0"/>
                <a:cs typeface="Arial" panose="020B0604020202020204" pitchFamily="34" charset="0"/>
              </a:rPr>
              <a:t>|</a:t>
            </a:r>
            <a:r>
              <a:rPr lang="en-US" sz="2000" i="1" dirty="0" err="1" smtClean="0">
                <a:latin typeface="Times" pitchFamily="18" charset="0"/>
                <a:cs typeface="Arial" panose="020B0604020202020204" pitchFamily="34" charset="0"/>
              </a:rPr>
              <a:t>Δx</a:t>
            </a:r>
            <a:r>
              <a:rPr lang="en-US" sz="2000" dirty="0" err="1" smtClean="0">
                <a:latin typeface="Times" pitchFamily="18" charset="0"/>
                <a:cs typeface="Arial" panose="020B0604020202020204" pitchFamily="34" charset="0"/>
              </a:rPr>
              <a:t>|</a:t>
            </a:r>
            <a:r>
              <a:rPr lang="en-US" sz="2000" i="1" baseline="-25000" dirty="0" err="1" smtClean="0">
                <a:latin typeface="Times" pitchFamily="18" charset="0"/>
                <a:cs typeface="Arial" panose="020B0604020202020204" pitchFamily="34" charset="0"/>
              </a:rPr>
              <a:t>max</a:t>
            </a:r>
            <a:r>
              <a:rPr lang="en-US" sz="2000" i="1" baseline="-25000" dirty="0" smtClean="0">
                <a:latin typeface="Times" pitchFamily="18" charset="0"/>
                <a:cs typeface="Arial" panose="020B0604020202020204" pitchFamily="34" charset="0"/>
              </a:rPr>
              <a:t> </a:t>
            </a:r>
            <a:r>
              <a:rPr lang="en-US" sz="2000" i="1" dirty="0" smtClean="0">
                <a:latin typeface="Times" pitchFamily="18" charset="0"/>
                <a:cs typeface="Arial" panose="020B0604020202020204" pitchFamily="34" charset="0"/>
              </a:rPr>
              <a:t>, </a:t>
            </a:r>
            <a:r>
              <a:rPr lang="en-US" sz="2000" dirty="0" smtClean="0">
                <a:latin typeface="Times" pitchFamily="18" charset="0"/>
                <a:cs typeface="Arial" panose="020B0604020202020204" pitchFamily="34" charset="0"/>
              </a:rPr>
              <a:t>|</a:t>
            </a:r>
            <a:r>
              <a:rPr lang="en-US" sz="2000" i="1" dirty="0" err="1" smtClean="0">
                <a:latin typeface="Times" pitchFamily="18" charset="0"/>
                <a:cs typeface="Arial" panose="020B0604020202020204" pitchFamily="34" charset="0"/>
              </a:rPr>
              <a:t>δx</a:t>
            </a:r>
            <a:r>
              <a:rPr lang="en-US" sz="2000" dirty="0" smtClean="0">
                <a:latin typeface="Times" pitchFamily="18" charset="0"/>
                <a:cs typeface="Arial" panose="020B0604020202020204" pitchFamily="34" charset="0"/>
              </a:rPr>
              <a:t>|</a:t>
            </a:r>
            <a:r>
              <a:rPr lang="en-US" sz="2000" dirty="0">
                <a:latin typeface="Times" pitchFamily="18" charset="0"/>
                <a:cs typeface="Arial" panose="020B0604020202020204" pitchFamily="34" charset="0"/>
              </a:rPr>
              <a:t> ≤ </a:t>
            </a:r>
            <a:r>
              <a:rPr lang="en-US" sz="2000" dirty="0" smtClean="0">
                <a:latin typeface="Times" pitchFamily="18" charset="0"/>
                <a:cs typeface="Arial" panose="020B0604020202020204" pitchFamily="34" charset="0"/>
              </a:rPr>
              <a:t>|</a:t>
            </a:r>
            <a:r>
              <a:rPr lang="en-US" sz="2000" i="1" dirty="0" err="1">
                <a:latin typeface="Times" pitchFamily="18" charset="0"/>
                <a:cs typeface="Arial" panose="020B0604020202020204" pitchFamily="34" charset="0"/>
              </a:rPr>
              <a:t>δ</a:t>
            </a:r>
            <a:r>
              <a:rPr lang="en-US" sz="2000" i="1" dirty="0" err="1" smtClean="0">
                <a:latin typeface="Times" pitchFamily="18" charset="0"/>
                <a:cs typeface="Arial" panose="020B0604020202020204" pitchFamily="34" charset="0"/>
              </a:rPr>
              <a:t>x</a:t>
            </a:r>
            <a:r>
              <a:rPr lang="en-US" sz="2000" dirty="0" err="1" smtClean="0">
                <a:latin typeface="Times" pitchFamily="18" charset="0"/>
                <a:cs typeface="Arial" panose="020B0604020202020204" pitchFamily="34" charset="0"/>
              </a:rPr>
              <a:t>|</a:t>
            </a:r>
            <a:r>
              <a:rPr lang="en-US" sz="2000" i="1" baseline="-25000" dirty="0" err="1" smtClean="0">
                <a:latin typeface="Times" pitchFamily="18" charset="0"/>
                <a:cs typeface="Arial" panose="020B0604020202020204" pitchFamily="34" charset="0"/>
              </a:rPr>
              <a:t>max</a:t>
            </a:r>
            <a:r>
              <a:rPr lang="en-US" sz="2000" i="1" baseline="-25000" dirty="0" smtClean="0">
                <a:latin typeface="Times" pitchFamily="18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Times" pitchFamily="18" charset="0"/>
                <a:cs typeface="Arial" panose="020B0604020202020204" pitchFamily="34" charset="0"/>
              </a:rPr>
              <a:t>Algemener</a:t>
            </a:r>
            <a:r>
              <a:rPr lang="en-US" sz="2000" dirty="0" smtClean="0">
                <a:latin typeface="Times" pitchFamily="18" charset="0"/>
                <a:cs typeface="Arial" panose="020B0604020202020204" pitchFamily="34" charset="0"/>
              </a:rPr>
              <a:t>:</a:t>
            </a:r>
            <a:r>
              <a:rPr lang="en-US" sz="2000" b="1" dirty="0" smtClean="0">
                <a:latin typeface="Times" pitchFamily="18" charset="0"/>
                <a:cs typeface="Arial" panose="020B0604020202020204" pitchFamily="34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nl-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" pitchFamily="18" charset="0"/>
                <a:cs typeface="Arial" panose="020B0604020202020204" pitchFamily="34" charset="0"/>
              </a:rPr>
              <a:t>, ||</a:t>
            </a:r>
            <a:r>
              <a:rPr lang="en-US" sz="2000" i="1" dirty="0" err="1" smtClean="0">
                <a:latin typeface="Times" pitchFamily="18" charset="0"/>
                <a:cs typeface="Arial" panose="020B0604020202020204" pitchFamily="34" charset="0"/>
              </a:rPr>
              <a:t>Δx</a:t>
            </a:r>
            <a:r>
              <a:rPr lang="en-US" sz="2000" dirty="0" smtClean="0">
                <a:latin typeface="Times" pitchFamily="18" charset="0"/>
                <a:cs typeface="Arial" panose="020B0604020202020204" pitchFamily="34" charset="0"/>
              </a:rPr>
              <a:t>||, … </a:t>
            </a:r>
          </a:p>
          <a:p>
            <a:pPr marL="0" indent="0">
              <a:buNone/>
            </a:pPr>
            <a:endParaRPr lang="en-US" sz="2000" i="1" baseline="30000" dirty="0">
              <a:latin typeface="Times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" pitchFamily="18" charset="0"/>
                <a:cs typeface="Arial" panose="020B0604020202020204" pitchFamily="34" charset="0"/>
              </a:rPr>
              <a:t>Landau </a:t>
            </a:r>
            <a:r>
              <a:rPr lang="en-US" sz="2000" b="1" dirty="0" err="1" smtClean="0">
                <a:latin typeface="Times" pitchFamily="18" charset="0"/>
                <a:cs typeface="Arial" panose="020B0604020202020204" pitchFamily="34" charset="0"/>
              </a:rPr>
              <a:t>symbolen</a:t>
            </a:r>
            <a:r>
              <a:rPr lang="en-US" sz="2000" dirty="0" smtClean="0">
                <a:latin typeface="Times" pitchFamily="18" charset="0"/>
                <a:cs typeface="Arial" panose="020B0604020202020204" pitchFamily="34" charset="0"/>
              </a:rPr>
              <a:t>:</a:t>
            </a:r>
            <a:r>
              <a:rPr lang="en-US" sz="2000" b="1" dirty="0" smtClean="0">
                <a:latin typeface="Times" pitchFamily="18" charset="0"/>
                <a:cs typeface="Arial" panose="020B0604020202020204" pitchFamily="34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f(x)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o(g(x))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resp.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O(g(x))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omgeving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van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endParaRPr lang="nl-NL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Vb.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O(x)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omgeving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van 0,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(1+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omgeving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van ∞ </a:t>
            </a:r>
            <a:endParaRPr lang="nl-NL" sz="20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45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1126</Words>
  <Application>Microsoft Office PowerPoint</Application>
  <PresentationFormat>Widescreen</PresentationFormat>
  <Paragraphs>158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Script MT Bold</vt:lpstr>
      <vt:lpstr>Symbol</vt:lpstr>
      <vt:lpstr>Times</vt:lpstr>
      <vt:lpstr>Times New Roman</vt:lpstr>
      <vt:lpstr>Office Theme</vt:lpstr>
      <vt:lpstr>Equation</vt:lpstr>
      <vt:lpstr>Numerieke methoden (1805)</vt:lpstr>
      <vt:lpstr>Organisatie</vt:lpstr>
      <vt:lpstr>PowerPoint Presentation</vt:lpstr>
      <vt:lpstr>Fouten</vt:lpstr>
      <vt:lpstr>PowerPoint Presentation</vt:lpstr>
      <vt:lpstr>PowerPoint Presentation</vt:lpstr>
      <vt:lpstr>Waarom NM? </vt:lpstr>
      <vt:lpstr>Wat?</vt:lpstr>
      <vt:lpstr>Foutenanalyse</vt:lpstr>
      <vt:lpstr>Getallenvoorstelling</vt:lpstr>
      <vt:lpstr>Juiste cijfers</vt:lpstr>
      <vt:lpstr>Computergetallen</vt:lpstr>
      <vt:lpstr>Voortplanting van fouten doorheen bewerkingen</vt:lpstr>
      <vt:lpstr>Voortplanting van fouten doorheen bewerkingen </vt:lpstr>
      <vt:lpstr>Conditionering</vt:lpstr>
      <vt:lpstr>Conditionering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2017-02-12T16:18:45Z</dcterms:created>
  <dcterms:modified xsi:type="dcterms:W3CDTF">2019-02-16T19:27:22Z</dcterms:modified>
</cp:coreProperties>
</file>