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301" r:id="rId3"/>
    <p:sldId id="299" r:id="rId4"/>
    <p:sldId id="302" r:id="rId5"/>
    <p:sldId id="300" r:id="rId6"/>
    <p:sldId id="288" r:id="rId7"/>
    <p:sldId id="289" r:id="rId8"/>
    <p:sldId id="290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57047-D54C-4CF0-B5FF-1A30CE8A9357}" type="datetimeFigureOut">
              <a:rPr lang="nl-NL" smtClean="0"/>
              <a:t>16-2-2019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B4D5-6395-44F0-B610-5400979FB2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C403-C8E5-4089-9436-FA1CDC92D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Numerieke methoden (1805)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2293"/>
            <a:ext cx="9144000" cy="1655762"/>
          </a:xfrm>
        </p:spPr>
        <p:txBody>
          <a:bodyPr/>
          <a:lstStyle/>
          <a:p>
            <a:r>
              <a:rPr lang="nl-NL" dirty="0" smtClean="0"/>
              <a:t>Sorin POP (D252, sorin.pop@uhasselt.be), Maikel BOSSCHAERT (C153, maikel.bosschaert@uhasselt.be)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18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Computergetallen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bewerkingen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229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Fouten (relatief, absoluut), getallenvoorstelling, computergetallen </a:t>
            </a:r>
            <a:r>
              <a:rPr lang="nl-N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Voortplanting van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fouten: </a:t>
            </a:r>
          </a:p>
          <a:p>
            <a:pPr lvl="1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ε)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|x -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(x)|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&lt;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(geïnduceerde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fout)</a:t>
            </a:r>
          </a:p>
          <a:p>
            <a:pPr lvl="1"/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</a:p>
        </p:txBody>
      </p:sp>
    </p:spTree>
    <p:extLst>
      <p:ext uri="{BB962C8B-B14F-4D97-AF65-F5344CB8AC3E}">
        <p14:creationId xmlns:p14="http://schemas.microsoft.com/office/powerpoint/2010/main" val="21810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3331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Conditionering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1324135"/>
            <a:ext cx="11760200" cy="164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Geïnduceerde </a:t>
            </a: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fout: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– vervangen door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nl-NL" sz="2000" dirty="0" smtClean="0"/>
              <a:t>∈ </a:t>
            </a:r>
            <a:r>
              <a:rPr lang="nl-NL" sz="2000" b="1" i="1" dirty="0" smtClean="0">
                <a:latin typeface="Script MT Bold" panose="03040602040607080904" pitchFamily="66" charset="0"/>
                <a:cs typeface="Times New Roman" panose="02020603050405020304" pitchFamily="18" charset="0"/>
              </a:rPr>
              <a:t>F</a:t>
            </a: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ε)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= |x -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(x)|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&lt; </a:t>
            </a:r>
            <a:r>
              <a:rPr lang="nl-NL" sz="2000" dirty="0" err="1" smtClean="0">
                <a:cs typeface="Times New Roman" panose="02020603050405020304" pitchFamily="18" charset="0"/>
              </a:rPr>
              <a:t>eps</a:t>
            </a: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Vraag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Wat is het effect van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de data in het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gegeven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numeriek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problem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Opm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Probleemfouten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" y="3259103"/>
                <a:ext cx="11760200" cy="2281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Algemeen: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</a:t>
                </a:r>
                <a:r>
                  <a:rPr lang="nl-NL" sz="2000" dirty="0"/>
                  <a:t>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diff’baar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nl-NL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nl-NL" sz="2000" dirty="0" smtClean="0"/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 = f(x)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)); </a:t>
                </a: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→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 smtClean="0"/>
                  <a:t> 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i="1" dirty="0" err="1" smtClean="0"/>
                  <a:t>f</a:t>
                </a:r>
                <a:r>
                  <a:rPr lang="nl-NL" sz="2000" i="1" baseline="-25000" dirty="0" err="1" smtClean="0"/>
                  <a:t>i</a:t>
                </a:r>
                <a:r>
                  <a:rPr lang="nl-NL" sz="2000" i="1" baseline="-25000" dirty="0" smtClean="0"/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Δ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</a:t>
                </a:r>
                <a:r>
                  <a:rPr lang="nl-NL" sz="2000" i="1" dirty="0" err="1"/>
                  <a:t>f</a:t>
                </a:r>
                <a:r>
                  <a:rPr lang="nl-NL" sz="2000" i="1" baseline="-25000" dirty="0" err="1"/>
                  <a:t>i</a:t>
                </a:r>
                <a:r>
                  <a:rPr lang="nl-NL" sz="2000" i="1" baseline="-25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f,i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f,i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(|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259103"/>
                <a:ext cx="11760200" cy="2281020"/>
              </a:xfrm>
              <a:prstGeom prst="rect">
                <a:avLst/>
              </a:prstGeom>
              <a:blipFill rotWithShape="0">
                <a:blip r:embed="rId2"/>
                <a:stretch>
                  <a:fillRect l="-518" t="-34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00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Conditionering</a:t>
            </a:r>
            <a:endParaRPr lang="nl-NL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59176" y="977086"/>
                <a:ext cx="11760200" cy="55391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Algemeen: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</a:t>
                </a:r>
                <a:r>
                  <a:rPr lang="nl-NL" sz="2000" dirty="0"/>
                  <a:t>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diff’baar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nl-NL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nl-NL" sz="2000" dirty="0" smtClean="0"/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 = f(x)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)); </a:t>
                </a: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→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 smtClean="0"/>
                  <a:t> 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i="1" dirty="0" err="1" smtClean="0"/>
                  <a:t>f</a:t>
                </a:r>
                <a:r>
                  <a:rPr lang="nl-NL" sz="2000" i="1" baseline="-25000" dirty="0" err="1" smtClean="0"/>
                  <a:t>i</a:t>
                </a:r>
                <a:r>
                  <a:rPr lang="nl-NL" sz="2000" i="1" baseline="-25000" dirty="0" smtClean="0"/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Δ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</a:t>
                </a:r>
                <a:r>
                  <a:rPr lang="nl-NL" sz="2000" i="1" dirty="0" err="1"/>
                  <a:t>f</a:t>
                </a:r>
                <a:r>
                  <a:rPr lang="nl-NL" sz="2000" i="1" baseline="-25000" dirty="0" err="1"/>
                  <a:t>i</a:t>
                </a:r>
                <a:r>
                  <a:rPr lang="nl-NL" sz="2000" i="1" baseline="-25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f,i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nl-NL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bsolute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  <m:r>
                      <a:rPr lang="en-US" sz="20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ij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den>
                    </m:f>
                  </m:oMath>
                </a14:m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Notatie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ik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conditiegetallen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b="1" i="1" dirty="0">
                    <a:latin typeface="Script MT Bold" panose="03040602040607080904" pitchFamily="66" charset="0"/>
                    <a:cs typeface="Times New Roman" panose="02020603050405020304" pitchFamily="18" charset="0"/>
                  </a:rPr>
                  <a:t>K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n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r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elatieve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conditie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 fout op het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resultaat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-matrix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 de input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Probleem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slecht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goed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geconditioneerd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bestaan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&gt;&gt; 1. </a:t>
                </a: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demping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ij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1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nl-NL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6" y="977086"/>
                <a:ext cx="11760200" cy="5539124"/>
              </a:xfrm>
              <a:prstGeom prst="rect">
                <a:avLst/>
              </a:prstGeom>
              <a:blipFill rotWithShape="0">
                <a:blip r:embed="rId2"/>
                <a:stretch>
                  <a:fillRect l="-570" t="-13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3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Conditionering</a:t>
            </a:r>
            <a:endParaRPr lang="nl-NL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34043" y="2153330"/>
                <a:ext cx="11760200" cy="150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Voorbeeld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“+”: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</a:t>
                </a:r>
                <a:r>
                  <a:rPr lang="nl-NL" sz="2000" dirty="0"/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op: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slecht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geconditioneerd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indent="0"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3" y="2153330"/>
                <a:ext cx="11760200" cy="1503166"/>
              </a:xfrm>
              <a:prstGeom prst="rect">
                <a:avLst/>
              </a:prstGeom>
              <a:blipFill rotWithShape="0">
                <a:blip r:embed="rId2"/>
                <a:stretch>
                  <a:fillRect l="-518" t="-4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34043" y="3851501"/>
                <a:ext cx="11760200" cy="150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nl-NL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Voorbeeld “</a:t>
                </a:r>
                <a:r>
                  <a:rPr lang="nl-NL" sz="2000" dirty="0"/>
                  <a:t>⋅</a:t>
                </a:r>
                <a:r>
                  <a:rPr lang="nl-NL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”: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</a:t>
                </a:r>
                <a:r>
                  <a:rPr lang="nl-NL" sz="2000" dirty="0"/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/>
                  <a:t>⋅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nl-NL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nl-NL" sz="20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nl-NL" sz="20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NL" sz="2000" b="0" i="0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nl-NL" sz="20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nl-NL" sz="20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nl-NL" sz="20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 op: altijd </a:t>
                </a:r>
                <a:r>
                  <a:rPr lang="nl-NL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goed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geconditioneerd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indent="0">
                  <a:buNone/>
                </a:pPr>
                <a:endParaRPr lang="nl-NL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nl-NL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3" y="3851501"/>
                <a:ext cx="11760200" cy="1503166"/>
              </a:xfrm>
              <a:prstGeom prst="rect">
                <a:avLst/>
              </a:prstGeom>
              <a:blipFill rotWithShape="0">
                <a:blip r:embed="rId3"/>
                <a:stretch>
                  <a:fillRect l="-518" t="-52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1956" y="969217"/>
                <a:ext cx="1596719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56" y="969217"/>
                <a:ext cx="1596719" cy="6971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Stabiliteit</a:t>
            </a:r>
            <a:r>
              <a:rPr lang="en-US" sz="3600" dirty="0" smtClean="0">
                <a:solidFill>
                  <a:srgbClr val="0070C0"/>
                </a:solidFill>
              </a:rPr>
              <a:t> van </a:t>
            </a:r>
            <a:r>
              <a:rPr lang="en-US" sz="3600" dirty="0" err="1" smtClean="0">
                <a:solidFill>
                  <a:srgbClr val="0070C0"/>
                </a:solidFill>
              </a:rPr>
              <a:t>een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algoritme</a:t>
            </a:r>
            <a:endParaRPr lang="nl-NL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4043" y="961044"/>
                <a:ext cx="9673886" cy="949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Probleem: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diff’baar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nl-NL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 = f(x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Conditionering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ik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𝑖𝑘</m:t>
                    </m:r>
                    <m:r>
                      <m:rPr>
                        <m:nor/>
                      </m:rP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nl-NL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&lt; </a:t>
                </a:r>
                <a:r>
                  <a:rPr lang="nl-NL" sz="2000" dirty="0" err="1" smtClean="0"/>
                  <a:t>eps</a:t>
                </a:r>
                <a:endParaRPr lang="nl-NL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3" y="961044"/>
                <a:ext cx="9673886" cy="949362"/>
              </a:xfrm>
              <a:prstGeom prst="rect">
                <a:avLst/>
              </a:prstGeom>
              <a:blipFill rotWithShape="0">
                <a:blip r:embed="rId2"/>
                <a:stretch>
                  <a:fillRect l="-630" t="-45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34043" y="1953149"/>
            <a:ext cx="11398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Algoritme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x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(j-1)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… y*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≈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numerieke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fouten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benaderingen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Vraag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verhouding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numerieke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problem-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numerieke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probleem-fouten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overschrijden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2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Stabiliteit</a:t>
            </a:r>
            <a:endParaRPr lang="nl-NL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1446" y="982262"/>
                <a:ext cx="11760200" cy="150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Voorbeeld: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</a:t>
                </a:r>
                <a:r>
                  <a:rPr lang="nl-NL" sz="2000" dirty="0"/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f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/>
                  <a:t>eps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op: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slecht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geconditioneerd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≈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|!</a:t>
                </a:r>
              </a:p>
              <a:p>
                <a:pPr marL="0" indent="0"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982262"/>
                <a:ext cx="11760200" cy="1503166"/>
              </a:xfrm>
              <a:prstGeom prst="rect">
                <a:avLst/>
              </a:prstGeom>
              <a:blipFill rotWithShape="0">
                <a:blip r:embed="rId2"/>
                <a:stretch>
                  <a:fillRect l="-518" t="-4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41446" y="2646358"/>
                <a:ext cx="11760200" cy="150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Algoritme A: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sz="2000"/>
                          <m:t>×</m:t>
                        </m:r>
                      </m:e>
                    </m:borderBox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sz="2000"/>
                          <m:t>×</m:t>
                        </m:r>
                      </m:e>
                    </m:borderBox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u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borderBox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		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Algoritme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borderBox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borderBox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u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sz="2000"/>
                          <m:t>×</m:t>
                        </m:r>
                      </m:e>
                    </m:borderBox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ε</a:t>
                </a:r>
                <a:r>
                  <a:rPr lang="nl-NL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|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nl-NL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&lt; </a:t>
                </a:r>
                <a:r>
                  <a:rPr lang="nl-NL" sz="2000" dirty="0" err="1" smtClean="0"/>
                  <a:t>eps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 (1+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 smtClean="0"/>
                  <a:t>eps</a:t>
                </a:r>
                <a:r>
                  <a:rPr lang="nl-NL" sz="2000" dirty="0" smtClean="0"/>
                  <a:t>				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≤ 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/>
                  <a:t>eps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2646358"/>
                <a:ext cx="11760200" cy="1503166"/>
              </a:xfrm>
              <a:prstGeom prst="rect">
                <a:avLst/>
              </a:prstGeom>
              <a:blipFill rotWithShape="0">
                <a:blip r:embed="rId3"/>
                <a:stretch>
                  <a:fillRect l="-467" t="-36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30043" y="4310454"/>
            <a:ext cx="113985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altijd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geconditioneerd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+,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slecht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geconditioneerd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mogelijk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eerst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slechter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geconditioneerde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bewerkingen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geconditioneerde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5536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Lineaire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stelsels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982262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21805" y="1486088"/>
                <a:ext cx="3499741" cy="1160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nl-NL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  <m:r>
                              <m:rPr>
                                <m:nor/>
                              </m:rPr>
                              <a:rPr lang="nl-NL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  <m:r>
                              <m:rPr>
                                <m:nor/>
                              </m:rPr>
                              <a:rPr lang="nl-NL" i="1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  <m:r>
                              <m:rPr>
                                <m:nor/>
                              </m:rPr>
                              <a:rPr lang="nl-NL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05" y="1486088"/>
                <a:ext cx="3499741" cy="11606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1446" y="820963"/>
                <a:ext cx="12050554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Stelsels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lineaire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vergelijkingen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gegeven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n×n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bepaal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waarvoor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geldt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820963"/>
                <a:ext cx="12050554" cy="424796"/>
              </a:xfrm>
              <a:prstGeom prst="rect">
                <a:avLst/>
              </a:prstGeom>
              <a:blipFill rotWithShape="0">
                <a:blip r:embed="rId3"/>
                <a:stretch>
                  <a:fillRect l="-506" t="-10145" r="-253" b="-202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41446" y="3032983"/>
            <a:ext cx="118522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Veronderstel: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nl-NL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direct 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 vs. iteratief  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 = 1, 2,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∞)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Vragen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stabiliteit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nl-NL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717"/>
            <a:ext cx="12192000" cy="66372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</a:p>
          <a:p>
            <a:pPr lvl="3"/>
            <a:r>
              <a:rPr lang="en-US" sz="2000" dirty="0" err="1" smtClean="0"/>
              <a:t>Conditie</a:t>
            </a:r>
            <a:r>
              <a:rPr lang="en-US" sz="2000" dirty="0" smtClean="0"/>
              <a:t> van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numeriek</a:t>
            </a:r>
            <a:r>
              <a:rPr lang="en-US" sz="2000" dirty="0" smtClean="0"/>
              <a:t> </a:t>
            </a:r>
            <a:r>
              <a:rPr lang="en-US" sz="2000" dirty="0" err="1" smtClean="0"/>
              <a:t>probleem</a:t>
            </a:r>
            <a:endParaRPr lang="en-US" sz="2000" dirty="0" smtClean="0"/>
          </a:p>
          <a:p>
            <a:pPr lvl="3"/>
            <a:r>
              <a:rPr lang="en-US" sz="2000" dirty="0" err="1" smtClean="0"/>
              <a:t>Stabiliteit</a:t>
            </a:r>
            <a:r>
              <a:rPr lang="en-US" sz="2000" dirty="0" smtClean="0"/>
              <a:t> van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algoritme</a:t>
            </a:r>
            <a:endParaRPr lang="en-US" sz="2000" dirty="0" smtClean="0"/>
          </a:p>
          <a:p>
            <a:pPr lvl="3"/>
            <a:r>
              <a:rPr lang="en-US" sz="2000" dirty="0" err="1" smtClean="0"/>
              <a:t>Lineaire</a:t>
            </a:r>
            <a:r>
              <a:rPr lang="en-US" sz="2000" dirty="0" smtClean="0"/>
              <a:t> </a:t>
            </a:r>
            <a:r>
              <a:rPr lang="en-US" sz="2000"/>
              <a:t>s</a:t>
            </a:r>
            <a:r>
              <a:rPr lang="en-US" sz="2000" smtClean="0"/>
              <a:t>telsels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err="1"/>
              <a:t>Bedankt</a:t>
            </a:r>
            <a:r>
              <a:rPr lang="en-US" sz="3600" dirty="0"/>
              <a:t> en tot </a:t>
            </a:r>
            <a:r>
              <a:rPr lang="en-US" sz="3600" dirty="0" err="1"/>
              <a:t>ziens</a:t>
            </a:r>
            <a:r>
              <a:rPr lang="en-US" sz="3600" dirty="0"/>
              <a:t>!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5596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Script MT Bold</vt:lpstr>
      <vt:lpstr>Symbol</vt:lpstr>
      <vt:lpstr>Times New Roman</vt:lpstr>
      <vt:lpstr>Office Theme</vt:lpstr>
      <vt:lpstr>Numerieke methoden (1805)</vt:lpstr>
      <vt:lpstr>Computergetallen/bewerkingen</vt:lpstr>
      <vt:lpstr>Conditionering</vt:lpstr>
      <vt:lpstr>Conditionering</vt:lpstr>
      <vt:lpstr>Conditionering</vt:lpstr>
      <vt:lpstr>Stabiliteit van een algoritme</vt:lpstr>
      <vt:lpstr>Stabiliteit</vt:lpstr>
      <vt:lpstr>Lineaire stelsels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2017-02-12T16:18:45Z</dcterms:created>
  <dcterms:modified xsi:type="dcterms:W3CDTF">2019-02-16T19:42:11Z</dcterms:modified>
</cp:coreProperties>
</file>