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sldIdLst>
    <p:sldId id="256" r:id="rId2"/>
    <p:sldId id="294" r:id="rId3"/>
    <p:sldId id="300" r:id="rId4"/>
    <p:sldId id="295" r:id="rId5"/>
    <p:sldId id="296" r:id="rId6"/>
    <p:sldId id="297" r:id="rId7"/>
    <p:sldId id="301" r:id="rId8"/>
    <p:sldId id="302" r:id="rId9"/>
    <p:sldId id="29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B57047-D54C-4CF0-B5FF-1A30CE8A9357}" type="datetimeFigureOut">
              <a:rPr lang="nl-NL" smtClean="0"/>
              <a:t>3-3-2019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96B4D5-6395-44F0-B610-5400979FB2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2170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6B4D5-6395-44F0-B610-5400979FB22C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1631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6B4D5-6395-44F0-B610-5400979FB22C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9608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6B4D5-6395-44F0-B610-5400979FB22C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2356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6B4D5-6395-44F0-B610-5400979FB22C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941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6B4D5-6395-44F0-B610-5400979FB22C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5740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6B4D5-6395-44F0-B610-5400979FB22C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1651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6B4D5-6395-44F0-B610-5400979FB22C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79231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6B4D5-6395-44F0-B610-5400979FB22C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00457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BC403-C8E5-4089-9436-FA1CDC92DBB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97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7657-8B7B-4AEC-9E5E-ECD297D86863}" type="datetimeFigureOut">
              <a:rPr lang="en-US" smtClean="0"/>
              <a:t>03-Mar-19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CF64-D05E-48F5-8E9D-E449635DA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096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7657-8B7B-4AEC-9E5E-ECD297D86863}" type="datetimeFigureOut">
              <a:rPr lang="en-US" smtClean="0"/>
              <a:t>03-Mar-19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CF64-D05E-48F5-8E9D-E449635DA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47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7657-8B7B-4AEC-9E5E-ECD297D86863}" type="datetimeFigureOut">
              <a:rPr lang="en-US" smtClean="0"/>
              <a:t>03-Mar-19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CF64-D05E-48F5-8E9D-E449635DA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82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7657-8B7B-4AEC-9E5E-ECD297D86863}" type="datetimeFigureOut">
              <a:rPr lang="en-US" smtClean="0"/>
              <a:t>03-Mar-19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CF64-D05E-48F5-8E9D-E449635DA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50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7657-8B7B-4AEC-9E5E-ECD297D86863}" type="datetimeFigureOut">
              <a:rPr lang="en-US" smtClean="0"/>
              <a:t>03-Mar-19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CF64-D05E-48F5-8E9D-E449635DA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73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7657-8B7B-4AEC-9E5E-ECD297D86863}" type="datetimeFigureOut">
              <a:rPr lang="en-US" smtClean="0"/>
              <a:t>03-Mar-19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CF64-D05E-48F5-8E9D-E449635DA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27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7657-8B7B-4AEC-9E5E-ECD297D86863}" type="datetimeFigureOut">
              <a:rPr lang="en-US" smtClean="0"/>
              <a:t>03-Mar-19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CF64-D05E-48F5-8E9D-E449635DA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022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7657-8B7B-4AEC-9E5E-ECD297D86863}" type="datetimeFigureOut">
              <a:rPr lang="en-US" smtClean="0"/>
              <a:t>03-Mar-19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CF64-D05E-48F5-8E9D-E449635DA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81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7657-8B7B-4AEC-9E5E-ECD297D86863}" type="datetimeFigureOut">
              <a:rPr lang="en-US" smtClean="0"/>
              <a:t>03-Mar-19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CF64-D05E-48F5-8E9D-E449635DA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51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7657-8B7B-4AEC-9E5E-ECD297D86863}" type="datetimeFigureOut">
              <a:rPr lang="en-US" smtClean="0"/>
              <a:t>03-Mar-19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CF64-D05E-48F5-8E9D-E449635DA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91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7657-8B7B-4AEC-9E5E-ECD297D86863}" type="datetimeFigureOut">
              <a:rPr lang="en-US" smtClean="0"/>
              <a:t>03-Mar-19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CF64-D05E-48F5-8E9D-E449635DA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51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67657-8B7B-4AEC-9E5E-ECD297D86863}" type="datetimeFigureOut">
              <a:rPr lang="en-US" smtClean="0"/>
              <a:t>03-Mar-19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FCF64-D05E-48F5-8E9D-E449635DA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88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Numerieke methoden (1805)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62293"/>
            <a:ext cx="9144000" cy="1655762"/>
          </a:xfrm>
        </p:spPr>
        <p:txBody>
          <a:bodyPr/>
          <a:lstStyle/>
          <a:p>
            <a:r>
              <a:rPr lang="nl-NL" dirty="0" smtClean="0"/>
              <a:t>Sorin POP (D252, sorin.pop@uhasselt.be), Maikel BOSSCHAERT (C153, maikel.bosschaert@uhasselt.be)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8183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-206375"/>
            <a:ext cx="10515600" cy="1325563"/>
          </a:xfrm>
        </p:spPr>
        <p:txBody>
          <a:bodyPr/>
          <a:lstStyle/>
          <a:p>
            <a:r>
              <a:rPr lang="en-US" sz="3600" dirty="0" err="1" smtClean="0">
                <a:solidFill>
                  <a:srgbClr val="0070C0"/>
                </a:solidFill>
              </a:rPr>
              <a:t>Lineaire</a:t>
            </a:r>
            <a:r>
              <a:rPr lang="en-US" sz="3600" dirty="0" smtClean="0">
                <a:solidFill>
                  <a:srgbClr val="0070C0"/>
                </a:solidFill>
              </a:rPr>
              <a:t> </a:t>
            </a:r>
            <a:r>
              <a:rPr lang="en-US" sz="3600" dirty="0" err="1" smtClean="0">
                <a:solidFill>
                  <a:srgbClr val="0070C0"/>
                </a:solidFill>
              </a:rPr>
              <a:t>stelsels</a:t>
            </a:r>
            <a:r>
              <a:rPr lang="en-US" sz="3600" dirty="0" smtClean="0">
                <a:solidFill>
                  <a:srgbClr val="0070C0"/>
                </a:solidFill>
              </a:rPr>
              <a:t>: </a:t>
            </a:r>
            <a:r>
              <a:rPr lang="en-US" sz="3600" dirty="0" err="1" smtClean="0">
                <a:solidFill>
                  <a:srgbClr val="0070C0"/>
                </a:solidFill>
              </a:rPr>
              <a:t>methode</a:t>
            </a:r>
            <a:r>
              <a:rPr lang="en-US" sz="3600" dirty="0" smtClean="0">
                <a:solidFill>
                  <a:srgbClr val="0070C0"/>
                </a:solidFill>
              </a:rPr>
              <a:t> van Gauss (direct)</a:t>
            </a:r>
            <a:endParaRPr lang="nl-NL" sz="3600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1446" y="733671"/>
            <a:ext cx="11760200" cy="1503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1246" y="984938"/>
            <a:ext cx="118522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Zij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∈ </a:t>
            </a:r>
            <a:r>
              <a:rPr lang="nl-NL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ℝ</a:t>
            </a:r>
            <a:r>
              <a:rPr lang="nl-NL" sz="20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n×n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inverteerbaar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nl-NL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ℝ</a:t>
            </a:r>
            <a:r>
              <a:rPr lang="nl-NL" sz="2000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Bereken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nl-NL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ℝ</a:t>
            </a:r>
            <a:r>
              <a:rPr lang="nl-NL" sz="2000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oplossing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voor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Ax=b. </a:t>
            </a:r>
            <a:endParaRPr lang="nl-NL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1246" y="1494664"/>
            <a:ext cx="1199075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Diagnaalmatrix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A: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≠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Bovendriehoekige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matrix A: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Benedendriehoekige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 A: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01246" y="2927719"/>
            <a:ext cx="1199075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Complexiteit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aantal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basisoperaties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vermenigvuldigen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optellen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aftrekken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Diagnaalmatrix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A: n 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Bovendriehoekige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matrix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A: 1V +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2V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)+…+(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nV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+1)/2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(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-1)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/2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Benedendriehoekige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A: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analoog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309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5746087"/>
              </p:ext>
            </p:extLst>
          </p:nvPr>
        </p:nvGraphicFramePr>
        <p:xfrm>
          <a:off x="7067550" y="4110038"/>
          <a:ext cx="4625975" cy="237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1" name="Equation" r:id="rId4" imgW="3416040" imgH="1752480" progId="Equation.DSMT4">
                  <p:embed/>
                </p:oleObj>
              </mc:Choice>
              <mc:Fallback>
                <p:oleObj name="Equation" r:id="rId4" imgW="3416040" imgH="1752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67550" y="4110038"/>
                        <a:ext cx="4625975" cy="2373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-206375"/>
            <a:ext cx="10515600" cy="1325563"/>
          </a:xfrm>
        </p:spPr>
        <p:txBody>
          <a:bodyPr/>
          <a:lstStyle/>
          <a:p>
            <a:r>
              <a:rPr lang="en-US" sz="3600" dirty="0" err="1" smtClean="0">
                <a:solidFill>
                  <a:srgbClr val="0070C0"/>
                </a:solidFill>
              </a:rPr>
              <a:t>Lineaire</a:t>
            </a:r>
            <a:r>
              <a:rPr lang="en-US" sz="3600" dirty="0" smtClean="0">
                <a:solidFill>
                  <a:srgbClr val="0070C0"/>
                </a:solidFill>
              </a:rPr>
              <a:t> </a:t>
            </a:r>
            <a:r>
              <a:rPr lang="en-US" sz="3600" dirty="0" err="1" smtClean="0">
                <a:solidFill>
                  <a:srgbClr val="0070C0"/>
                </a:solidFill>
              </a:rPr>
              <a:t>stelsels</a:t>
            </a:r>
            <a:r>
              <a:rPr lang="en-US" sz="3600" dirty="0" smtClean="0">
                <a:solidFill>
                  <a:srgbClr val="0070C0"/>
                </a:solidFill>
              </a:rPr>
              <a:t>: </a:t>
            </a:r>
            <a:r>
              <a:rPr lang="en-US" sz="3600" dirty="0" err="1" smtClean="0">
                <a:solidFill>
                  <a:srgbClr val="0070C0"/>
                </a:solidFill>
              </a:rPr>
              <a:t>methode</a:t>
            </a:r>
            <a:r>
              <a:rPr lang="en-US" sz="3600" dirty="0" smtClean="0">
                <a:solidFill>
                  <a:srgbClr val="0070C0"/>
                </a:solidFill>
              </a:rPr>
              <a:t> van Gauss (direct)</a:t>
            </a:r>
            <a:endParaRPr lang="nl-NL" sz="3600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1446" y="733671"/>
            <a:ext cx="11760200" cy="1503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1246" y="984938"/>
            <a:ext cx="118522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Zij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∈ </a:t>
            </a:r>
            <a:r>
              <a:rPr lang="nl-NL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ℝ</a:t>
            </a:r>
            <a:r>
              <a:rPr lang="nl-NL" sz="20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n×n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inverteerbaar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nl-NL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ℝ</a:t>
            </a:r>
            <a:r>
              <a:rPr lang="nl-NL" sz="2000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Bereken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nl-NL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ℝ</a:t>
            </a:r>
            <a:r>
              <a:rPr lang="nl-NL" sz="2000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oplossing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voor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Ax=b. </a:t>
            </a:r>
            <a:endParaRPr lang="nl-NL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1246" y="1494664"/>
            <a:ext cx="1199075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Eliminatie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een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bovendriehoekige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vorm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Achterwaartse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ubstitutie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bereken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n-1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…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Merk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op: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benedendriehoekige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vorm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voorwartse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subsitutie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1446" y="3577317"/>
            <a:ext cx="611723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Eliminatie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d.m.v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lementaire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operaties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oplossingsverzameling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blijft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onveranderd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verwisselen rijen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k,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↔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nl-NL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2. vermenigvuldiging rij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 scalair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≠ 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nl-NL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	3. aftrekken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keer rij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uit rij 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nl-NL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i≠k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nl-NL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47121" y="3081037"/>
            <a:ext cx="51545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Matrix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vorm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uitgebreide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matrix [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]: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↔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A|b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met </a:t>
            </a:r>
            <a:endParaRPr lang="nl-NL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9662936" y="4588763"/>
            <a:ext cx="951182" cy="83299"/>
          </a:xfrm>
          <a:custGeom>
            <a:avLst/>
            <a:gdLst>
              <a:gd name="connsiteX0" fmla="*/ 0 w 1656522"/>
              <a:gd name="connsiteY0" fmla="*/ 331325 h 344577"/>
              <a:gd name="connsiteX1" fmla="*/ 834887 w 1656522"/>
              <a:gd name="connsiteY1" fmla="*/ 21 h 344577"/>
              <a:gd name="connsiteX2" fmla="*/ 1656522 w 1656522"/>
              <a:gd name="connsiteY2" fmla="*/ 344577 h 344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6522" h="344577">
                <a:moveTo>
                  <a:pt x="0" y="331325"/>
                </a:moveTo>
                <a:cubicBezTo>
                  <a:pt x="279400" y="164568"/>
                  <a:pt x="558800" y="-2188"/>
                  <a:pt x="834887" y="21"/>
                </a:cubicBezTo>
                <a:cubicBezTo>
                  <a:pt x="1110974" y="2230"/>
                  <a:pt x="1383748" y="173403"/>
                  <a:pt x="1656522" y="344577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triangle" w="lg" len="med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Freeform 15"/>
          <p:cNvSpPr/>
          <p:nvPr/>
        </p:nvSpPr>
        <p:spPr>
          <a:xfrm rot="10800000">
            <a:off x="9726061" y="5889321"/>
            <a:ext cx="951182" cy="83299"/>
          </a:xfrm>
          <a:custGeom>
            <a:avLst/>
            <a:gdLst>
              <a:gd name="connsiteX0" fmla="*/ 0 w 1656522"/>
              <a:gd name="connsiteY0" fmla="*/ 331325 h 344577"/>
              <a:gd name="connsiteX1" fmla="*/ 834887 w 1656522"/>
              <a:gd name="connsiteY1" fmla="*/ 21 h 344577"/>
              <a:gd name="connsiteX2" fmla="*/ 1656522 w 1656522"/>
              <a:gd name="connsiteY2" fmla="*/ 344577 h 344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6522" h="344577">
                <a:moveTo>
                  <a:pt x="0" y="331325"/>
                </a:moveTo>
                <a:cubicBezTo>
                  <a:pt x="279400" y="164568"/>
                  <a:pt x="558800" y="-2188"/>
                  <a:pt x="834887" y="21"/>
                </a:cubicBezTo>
                <a:cubicBezTo>
                  <a:pt x="1110974" y="2230"/>
                  <a:pt x="1383748" y="173403"/>
                  <a:pt x="1656522" y="344577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triangle" w="lg" len="med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TextBox 16"/>
          <p:cNvSpPr txBox="1"/>
          <p:nvPr/>
        </p:nvSpPr>
        <p:spPr>
          <a:xfrm>
            <a:off x="9489519" y="3871096"/>
            <a:ext cx="2792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i="1" dirty="0" smtClean="0">
                <a:solidFill>
                  <a:srgbClr val="FF0000"/>
                </a:solidFill>
              </a:rPr>
              <a:t>i</a:t>
            </a:r>
            <a:endParaRPr lang="nl-NL" sz="3200" i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494425" y="3871096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i="1" dirty="0" smtClean="0">
                <a:solidFill>
                  <a:srgbClr val="FF0000"/>
                </a:solidFill>
              </a:rPr>
              <a:t>k</a:t>
            </a:r>
            <a:endParaRPr lang="nl-NL" sz="3200" i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20943" y="4536155"/>
            <a:ext cx="2792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i="1" dirty="0" smtClean="0">
                <a:solidFill>
                  <a:srgbClr val="FF0000"/>
                </a:solidFill>
              </a:rPr>
              <a:t>i</a:t>
            </a:r>
            <a:endParaRPr lang="nl-NL" sz="3200" i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820943" y="5407770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i="1" dirty="0" smtClean="0">
                <a:solidFill>
                  <a:srgbClr val="FF0000"/>
                </a:solidFill>
              </a:rPr>
              <a:t>k</a:t>
            </a:r>
            <a:endParaRPr lang="nl-NL" sz="32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820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2" grpId="0"/>
      <p:bldP spid="15" grpId="0" animBg="1"/>
      <p:bldP spid="16" grpId="0" animBg="1"/>
      <p:bldP spid="17" grpId="0"/>
      <p:bldP spid="18" grpId="0"/>
      <p:bldP spid="1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-206375"/>
            <a:ext cx="10515600" cy="1325563"/>
          </a:xfrm>
        </p:spPr>
        <p:txBody>
          <a:bodyPr/>
          <a:lstStyle/>
          <a:p>
            <a:r>
              <a:rPr lang="en-US" sz="3600" dirty="0" err="1" smtClean="0">
                <a:solidFill>
                  <a:srgbClr val="0070C0"/>
                </a:solidFill>
              </a:rPr>
              <a:t>Lineaire</a:t>
            </a:r>
            <a:r>
              <a:rPr lang="en-US" sz="3600" dirty="0" smtClean="0">
                <a:solidFill>
                  <a:srgbClr val="0070C0"/>
                </a:solidFill>
              </a:rPr>
              <a:t> </a:t>
            </a:r>
            <a:r>
              <a:rPr lang="en-US" sz="3600" dirty="0" err="1" smtClean="0">
                <a:solidFill>
                  <a:srgbClr val="0070C0"/>
                </a:solidFill>
              </a:rPr>
              <a:t>stelsels</a:t>
            </a:r>
            <a:r>
              <a:rPr lang="en-US" sz="3600" dirty="0" smtClean="0">
                <a:solidFill>
                  <a:srgbClr val="0070C0"/>
                </a:solidFill>
              </a:rPr>
              <a:t>: </a:t>
            </a:r>
            <a:r>
              <a:rPr lang="en-US" sz="3600" dirty="0" err="1" smtClean="0">
                <a:solidFill>
                  <a:srgbClr val="0070C0"/>
                </a:solidFill>
              </a:rPr>
              <a:t>methode</a:t>
            </a:r>
            <a:r>
              <a:rPr lang="en-US" sz="3600" dirty="0" smtClean="0">
                <a:solidFill>
                  <a:srgbClr val="0070C0"/>
                </a:solidFill>
              </a:rPr>
              <a:t> van Gauss (direct)</a:t>
            </a:r>
            <a:endParaRPr lang="nl-NL" sz="3600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1446" y="733671"/>
            <a:ext cx="11760200" cy="1503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1246" y="984938"/>
            <a:ext cx="118522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Zij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∈ </a:t>
            </a:r>
            <a:r>
              <a:rPr lang="nl-NL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ℝ</a:t>
            </a:r>
            <a:r>
              <a:rPr lang="nl-NL" sz="20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n×n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inverteerbaar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nl-NL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ℝ</a:t>
            </a:r>
            <a:r>
              <a:rPr lang="nl-NL" sz="2000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Bereken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nl-NL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ℝ</a:t>
            </a:r>
            <a:r>
              <a:rPr lang="nl-NL" sz="2000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oplossing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voor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Ax=b. </a:t>
            </a:r>
            <a:endParaRPr lang="nl-NL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1246" y="1494664"/>
            <a:ext cx="1199075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Eliminatie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een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bovendriehoekige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vorm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Achterwaartse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ubstitutie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bereken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n-1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…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Merk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op: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benedendriehoekige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vorm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voorwartse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subsitutie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1445" y="3577317"/>
            <a:ext cx="625316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Eliminatie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d.m.v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lementaire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operaties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oplossingsverzameling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blijft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onveranderd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verwisselen rijen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k,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↔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nl-NL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2. vermenigvuldiging rij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 scalair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≠ 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nl-NL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	3. aftrekken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keer rij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uit 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rij 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nl-NL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l-NL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≠k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nl-NL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47121" y="3081037"/>
            <a:ext cx="51545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Matrix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vorm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uitgebreide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matrix [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]: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)[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A|b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met </a:t>
            </a:r>
            <a:endParaRPr lang="nl-NL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1665317"/>
              </p:ext>
            </p:extLst>
          </p:nvPr>
        </p:nvGraphicFramePr>
        <p:xfrm>
          <a:off x="6684963" y="4391025"/>
          <a:ext cx="4230687" cy="163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0" name="Equation" r:id="rId4" imgW="2958840" imgH="1143000" progId="Equation.DSMT4">
                  <p:embed/>
                </p:oleObj>
              </mc:Choice>
              <mc:Fallback>
                <p:oleObj name="Equation" r:id="rId4" imgW="2958840" imgH="1143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84963" y="4391025"/>
                        <a:ext cx="4230687" cy="163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9699698" y="4038441"/>
            <a:ext cx="2792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i="1" dirty="0" smtClean="0">
                <a:solidFill>
                  <a:srgbClr val="FF0000"/>
                </a:solidFill>
              </a:rPr>
              <a:t>i</a:t>
            </a:r>
            <a:endParaRPr lang="nl-NL" sz="3200" i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807856" y="4958753"/>
            <a:ext cx="2792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i="1" dirty="0" smtClean="0">
                <a:solidFill>
                  <a:srgbClr val="FF0000"/>
                </a:solidFill>
              </a:rPr>
              <a:t>i</a:t>
            </a:r>
            <a:endParaRPr lang="nl-NL" sz="32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55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-206375"/>
            <a:ext cx="10515600" cy="1325563"/>
          </a:xfrm>
        </p:spPr>
        <p:txBody>
          <a:bodyPr/>
          <a:lstStyle/>
          <a:p>
            <a:r>
              <a:rPr lang="en-US" sz="3600" dirty="0" err="1" smtClean="0">
                <a:solidFill>
                  <a:srgbClr val="0070C0"/>
                </a:solidFill>
              </a:rPr>
              <a:t>Lineaire</a:t>
            </a:r>
            <a:r>
              <a:rPr lang="en-US" sz="3600" dirty="0" smtClean="0">
                <a:solidFill>
                  <a:srgbClr val="0070C0"/>
                </a:solidFill>
              </a:rPr>
              <a:t> </a:t>
            </a:r>
            <a:r>
              <a:rPr lang="en-US" sz="3600" dirty="0" err="1" smtClean="0">
                <a:solidFill>
                  <a:srgbClr val="0070C0"/>
                </a:solidFill>
              </a:rPr>
              <a:t>stelsels</a:t>
            </a:r>
            <a:r>
              <a:rPr lang="en-US" sz="3600" dirty="0" smtClean="0">
                <a:solidFill>
                  <a:srgbClr val="0070C0"/>
                </a:solidFill>
              </a:rPr>
              <a:t>: </a:t>
            </a:r>
            <a:r>
              <a:rPr lang="en-US" sz="3600" dirty="0" err="1" smtClean="0">
                <a:solidFill>
                  <a:srgbClr val="0070C0"/>
                </a:solidFill>
              </a:rPr>
              <a:t>methode</a:t>
            </a:r>
            <a:r>
              <a:rPr lang="en-US" sz="3600" dirty="0" smtClean="0">
                <a:solidFill>
                  <a:srgbClr val="0070C0"/>
                </a:solidFill>
              </a:rPr>
              <a:t> van Gauss (direct)</a:t>
            </a:r>
            <a:endParaRPr lang="nl-NL" sz="3600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1446" y="733671"/>
            <a:ext cx="11760200" cy="1503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1246" y="984938"/>
            <a:ext cx="118522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Zij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∈ </a:t>
            </a:r>
            <a:r>
              <a:rPr lang="nl-NL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ℝ</a:t>
            </a:r>
            <a:r>
              <a:rPr lang="nl-NL" sz="20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n×n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inverteerbaar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nl-NL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ℝ</a:t>
            </a:r>
            <a:r>
              <a:rPr lang="nl-NL" sz="2000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Bereken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nl-NL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ℝ</a:t>
            </a:r>
            <a:r>
              <a:rPr lang="nl-NL" sz="2000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oplossing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voor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Ax=b. </a:t>
            </a:r>
            <a:endParaRPr lang="nl-NL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1246" y="1494664"/>
            <a:ext cx="1199075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Eliminatie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een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bovendriehoekige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vorm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Achterwaartse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ubstitutie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bereken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n-1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…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Merk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op: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benedendriehoekige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vorm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voorwartse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subsitutie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1445" y="3577317"/>
            <a:ext cx="631532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Eliminatie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d.m.v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elementaire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operaties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oplossingsverzameling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blijft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onveranderd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verwisselen rijen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 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k,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↔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nl-NL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2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vermenigvuldiging 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rij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 scalair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≠ 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m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nl-NL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3. 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aftrekken 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keer rij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uit 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rij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nl-NL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i≠k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nl-NL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47121" y="3081037"/>
            <a:ext cx="51545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Matrix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vorm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uitgebreide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matrix [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]: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i,k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A|b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met </a:t>
            </a:r>
            <a:endParaRPr lang="nl-NL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2794821"/>
              </p:ext>
            </p:extLst>
          </p:nvPr>
        </p:nvGraphicFramePr>
        <p:xfrm>
          <a:off x="6713538" y="4287915"/>
          <a:ext cx="4954933" cy="2184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6" name="Equation" r:id="rId4" imgW="3974760" imgH="1752480" progId="Equation.DSMT4">
                  <p:embed/>
                </p:oleObj>
              </mc:Choice>
              <mc:Fallback>
                <p:oleObj name="Equation" r:id="rId4" imgW="3974760" imgH="1752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713538" y="4287915"/>
                        <a:ext cx="4954933" cy="21843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9502175" y="3808125"/>
            <a:ext cx="2792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solidFill>
                  <a:srgbClr val="FF0000"/>
                </a:solidFill>
              </a:rPr>
              <a:t>i</a:t>
            </a:r>
            <a:endParaRPr lang="nl-NL" sz="3200" i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706333" y="5380216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solidFill>
                  <a:srgbClr val="FF0000"/>
                </a:solidFill>
              </a:rPr>
              <a:t>k</a:t>
            </a:r>
            <a:endParaRPr lang="nl-NL" sz="32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63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-206375"/>
            <a:ext cx="10515600" cy="1325563"/>
          </a:xfrm>
        </p:spPr>
        <p:txBody>
          <a:bodyPr/>
          <a:lstStyle/>
          <a:p>
            <a:r>
              <a:rPr lang="en-US" sz="3600" dirty="0" err="1" smtClean="0">
                <a:solidFill>
                  <a:srgbClr val="0070C0"/>
                </a:solidFill>
              </a:rPr>
              <a:t>Lineaire</a:t>
            </a:r>
            <a:r>
              <a:rPr lang="en-US" sz="3600" dirty="0" smtClean="0">
                <a:solidFill>
                  <a:srgbClr val="0070C0"/>
                </a:solidFill>
              </a:rPr>
              <a:t> </a:t>
            </a:r>
            <a:r>
              <a:rPr lang="en-US" sz="3600" dirty="0" err="1" smtClean="0">
                <a:solidFill>
                  <a:srgbClr val="0070C0"/>
                </a:solidFill>
              </a:rPr>
              <a:t>stelsels</a:t>
            </a:r>
            <a:r>
              <a:rPr lang="en-US" sz="3600" dirty="0" smtClean="0">
                <a:solidFill>
                  <a:srgbClr val="0070C0"/>
                </a:solidFill>
              </a:rPr>
              <a:t>: </a:t>
            </a:r>
            <a:r>
              <a:rPr lang="en-US" sz="3600" dirty="0" err="1" smtClean="0">
                <a:solidFill>
                  <a:srgbClr val="0070C0"/>
                </a:solidFill>
              </a:rPr>
              <a:t>eliminatie</a:t>
            </a:r>
            <a:endParaRPr lang="nl-NL" sz="3600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1446" y="733671"/>
            <a:ext cx="11760200" cy="1503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1246" y="984938"/>
            <a:ext cx="118522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Zij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∈ </a:t>
            </a:r>
            <a:r>
              <a:rPr lang="nl-NL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ℝ</a:t>
            </a:r>
            <a:r>
              <a:rPr lang="nl-NL" sz="20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n×n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inverteerbaar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nl-NL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ℝ</a:t>
            </a:r>
            <a:r>
              <a:rPr lang="nl-NL" sz="2000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Bereken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nl-NL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ℝ</a:t>
            </a:r>
            <a:r>
              <a:rPr lang="nl-NL" sz="2000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oplossing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voor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Ax=b. </a:t>
            </a:r>
            <a:endParaRPr lang="nl-NL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01244" y="1499849"/>
            <a:ext cx="1183618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Voor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1, …,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Stel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≠ 0 (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spilelement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Breng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tot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(i+1)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(i+1)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d.m.v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elementaire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bewerkingen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Voor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endParaRPr lang="en-US" sz="2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</a:p>
          <a:p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(i+1)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Voor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</a:p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(i+1)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rj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rj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(i+1)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0)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Resultaat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(n)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bovendriehoekig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41446" y="5025055"/>
            <a:ext cx="1211566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Merk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+ 1, …,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matrixvorm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vermenigvuldiging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i,k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Pivotering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simpele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rijpivotering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optimale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rijpivotering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rijpivotering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nodig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0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voor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een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 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Pivotering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simpel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optimaal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betekent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rijverwisseling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vermenigvuldiging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met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i,k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89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-206375"/>
            <a:ext cx="10515600" cy="1325563"/>
          </a:xfrm>
        </p:spPr>
        <p:txBody>
          <a:bodyPr/>
          <a:lstStyle/>
          <a:p>
            <a:r>
              <a:rPr lang="en-US" sz="3600" dirty="0" err="1" smtClean="0">
                <a:solidFill>
                  <a:srgbClr val="0070C0"/>
                </a:solidFill>
              </a:rPr>
              <a:t>Lineaire</a:t>
            </a:r>
            <a:r>
              <a:rPr lang="en-US" sz="3600" dirty="0" smtClean="0">
                <a:solidFill>
                  <a:srgbClr val="0070C0"/>
                </a:solidFill>
              </a:rPr>
              <a:t> </a:t>
            </a:r>
            <a:r>
              <a:rPr lang="en-US" sz="3600" dirty="0" err="1" smtClean="0">
                <a:solidFill>
                  <a:srgbClr val="0070C0"/>
                </a:solidFill>
              </a:rPr>
              <a:t>stelsels</a:t>
            </a:r>
            <a:r>
              <a:rPr lang="en-US" sz="3600" dirty="0" smtClean="0">
                <a:solidFill>
                  <a:srgbClr val="0070C0"/>
                </a:solidFill>
              </a:rPr>
              <a:t>: </a:t>
            </a:r>
            <a:r>
              <a:rPr lang="en-US" sz="3600" dirty="0" err="1" smtClean="0">
                <a:solidFill>
                  <a:srgbClr val="0070C0"/>
                </a:solidFill>
              </a:rPr>
              <a:t>eliminatie</a:t>
            </a:r>
            <a:r>
              <a:rPr lang="en-US" sz="3600" dirty="0" smtClean="0">
                <a:solidFill>
                  <a:srgbClr val="0070C0"/>
                </a:solidFill>
              </a:rPr>
              <a:t> in </a:t>
            </a:r>
            <a:r>
              <a:rPr lang="en-US" sz="3600" dirty="0" err="1">
                <a:solidFill>
                  <a:srgbClr val="0070C0"/>
                </a:solidFill>
              </a:rPr>
              <a:t>matrixvorm</a:t>
            </a:r>
            <a:r>
              <a:rPr lang="en-US" sz="3600" dirty="0">
                <a:solidFill>
                  <a:srgbClr val="0070C0"/>
                </a:solidFill>
              </a:rPr>
              <a:t> </a:t>
            </a:r>
            <a:endParaRPr lang="nl-NL" sz="3600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1446" y="733671"/>
            <a:ext cx="11760200" cy="1503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1246" y="984938"/>
            <a:ext cx="118522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Zij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∈ </a:t>
            </a:r>
            <a:r>
              <a:rPr lang="nl-NL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ℝ</a:t>
            </a:r>
            <a:r>
              <a:rPr lang="nl-NL" sz="20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n×n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inverteerbaar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nl-NL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ℝ</a:t>
            </a:r>
            <a:r>
              <a:rPr lang="nl-NL" sz="2000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Bereken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nl-NL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ℝ</a:t>
            </a:r>
            <a:r>
              <a:rPr lang="nl-NL" sz="2000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oplossing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voor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Ax=b. </a:t>
            </a:r>
            <a:endParaRPr lang="nl-NL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3451" y="3685261"/>
            <a:ext cx="1195008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Eliminatie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[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:= [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Voor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1, …,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[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(i+1)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(i+1)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:=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met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voor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rij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 ≥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z.d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ik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≠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pivotering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	       	       G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r = i+1, …, 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(0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onder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spil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Merk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Zij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≠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Zij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(i+1)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=T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i+1,k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met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 &gt;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Dan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heeft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(i+1)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dezelfde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vorm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geldt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(n)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(n)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-1)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⋯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met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(n)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bovendriehoekig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nl-NL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1446" y="1433990"/>
            <a:ext cx="1205055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Voor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∈ {1, …, 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en 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ℝ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geldt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i,k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–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inv’baar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i,k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(-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≠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geldt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inv’baar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sz="20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(1/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nl-NL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i,k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-1,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i,k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 = 1,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 =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c)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k,p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≠p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geldt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i,p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i,k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i,k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i,p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i,p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I = I+M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rest 0.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d)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Zij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≠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≤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niet-nul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alleen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de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-de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kolom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onder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hoofddiagonaal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p&gt;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geldt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G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&lt; q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geldt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≠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≠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≤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≤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en-US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niet-nul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elementen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van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op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dezelfde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plaatsen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de matrices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38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-206375"/>
            <a:ext cx="10515600" cy="1325563"/>
          </a:xfrm>
        </p:spPr>
        <p:txBody>
          <a:bodyPr/>
          <a:lstStyle/>
          <a:p>
            <a:r>
              <a:rPr lang="en-US" sz="3600" dirty="0" err="1" smtClean="0">
                <a:solidFill>
                  <a:srgbClr val="0070C0"/>
                </a:solidFill>
              </a:rPr>
              <a:t>Lineaire</a:t>
            </a:r>
            <a:r>
              <a:rPr lang="en-US" sz="3600" dirty="0" smtClean="0">
                <a:solidFill>
                  <a:srgbClr val="0070C0"/>
                </a:solidFill>
              </a:rPr>
              <a:t> </a:t>
            </a:r>
            <a:r>
              <a:rPr lang="en-US" sz="3600" dirty="0" err="1" smtClean="0">
                <a:solidFill>
                  <a:srgbClr val="0070C0"/>
                </a:solidFill>
              </a:rPr>
              <a:t>stelsels</a:t>
            </a:r>
            <a:r>
              <a:rPr lang="en-US" sz="3600" dirty="0" smtClean="0">
                <a:solidFill>
                  <a:srgbClr val="0070C0"/>
                </a:solidFill>
              </a:rPr>
              <a:t>: LU </a:t>
            </a:r>
            <a:r>
              <a:rPr lang="en-US" sz="3600" dirty="0" err="1" smtClean="0">
                <a:solidFill>
                  <a:srgbClr val="0070C0"/>
                </a:solidFill>
              </a:rPr>
              <a:t>decompositie</a:t>
            </a:r>
            <a:endParaRPr lang="nl-NL" sz="3600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1446" y="733671"/>
            <a:ext cx="11760200" cy="1503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1246" y="984938"/>
            <a:ext cx="118522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Zij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∈ </a:t>
            </a:r>
            <a:r>
              <a:rPr lang="nl-NL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ℝ</a:t>
            </a:r>
            <a:r>
              <a:rPr lang="nl-NL" sz="20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n×n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inverteerbaar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nl-NL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ℝ</a:t>
            </a:r>
            <a:r>
              <a:rPr lang="nl-NL" sz="2000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Bereken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nl-NL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ℝ</a:t>
            </a:r>
            <a:r>
              <a:rPr lang="nl-NL" sz="2000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oplossing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voor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Ax=b.</a:t>
            </a:r>
          </a:p>
          <a:p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Gauss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-1)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-1) ⋯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met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benedendriehoekig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nl-NL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3451" y="3946362"/>
            <a:ext cx="1183618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Propositie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Zij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L, K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nl-NL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ℝ</a:t>
            </a:r>
            <a:r>
              <a:rPr lang="nl-NL" sz="20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n×n</a:t>
            </a:r>
            <a:r>
              <a:rPr lang="nl-NL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benedendriehoekig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 j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 -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inverteerbaar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Dan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zijn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LK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tevens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benedendriehoekig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gelijkaardig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resultaat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voor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bovendriehoekige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matrices)</a:t>
            </a:r>
            <a:endParaRPr lang="nl-NL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1446" y="1780647"/>
            <a:ext cx="1205055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Stelling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Zij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∈ </a:t>
            </a:r>
            <a:r>
              <a:rPr lang="nl-NL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ℝ</a:t>
            </a:r>
            <a:r>
              <a:rPr lang="nl-NL" sz="20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n×n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inverteerbaar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z.d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geen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pivotering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nodig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(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voor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alle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-1) 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⋯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Dan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geldt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benedendriehoekig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Met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de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decompositie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waarbij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L/U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beneden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-/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bovendriehoekig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voor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alle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eenduidig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I.h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lgemeen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nl-NL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ℝ</a:t>
            </a:r>
            <a:r>
              <a:rPr lang="nl-NL" sz="20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n×n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inverteerbaar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bestaan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L, U 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nl-NL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ℝ</a:t>
            </a:r>
            <a:r>
              <a:rPr lang="nl-NL" sz="2000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n×n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beneden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-/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bovendriehoekig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z.d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 = PA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= P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⋯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 De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decompositie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niet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eenduidig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3451" y="5178488"/>
            <a:ext cx="118361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Gevolg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GEM (met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pivotering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Ax =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 LU x =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Pb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Pb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nl-NL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1446" y="5715880"/>
            <a:ext cx="118361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Toepassingen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meerdere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stelsels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AX = B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B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nl-NL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ℝ</a:t>
            </a:r>
            <a:r>
              <a:rPr lang="nl-NL" sz="2000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n×m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(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653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1544" y="620688"/>
            <a:ext cx="8229600" cy="53285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Vandaag</a:t>
            </a:r>
            <a:r>
              <a:rPr lang="en-US" dirty="0" smtClean="0"/>
              <a:t>:</a:t>
            </a:r>
          </a:p>
          <a:p>
            <a:pPr lvl="3"/>
            <a:r>
              <a:rPr lang="en-US" sz="2000" dirty="0" err="1" smtClean="0"/>
              <a:t>Stelsels</a:t>
            </a:r>
            <a:r>
              <a:rPr lang="en-US" sz="2000" dirty="0" smtClean="0"/>
              <a:t>: Gauss </a:t>
            </a:r>
            <a:r>
              <a:rPr lang="en-US" sz="2000" dirty="0" err="1" smtClean="0"/>
              <a:t>eliminatie</a:t>
            </a:r>
            <a:endParaRPr lang="en-US" sz="2000" dirty="0" smtClean="0"/>
          </a:p>
          <a:p>
            <a:pPr lvl="3"/>
            <a:r>
              <a:rPr lang="en-US" sz="2000" smtClean="0"/>
              <a:t>LU </a:t>
            </a:r>
            <a:r>
              <a:rPr lang="en-US" sz="2000" dirty="0" err="1" smtClean="0"/>
              <a:t>decompositie</a:t>
            </a:r>
            <a:endParaRPr lang="en-US" sz="2000" dirty="0" smtClean="0"/>
          </a:p>
          <a:p>
            <a:pPr lvl="3"/>
            <a:endParaRPr lang="en-US" sz="2000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600" dirty="0" err="1"/>
              <a:t>Bedankt</a:t>
            </a:r>
            <a:r>
              <a:rPr lang="en-US" sz="3600" dirty="0"/>
              <a:t> en tot </a:t>
            </a:r>
            <a:r>
              <a:rPr lang="en-US" sz="3600" dirty="0" err="1"/>
              <a:t>ziens</a:t>
            </a:r>
            <a:r>
              <a:rPr lang="en-US" sz="3600" dirty="0"/>
              <a:t>!</a:t>
            </a:r>
            <a:endParaRPr lang="nl-NL" sz="3600" dirty="0"/>
          </a:p>
        </p:txBody>
      </p:sp>
    </p:spTree>
    <p:extLst>
      <p:ext uri="{BB962C8B-B14F-4D97-AF65-F5344CB8AC3E}">
        <p14:creationId xmlns:p14="http://schemas.microsoft.com/office/powerpoint/2010/main" val="55966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1024</Words>
  <Application>Microsoft Office PowerPoint</Application>
  <PresentationFormat>Widescreen</PresentationFormat>
  <Paragraphs>122</Paragraphs>
  <Slides>9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Equation</vt:lpstr>
      <vt:lpstr>Numerieke methoden (1805)</vt:lpstr>
      <vt:lpstr>Lineaire stelsels: methode van Gauss (direct)</vt:lpstr>
      <vt:lpstr>Lineaire stelsels: methode van Gauss (direct)</vt:lpstr>
      <vt:lpstr>Lineaire stelsels: methode van Gauss (direct)</vt:lpstr>
      <vt:lpstr>Lineaire stelsels: methode van Gauss (direct)</vt:lpstr>
      <vt:lpstr>Lineaire stelsels: eliminatie</vt:lpstr>
      <vt:lpstr>Lineaire stelsels: eliminatie in matrixvorm </vt:lpstr>
      <vt:lpstr>Lineaire stelsels: LU decompositie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2017-02-12T16:18:45Z</dcterms:created>
  <dcterms:modified xsi:type="dcterms:W3CDTF">2019-03-04T11:33:21Z</dcterms:modified>
</cp:coreProperties>
</file>