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94" r:id="rId3"/>
    <p:sldId id="297" r:id="rId4"/>
    <p:sldId id="301" r:id="rId5"/>
    <p:sldId id="303" r:id="rId6"/>
    <p:sldId id="305" r:id="rId7"/>
    <p:sldId id="304" r:id="rId8"/>
    <p:sldId id="2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18T15:37:30.756" idx="1">
    <p:pos x="10" y="10"/>
    <p:text>P=voorconditioneringsmatrix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57047-D54C-4CF0-B5FF-1A30CE8A9357}" type="datetimeFigureOut">
              <a:rPr lang="nl-NL" smtClean="0"/>
              <a:t>25-3-2019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6B4D5-6395-44F0-B610-5400979FB22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17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BC403-C8E5-4089-9436-FA1CDC92DB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9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8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5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7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2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2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8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5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9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7657-8B7B-4AEC-9E5E-ECD297D8686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FCF64-D05E-48F5-8E9D-E449635DA0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5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67657-8B7B-4AEC-9E5E-ECD297D8686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FCF64-D05E-48F5-8E9D-E449635DA0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8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Numerieke methoden (1805)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62293"/>
            <a:ext cx="9144000" cy="1655762"/>
          </a:xfrm>
        </p:spPr>
        <p:txBody>
          <a:bodyPr/>
          <a:lstStyle/>
          <a:p>
            <a:r>
              <a:rPr lang="nl-NL" dirty="0"/>
              <a:t>Sorin POP (D252, sorin.pop@uhasselt.be), Maikel BOSSCHAERT (C153, maikel.bosschaert@uhasselt.be)</a:t>
            </a:r>
          </a:p>
        </p:txBody>
      </p:sp>
    </p:spTree>
    <p:extLst>
      <p:ext uri="{BB962C8B-B14F-4D97-AF65-F5344CB8AC3E}">
        <p14:creationId xmlns:p14="http://schemas.microsoft.com/office/powerpoint/2010/main" val="228183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</a:rPr>
              <a:t>Les 3: </a:t>
            </a:r>
            <a:r>
              <a:rPr lang="en-US" sz="3600" dirty="0" err="1">
                <a:solidFill>
                  <a:srgbClr val="0070C0"/>
                </a:solidFill>
              </a:rPr>
              <a:t>methode</a:t>
            </a:r>
            <a:r>
              <a:rPr lang="en-US" sz="3600" dirty="0">
                <a:solidFill>
                  <a:srgbClr val="0070C0"/>
                </a:solidFill>
              </a:rPr>
              <a:t> van Gauss (direct)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446" y="733671"/>
            <a:ext cx="11760200" cy="150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246" y="984938"/>
            <a:ext cx="11852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n×n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inverteerbaar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Bereken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oplossing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Ax=b. </a:t>
            </a: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1246" y="1494664"/>
            <a:ext cx="1199075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Diagnaalmatrix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Bovendriehoekige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 A: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Benedendriehoekige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 A: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Eliminatie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bovendriehoekige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446" y="3577317"/>
            <a:ext cx="61172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Eliminatie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d.m.v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elementaire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operaties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oplossingsverzameling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blijft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onveranderd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verwisselen rijen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nl-NL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vermenigvuldiging rij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 scalair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≠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nl-NL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3. aftrekken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keer rij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uit rij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nl-NL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0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</a:rPr>
              <a:t>Les 3: </a:t>
            </a:r>
            <a:r>
              <a:rPr lang="en-US" sz="3600" dirty="0" err="1">
                <a:solidFill>
                  <a:srgbClr val="0070C0"/>
                </a:solidFill>
              </a:rPr>
              <a:t>eliminatie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446" y="733671"/>
            <a:ext cx="11760200" cy="150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246" y="984938"/>
            <a:ext cx="11852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n×n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inverteerbaar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Bereken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oplossing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Ax=b. </a:t>
            </a: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1244" y="1499849"/>
            <a:ext cx="1183618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…,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Stel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 0 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spilelement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tot [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(i+1)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(i+1)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d.m.v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elementaire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bewerkingen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…,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m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  <a:p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(i+1)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(i+1)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rj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(i+1)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0)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Resultaat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bovendriehoekig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338" y="5332899"/>
            <a:ext cx="121156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Merk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Pivotering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simpele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rijpivotering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optimale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rijpivotering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rijpivotering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nodig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Pivotering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optimaal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betekent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rijverwisseling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8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</a:rPr>
              <a:t>Les 3: </a:t>
            </a:r>
            <a:r>
              <a:rPr lang="en-US" sz="3600" dirty="0" err="1">
                <a:solidFill>
                  <a:srgbClr val="0070C0"/>
                </a:solidFill>
              </a:rPr>
              <a:t>eliminatie</a:t>
            </a:r>
            <a:r>
              <a:rPr lang="en-US" sz="3600" dirty="0">
                <a:solidFill>
                  <a:srgbClr val="0070C0"/>
                </a:solidFill>
              </a:rPr>
              <a:t> in </a:t>
            </a:r>
            <a:r>
              <a:rPr lang="en-US" sz="3600" dirty="0" err="1">
                <a:solidFill>
                  <a:srgbClr val="0070C0"/>
                </a:solidFill>
              </a:rPr>
              <a:t>matrixvorm</a:t>
            </a:r>
            <a:r>
              <a:rPr lang="en-US" sz="3600" dirty="0">
                <a:solidFill>
                  <a:srgbClr val="0070C0"/>
                </a:solidFill>
              </a:rPr>
              <a:t>, LU </a:t>
            </a:r>
            <a:r>
              <a:rPr lang="en-US" sz="3600" dirty="0" err="1">
                <a:solidFill>
                  <a:srgbClr val="0070C0"/>
                </a:solidFill>
              </a:rPr>
              <a:t>decompositie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446" y="733671"/>
            <a:ext cx="11760200" cy="150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246" y="984938"/>
            <a:ext cx="11852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n×n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inverteerbaar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Bereken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oplossing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Ax=b. </a:t>
            </a: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1446" y="1385048"/>
            <a:ext cx="118361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Eliminatie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:= [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…,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[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(i+1)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(i+1)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:=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met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rij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z.d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pivotering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       	       G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(i-1)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(i-1)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 = i+1, …, 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geldt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 ⋯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met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bovendriehoekig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1446" y="3759918"/>
            <a:ext cx="1205055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Stelling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n×n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inverteerbaar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z.d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pivotering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nodig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 ⋯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geldt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benedendriehoekig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decompositie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waarbij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L/U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beneden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bovendriehoekig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eenduidig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algemeen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n×n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inverteerbaar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L, U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n×n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beneden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bovendriehoekig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z.d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 = PA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P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 ⋯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decompositie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eenduidig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30238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</a:rPr>
              <a:t>Voorconditionering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446" y="733671"/>
            <a:ext cx="11760200" cy="150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1246" y="984938"/>
                <a:ext cx="11852286" cy="8027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Zij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∈ </a:t>
                </a:r>
                <a:r>
                  <a:rPr lang="nl-NL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nl-NL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n×n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inverteerbaar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∈ </a:t>
                </a:r>
                <a:r>
                  <a:rPr lang="nl-NL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nl-NL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Bereken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∈ </a:t>
                </a:r>
                <a:r>
                  <a:rPr lang="nl-NL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nl-NL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oplossing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voor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Ax=b.</a:t>
                </a:r>
              </a:p>
              <a:p>
                <a:r>
                  <a:rPr lang="en-US" sz="2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Merk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 (info!)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conditiegetal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Script MT Bold" panose="03040602040607080904" pitchFamily="66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)! 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bijv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000" dirty="0">
                    <a:latin typeface="Script MT Bold" panose="03040602040607080904" pitchFamily="66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nl-N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nl-N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nl-N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  <m:sSub>
                      <m:sSubPr>
                        <m:ctrlPr>
                          <a:rPr lang="nl-N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nl-NL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nl-N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nl-N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nl-NL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NL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NL" sz="20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nl-NL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𝑘𝑗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nl-N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46" y="984938"/>
                <a:ext cx="11852286" cy="802784"/>
              </a:xfrm>
              <a:prstGeom prst="rect">
                <a:avLst/>
              </a:prstGeom>
              <a:blipFill rotWithShape="0">
                <a:blip r:embed="rId2"/>
                <a:stretch>
                  <a:fillRect l="-514" t="-22901" b="-8091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41445" y="2909906"/>
            <a:ext cx="11836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(1/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1, …,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met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∑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max{|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…,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1446" y="1780647"/>
            <a:ext cx="120505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Ax = b → PA x =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n×n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inverteerbaar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z.d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berekenen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Script MT Bold" panose="03040602040607080904" pitchFamily="66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Script MT Bold" panose="03040602040607080904" pitchFamily="66" charset="0"/>
                <a:cs typeface="Times New Roman" panose="02020603050405020304" pitchFamily="18" charset="0"/>
              </a:rPr>
              <a:t> &lt;&lt; 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1445" y="3469379"/>
                <a:ext cx="11836189" cy="21573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 (</a:t>
                </a:r>
                <a:r>
                  <a:rPr lang="en-US" sz="2000" b="1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hoeft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niet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geleerd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worden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</a:p>
              <a:p>
                <a:r>
                  <a:rPr lang="en-US" sz="2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Stelling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(Wilkinson):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Zij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oplossing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voor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 = b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+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het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resultaat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van GEM met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rijpivotering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beinvloedt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door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afrondingsfouten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Dan is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+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oplossing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van 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 ΔA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+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een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</a:t>
                </a:r>
                <a:r>
                  <a:rPr lang="nl-NL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nl-NL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n×n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z.d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l-NL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NL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nl-NL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nl-NL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nl-N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nl-NL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nl-NL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  <m:r>
                        <a:rPr lang="nl-NL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1.01 ∙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𝑒𝑝𝑠</m:t>
                      </m:r>
                    </m:oMath>
                  </m:oMathPara>
                </a14:m>
                <a:endParaRPr lang="nl-N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Gevolg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nl-N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NL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nl-NL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nl-N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nl-NL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</m:sSub>
                      </m:den>
                    </m:f>
                    <m:r>
                      <a:rPr lang="nl-NL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nl-N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nl-N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nl-N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nl-N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l-NL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∆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nl-NL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/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nl-N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nl-NL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1.01 ∙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𝑒𝑝𝑠</m:t>
                    </m:r>
                  </m:oMath>
                </a14:m>
                <a:endParaRPr lang="nl-N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5" y="3469379"/>
                <a:ext cx="11836189" cy="2157385"/>
              </a:xfrm>
              <a:prstGeom prst="rect">
                <a:avLst/>
              </a:prstGeom>
              <a:blipFill rotWithShape="0">
                <a:blip r:embed="rId3"/>
                <a:stretch>
                  <a:fillRect l="-515" t="-1412" r="-6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>
            <a:off x="3861786" y="1961965"/>
            <a:ext cx="4261282" cy="274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11845" y="1744036"/>
            <a:ext cx="723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I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571432" y="2304702"/>
            <a:ext cx="4261282" cy="274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21491" y="2086773"/>
            <a:ext cx="933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A</a:t>
            </a:r>
            <a:r>
              <a:rPr lang="nl-NL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64662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1" grpId="0"/>
      <p:bldP spid="7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</a:rPr>
              <a:t>Sparse-/</a:t>
            </a:r>
            <a:r>
              <a:rPr lang="en-US" sz="3600" dirty="0" err="1">
                <a:solidFill>
                  <a:srgbClr val="0070C0"/>
                </a:solidFill>
              </a:rPr>
              <a:t>bandmatrices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446" y="733671"/>
            <a:ext cx="11760200" cy="150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246" y="984938"/>
            <a:ext cx="11852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n×n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inverteerbaar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Bereken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oplossing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Ax=b.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01246" y="1493090"/>
                <a:ext cx="12050554" cy="757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∈ </a:t>
                </a:r>
                <a:r>
                  <a:rPr lang="nl-NL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nl-NL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n×n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sparse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geldt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nl-N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nl-NL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≠0 </m:t>
                    </m:r>
                  </m:oMath>
                </a14:m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voor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slechts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elementen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∈ </a:t>
                </a:r>
                <a:r>
                  <a:rPr lang="nl-NL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nl-NL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n×n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2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bandmatrix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bandtype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geldt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nl-N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nl-N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nl-NL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0 </m:t>
                    </m:r>
                  </m:oMath>
                </a14:m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voor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 &gt;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46" y="1493090"/>
                <a:ext cx="12050554" cy="757259"/>
              </a:xfrm>
              <a:prstGeom prst="rect">
                <a:avLst/>
              </a:prstGeom>
              <a:blipFill rotWithShape="0">
                <a:blip r:embed="rId2"/>
                <a:stretch>
                  <a:fillRect l="-506" t="-5645" b="-1048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41446" y="2358391"/>
            <a:ext cx="118361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Stelling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n×n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inverteerbare bandmatrix met bandtype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waarvoor de GEM zonder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pivotering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mogelijk is. Dan zijn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bandmatrices met bandtype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07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206375"/>
            <a:ext cx="10515600" cy="1325563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</a:rPr>
              <a:t>Diagonaal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gedomineerde</a:t>
            </a:r>
            <a:r>
              <a:rPr lang="en-US" sz="3600" dirty="0">
                <a:solidFill>
                  <a:srgbClr val="0070C0"/>
                </a:solidFill>
              </a:rPr>
              <a:t> matrices</a:t>
            </a:r>
            <a:endParaRPr lang="nl-NL" sz="36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446" y="733671"/>
            <a:ext cx="11760200" cy="150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246" y="984938"/>
            <a:ext cx="11852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n×n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inverteerbaar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Bereken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oplossing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Ax=b.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01246" y="1493090"/>
                <a:ext cx="12050554" cy="4569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nl-NL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∈ </a:t>
                </a:r>
                <a:r>
                  <a:rPr lang="nl-NL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ℝ</a:t>
                </a:r>
                <a:r>
                  <a:rPr lang="nl-NL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n×n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diagonaal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gedomineerd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geldt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voor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 …,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n. 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46" y="1493090"/>
                <a:ext cx="12050554" cy="456985"/>
              </a:xfrm>
              <a:prstGeom prst="rect">
                <a:avLst/>
              </a:prstGeom>
              <a:blipFill rotWithShape="0">
                <a:blip r:embed="rId2"/>
                <a:stretch>
                  <a:fillRect l="-506" t="-102667" b="-153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201246" y="2058117"/>
            <a:ext cx="118361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Stelling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nl-N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ℝ</a:t>
            </a:r>
            <a:r>
              <a:rPr lang="nl-NL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n×n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diagonaal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gedomineerd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inverteerbaar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GEM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zonder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pivotering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uitgevoerd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nl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871" y="2816949"/>
                <a:ext cx="12338314" cy="1405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Bew (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idee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-1)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-1) ⋯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Inductie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263525" indent="-263525">
                  <a:buAutoNum type="arabicParenR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(k+1)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⋯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–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diagonaal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gedomineerd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geldt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+1 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nl-N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≠ 0,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(k+1)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=I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pivotering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niet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nodig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63525" indent="-263525">
                  <a:buAutoNum type="arabicParenR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(k+1)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diagonaal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gedomineerd</a:t>
                </a:r>
                <a:endParaRPr lang="nl-N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" y="2816949"/>
                <a:ext cx="12338314" cy="1405193"/>
              </a:xfrm>
              <a:prstGeom prst="rect">
                <a:avLst/>
              </a:prstGeom>
              <a:blipFill rotWithShape="0">
                <a:blip r:embed="rId3"/>
                <a:stretch>
                  <a:fillRect l="-494" t="-2165" b="-692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56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620688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Vandaag</a:t>
            </a:r>
            <a:r>
              <a:rPr lang="en-US" dirty="0"/>
              <a:t>:</a:t>
            </a:r>
          </a:p>
          <a:p>
            <a:pPr lvl="3"/>
            <a:r>
              <a:rPr lang="en-US" sz="2000" dirty="0" err="1"/>
              <a:t>Voorconditionering</a:t>
            </a:r>
            <a:r>
              <a:rPr lang="en-US" sz="2000" dirty="0"/>
              <a:t>, </a:t>
            </a:r>
            <a:r>
              <a:rPr lang="en-US" sz="2000" dirty="0" err="1"/>
              <a:t>diagonaal</a:t>
            </a:r>
            <a:r>
              <a:rPr lang="en-US" sz="2000" dirty="0"/>
              <a:t> </a:t>
            </a:r>
            <a:r>
              <a:rPr lang="en-US" sz="2000" dirty="0" err="1"/>
              <a:t>gedomineerde</a:t>
            </a:r>
            <a:r>
              <a:rPr lang="en-US" sz="2000" dirty="0"/>
              <a:t> matrices, sparse matrices</a:t>
            </a:r>
          </a:p>
          <a:p>
            <a:pPr marL="1371600" lvl="3" indent="0">
              <a:buNone/>
            </a:pPr>
            <a:endParaRPr lang="en-US" sz="2000" dirty="0"/>
          </a:p>
          <a:p>
            <a:pPr lvl="3"/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 err="1"/>
              <a:t>Bedankt</a:t>
            </a:r>
            <a:r>
              <a:rPr lang="en-US" sz="3600" dirty="0"/>
              <a:t> en tot </a:t>
            </a:r>
            <a:r>
              <a:rPr lang="en-US" sz="3600" dirty="0" err="1"/>
              <a:t>ziens</a:t>
            </a:r>
            <a:r>
              <a:rPr lang="en-US" sz="3600" dirty="0"/>
              <a:t>!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559660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</Words>
  <Application>Microsoft Office PowerPoint</Application>
  <PresentationFormat>Breedbeeld</PresentationFormat>
  <Paragraphs>76</Paragraphs>
  <Slides>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Script MT Bold</vt:lpstr>
      <vt:lpstr>Times New Roman</vt:lpstr>
      <vt:lpstr>Office Theme</vt:lpstr>
      <vt:lpstr>Numerieke methoden (1805)</vt:lpstr>
      <vt:lpstr>Les 3: methode van Gauss (direct)</vt:lpstr>
      <vt:lpstr>Les 3: eliminatie</vt:lpstr>
      <vt:lpstr>Les 3: eliminatie in matrixvorm, LU decompositie </vt:lpstr>
      <vt:lpstr>Voorconditionering</vt:lpstr>
      <vt:lpstr>Sparse-/bandmatrices</vt:lpstr>
      <vt:lpstr>Diagonaal gedomineerde matrices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2017-02-12T16:18:45Z</dcterms:created>
  <dcterms:modified xsi:type="dcterms:W3CDTF">2019-03-25T12:36:39Z</dcterms:modified>
</cp:coreProperties>
</file>