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310" r:id="rId3"/>
    <p:sldId id="311" r:id="rId4"/>
    <p:sldId id="256" r:id="rId5"/>
    <p:sldId id="276" r:id="rId6"/>
    <p:sldId id="260" r:id="rId7"/>
    <p:sldId id="280" r:id="rId8"/>
    <p:sldId id="293" r:id="rId9"/>
    <p:sldId id="313" r:id="rId10"/>
    <p:sldId id="291" r:id="rId11"/>
    <p:sldId id="312" r:id="rId12"/>
    <p:sldId id="258" r:id="rId13"/>
    <p:sldId id="27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283" r:id="rId22"/>
    <p:sldId id="265" r:id="rId23"/>
    <p:sldId id="305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čík Igor" initials="DI" lastIdx="1" clrIdx="0">
    <p:extLst>
      <p:ext uri="{19B8F6BF-5375-455C-9EA6-DF929625EA0E}">
        <p15:presenceInfo xmlns:p15="http://schemas.microsoft.com/office/powerpoint/2012/main" userId="Dančík Ig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35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848" autoAdjust="0"/>
    <p:restoredTop sz="80247" autoAdjust="0"/>
  </p:normalViewPr>
  <p:slideViewPr>
    <p:cSldViewPr snapToGrid="0">
      <p:cViewPr varScale="1">
        <p:scale>
          <a:sx n="94" d="100"/>
          <a:sy n="94" d="100"/>
        </p:scale>
        <p:origin x="840" y="78"/>
      </p:cViewPr>
      <p:guideLst/>
    </p:cSldViewPr>
  </p:slideViewPr>
  <p:outlineViewPr>
    <p:cViewPr>
      <p:scale>
        <a:sx n="25" d="100"/>
        <a:sy n="25" d="100"/>
      </p:scale>
      <p:origin x="0" y="-12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4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10" Type="http://schemas.openxmlformats.org/officeDocument/2006/relationships/slide" Target="slides/slide12.xml"/><Relationship Id="rId19" Type="http://schemas.openxmlformats.org/officeDocument/2006/relationships/slide" Target="slides/slide2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E0B75-2082-473E-A866-97E0BE19C00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D8534-69A4-4F65-80C0-B9F90759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5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transport layer </a:t>
            </a:r>
            <a:r>
              <a:rPr lang="en-US" dirty="0"/>
              <a:t>transfers sensor data from the perception layer to the processing layer and vice versa via networks such as Bluetooth, wireless, 3G, LAN,(Near Field Communications), NFC, and RFID.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6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processing layer </a:t>
            </a:r>
            <a:r>
              <a:rPr lang="en-US" dirty="0"/>
              <a:t>is also referred to as the middleware layer. It can store, analyze, and process large quantities of transportation data. Also, it can manage and provide a variety of lower layers of services. It uses many technologies, such as databases, cloud computing, and big data processing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5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application layer </a:t>
            </a:r>
            <a:r>
              <a:rPr lang="en-US" dirty="0"/>
              <a:t>is responsible for providing the user with specific application services. It defines different applications for the IoT, such as smart homes, smart cities, and intelligent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3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entire IoT system is managed by the </a:t>
            </a:r>
            <a:r>
              <a:rPr lang="en-US" dirty="0">
                <a:solidFill>
                  <a:srgbClr val="FF0000"/>
                </a:solidFill>
              </a:rPr>
              <a:t>business layer</a:t>
            </a:r>
            <a:r>
              <a:rPr lang="en-US" dirty="0"/>
              <a:t>, including applications, business and business models, and user privacy [18].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7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Time-series storage: </a:t>
            </a:r>
            <a:r>
              <a:rPr lang="en-US" dirty="0" err="1"/>
              <a:t>dolezite</a:t>
            </a:r>
            <a:r>
              <a:rPr lang="en-US" dirty="0"/>
              <a:t> v </a:t>
            </a:r>
            <a:r>
              <a:rPr lang="en-US" dirty="0" err="1"/>
              <a:t>pripade</a:t>
            </a:r>
            <a:r>
              <a:rPr lang="en-US" dirty="0"/>
              <a:t> </a:t>
            </a:r>
            <a:r>
              <a:rPr lang="en-US" dirty="0" err="1"/>
              <a:t>narocnych</a:t>
            </a:r>
            <a:r>
              <a:rPr lang="en-US" dirty="0"/>
              <a:t> </a:t>
            </a:r>
            <a:r>
              <a:rPr lang="en-US" dirty="0" err="1"/>
              <a:t>streamov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Rules engine: v </a:t>
            </a:r>
            <a:r>
              <a:rPr lang="en-US" dirty="0" err="1"/>
              <a:t>pripade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uzivatelskeho</a:t>
            </a:r>
            <a:r>
              <a:rPr lang="en-US" dirty="0"/>
              <a:t> </a:t>
            </a:r>
            <a:r>
              <a:rPr lang="en-US" dirty="0" err="1"/>
              <a:t>riadenia</a:t>
            </a:r>
            <a:r>
              <a:rPr lang="en-US" dirty="0"/>
              <a:t> </a:t>
            </a:r>
            <a:r>
              <a:rPr lang="en-US" dirty="0" err="1"/>
              <a:t>spracovania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 APIs, microservices, Application and user management: </a:t>
            </a:r>
            <a:r>
              <a:rPr lang="en-US" dirty="0" err="1"/>
              <a:t>individualny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pre </a:t>
            </a:r>
            <a:r>
              <a:rPr lang="en-US" dirty="0" err="1"/>
              <a:t>jednotlive</a:t>
            </a:r>
            <a:r>
              <a:rPr lang="en-US" dirty="0"/>
              <a:t> U/C, </a:t>
            </a:r>
            <a:r>
              <a:rPr lang="en-US" dirty="0" err="1"/>
              <a:t>nasledne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budovanie</a:t>
            </a:r>
            <a:r>
              <a:rPr lang="en-US" dirty="0"/>
              <a:t> </a:t>
            </a:r>
            <a:r>
              <a:rPr lang="en-US" dirty="0" err="1"/>
              <a:t>generickej</a:t>
            </a:r>
            <a:r>
              <a:rPr lang="en-US" dirty="0"/>
              <a:t> </a:t>
            </a:r>
            <a:r>
              <a:rPr lang="en-US" dirty="0" err="1"/>
              <a:t>funkcnosti</a:t>
            </a:r>
            <a:r>
              <a:rPr lang="en-US" dirty="0"/>
              <a:t> </a:t>
            </a:r>
            <a:r>
              <a:rPr lang="en-US" dirty="0" err="1"/>
              <a:t>podla</a:t>
            </a:r>
            <a:r>
              <a:rPr lang="en-US" dirty="0"/>
              <a:t> </a:t>
            </a:r>
            <a:r>
              <a:rPr lang="en-US" dirty="0" err="1"/>
              <a:t>potreby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Ostatne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kriticke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Ingest</a:t>
            </a: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Vybudovanie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senzorickej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siete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=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Senzory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jednotky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+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konektivita</a:t>
            </a: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Ulozisko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senzorickych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plnenie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senzorickymi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datami</a:t>
            </a:r>
            <a:endParaRPr lang="en-US" sz="12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</a:t>
            </a: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Napojenie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senzorov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IoT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platformu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registracia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senzorov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parametre</a:t>
            </a:r>
            <a:endParaRPr lang="en-US" sz="12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Prepare</a:t>
            </a: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Prevadzkove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ulozisko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spracovanie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poskytovanie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konzumentov</a:t>
            </a:r>
            <a:endParaRPr lang="en-US" sz="12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Uzivatelske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spracovanie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standardne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specificke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referencne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mikrosluzby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apod</a:t>
            </a: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Deliver</a:t>
            </a:r>
            <a:endParaRPr lang="en-US" sz="1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Vytvorenie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GUI,  Bi,  D/A,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napojenie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biznis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aplikacie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Integracia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biznis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procesov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Business layer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Application layer</a:t>
            </a:r>
          </a:p>
          <a:p>
            <a:r>
              <a:rPr lang="en-US" dirty="0">
                <a:solidFill>
                  <a:srgbClr val="FF0000"/>
                </a:solidFill>
              </a:rPr>
              <a:t>Processing layer</a:t>
            </a:r>
          </a:p>
          <a:p>
            <a:r>
              <a:rPr lang="en-US" dirty="0">
                <a:solidFill>
                  <a:srgbClr val="FF0000"/>
                </a:solidFill>
              </a:rPr>
              <a:t>Transport layer</a:t>
            </a:r>
          </a:p>
          <a:p>
            <a:r>
              <a:rPr lang="en-US" dirty="0">
                <a:solidFill>
                  <a:srgbClr val="FF0000"/>
                </a:solidFill>
              </a:rPr>
              <a:t>Perception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perception layer </a:t>
            </a:r>
            <a:r>
              <a:rPr lang="en-US" dirty="0"/>
              <a:t>is the physical layer with environmental information sensors. In the environment, some physical parameters are sensed, or other intelligent objects are identified.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transport layer </a:t>
            </a:r>
            <a:r>
              <a:rPr lang="en-US" dirty="0"/>
              <a:t>transfers sensor data from the perception layer to the processing layer and vice versa via networks such as Bluetooth, wireless, 3G, LAN,(Near Field Communications), NFC, and RFID.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processing layer </a:t>
            </a:r>
            <a:r>
              <a:rPr lang="en-US" dirty="0"/>
              <a:t>is also referred to as the middleware layer. It can store, analyze, and process large quantities of transportation data. Also, it can manage and provide a variety of lower layers of services. It uses many technologies, such as databases, cloud computing, and big data processing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application layer </a:t>
            </a:r>
            <a:r>
              <a:rPr lang="en-US" dirty="0"/>
              <a:t>is responsible for providing the user with specific application services. It defines different applications for the IoT, such as smart homes, smart cities, and intelligent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32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entire IoT system is managed by the </a:t>
            </a:r>
            <a:r>
              <a:rPr lang="en-US" dirty="0">
                <a:solidFill>
                  <a:srgbClr val="FF0000"/>
                </a:solidFill>
              </a:rPr>
              <a:t>business layer</a:t>
            </a:r>
            <a:r>
              <a:rPr lang="en-US" dirty="0"/>
              <a:t>, including applications, business and business models, and user privacy [18].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3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perception layer </a:t>
            </a:r>
            <a:r>
              <a:rPr lang="en-US" dirty="0"/>
              <a:t>is the physical layer with environmental information sensors. In the environment, some physical parameters are sensed, or other intelligent objects are identified.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D8534-69A4-4F65-80C0-B9F907595D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D5A-9402-437C-9E48-E0F17FBF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C378-4315-486B-A4D4-00C4C22E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D641-FC86-4E9A-86FF-BC6F518F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E339-651E-4669-8D87-EE25EFC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4AB2-590E-4C30-B486-A1B43BEC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EF4E-B367-49AA-85CF-04275D2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E610C-37AA-4A50-8ECA-821C38B5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835F-CB93-4E24-9472-55AE50D2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195C-AAF2-46D4-9B4E-C153599B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0BAB-40F1-48BD-A826-88780A11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87351-EB01-45E6-88F7-C776EF3DB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5DC5-03CF-4FD1-9E7E-1BE482A30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9447-5442-41B2-B436-C51F9326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1BD2-F6EA-4E32-8C0E-CCE09BC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77DA-0335-4ABF-8D50-827785F7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80E6-36FB-48F9-9181-3FD725AF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3" y="365125"/>
            <a:ext cx="11235192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514C-B8F5-4165-BA3B-F6DC0D53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1825625"/>
            <a:ext cx="11235192" cy="4750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3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3D97-982B-4EFA-9C39-362AF69D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D2F03-5BDC-4065-9BE7-857BE2BE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CB37-00B0-41EE-98F9-69E76EF5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C8AB-33D5-4506-B3DB-8F6A2BB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6428-31B6-476A-9471-43DF007B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BA16-CC84-412D-8940-F169C6C3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44" y="365125"/>
            <a:ext cx="11012556" cy="14179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53A6-0007-473F-8139-F5F76605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543" y="1825625"/>
            <a:ext cx="5678556" cy="46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FEE6E-18B7-458A-9F24-8812C97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8543" y="1825625"/>
            <a:ext cx="5678556" cy="46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3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E7-25C3-458D-B9BE-035EA4BA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7CDC-5073-4280-88EE-AE44F626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0BD2-4FD0-4AE7-AAE0-8DA14945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D2D7E-5BE9-467F-BEF6-A19436097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279C9-ED23-4829-B857-921491BC2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6BA0E-3A0C-42A6-970B-A12F0734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40369-3C43-4A11-9AE0-154EC112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EE78-22AD-4438-930A-9CE6D607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B447-31B8-4404-ABEE-5A9C3A5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C7822-FF78-436A-888D-205A9A6F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BE16-1490-4E0A-8358-3A2C555F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B1B5-A6EC-4411-A7C6-102D6AE7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139D4-88D9-4239-A66E-5D3A9BA7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8EB58-74E8-4AB5-AD4E-33851582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74979-63BC-4443-BE34-44967A17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7D01-F2C1-48B8-AF5D-C6C2034B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BFD2-E945-435E-975B-C7C7457F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C0100-473A-4C3D-BEC3-E9ED095B0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9D00C-9BE9-4603-817D-051B6230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74A7-C936-4923-B5AF-04A28A71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F84A2-551D-4762-8DD6-519CFB00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A9CC-7F4D-4F09-BF64-C4D1B896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1B8F5-5EEF-4BD9-9830-FA2CA014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7322A-4C24-40F0-B7DC-E64631CE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43C0-C427-4224-93B8-15A62E0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11F28197-5AA8-45A5-8834-CDF74DFE2E4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E032-9DB7-4B6E-84E2-9B2B519E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7957" y="6356350"/>
            <a:ext cx="44026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E259-7A10-4159-BFEE-98E3771B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0171" y="6356350"/>
            <a:ext cx="2935069" cy="365125"/>
          </a:xfrm>
          <a:prstGeom prst="rect">
            <a:avLst/>
          </a:prstGeom>
        </p:spPr>
        <p:txBody>
          <a:bodyPr/>
          <a:lstStyle/>
          <a:p>
            <a:fld id="{0C0973E3-DA91-40E4-AD0C-39C0513E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4C87-3F18-4A62-8BCA-2CD62800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24" y="365125"/>
            <a:ext cx="112510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13AB-0800-465A-A18E-5BD37BB0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24" y="1825625"/>
            <a:ext cx="11251096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1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5C7E-B711-44A3-BD93-24B78A95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60" y="1122363"/>
            <a:ext cx="10231120" cy="2387600"/>
          </a:xfrm>
        </p:spPr>
        <p:txBody>
          <a:bodyPr>
            <a:normAutofit/>
          </a:bodyPr>
          <a:lstStyle/>
          <a:p>
            <a:r>
              <a:rPr lang="en-US" dirty="0" err="1"/>
              <a:t>Vybudovanie</a:t>
            </a:r>
            <a:r>
              <a:rPr lang="en-US" dirty="0"/>
              <a:t> </a:t>
            </a:r>
            <a:r>
              <a:rPr lang="en-US" dirty="0" err="1"/>
              <a:t>vzorového</a:t>
            </a:r>
            <a:r>
              <a:rPr lang="en-US" dirty="0"/>
              <a:t> IoT </a:t>
            </a:r>
            <a:r>
              <a:rPr lang="en-US" dirty="0" err="1"/>
              <a:t>riešenia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AFB9-5490-4420-B170-065E7D6D4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Projekt SOČ SPSE </a:t>
            </a:r>
            <a:r>
              <a:rPr lang="en-US" dirty="0" err="1"/>
              <a:t>Pieštany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6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2829-EA17-41CD-BDAD-B567DCDD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Senzory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CDF2-ACE7-4CFC-908B-DF6A9B9E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Príklady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2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AAB56E-042D-0ADE-A621-2AA8D75C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Transportná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F0472-0A55-EB5D-2AD7-3518E29C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43" y="2235200"/>
            <a:ext cx="1838517" cy="43743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Vybrane</a:t>
            </a:r>
            <a:r>
              <a:rPr lang="en-US" dirty="0"/>
              <a:t> </a:t>
            </a:r>
            <a:r>
              <a:rPr lang="en-US" dirty="0" err="1"/>
              <a:t>protokoly</a:t>
            </a:r>
            <a:r>
              <a:rPr lang="en-US" dirty="0"/>
              <a:t>:</a:t>
            </a:r>
          </a:p>
          <a:p>
            <a:r>
              <a:rPr lang="en-US" b="1" dirty="0"/>
              <a:t>PAN</a:t>
            </a:r>
            <a:r>
              <a:rPr lang="en-US" dirty="0"/>
              <a:t>: </a:t>
            </a:r>
            <a:r>
              <a:rPr lang="sk-SK" dirty="0"/>
              <a:t>RFID</a:t>
            </a:r>
            <a:r>
              <a:rPr lang="en-US" dirty="0"/>
              <a:t>, </a:t>
            </a:r>
            <a:r>
              <a:rPr lang="sk-SK" dirty="0"/>
              <a:t>Bluetooth</a:t>
            </a:r>
            <a:r>
              <a:rPr lang="en-US" dirty="0"/>
              <a:t>, </a:t>
            </a:r>
            <a:r>
              <a:rPr lang="sk-SK" dirty="0" err="1"/>
              <a:t>Zigbee</a:t>
            </a:r>
            <a:r>
              <a:rPr lang="en-US" dirty="0"/>
              <a:t>, UWB</a:t>
            </a:r>
          </a:p>
          <a:p>
            <a:r>
              <a:rPr lang="en-US" b="1" dirty="0"/>
              <a:t>LAN</a:t>
            </a:r>
            <a:r>
              <a:rPr lang="en-US" dirty="0"/>
              <a:t>: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b="1" dirty="0"/>
              <a:t>WAN</a:t>
            </a:r>
            <a:r>
              <a:rPr lang="en-US" dirty="0"/>
              <a:t>: </a:t>
            </a:r>
            <a:r>
              <a:rPr lang="en-US" dirty="0" err="1"/>
              <a:t>LoRaWAN</a:t>
            </a:r>
            <a:r>
              <a:rPr lang="en-US" dirty="0"/>
              <a:t>, LTE/GSM, Nb-IoT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3" descr="IoT Technology Guidebook 1 image">
            <a:extLst>
              <a:ext uri="{FF2B5EF4-FFF2-40B4-BE49-F238E27FC236}">
                <a16:creationId xmlns:a16="http://schemas.microsoft.com/office/drawing/2014/main" id="{4E297292-A327-268B-F658-1B29190A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06" y="1791766"/>
            <a:ext cx="8507594" cy="481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3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13EF-E289-4F4A-8579-1D22BE0C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Procesná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E8B61-A55B-4E4D-A631-AF3558CA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spracovanie</a:t>
            </a:r>
            <a:r>
              <a:rPr lang="en-US" dirty="0"/>
              <a:t> signal, sum</a:t>
            </a:r>
          </a:p>
          <a:p>
            <a:r>
              <a:rPr lang="en-US" dirty="0"/>
              <a:t>Data pre UI, </a:t>
            </a:r>
            <a:r>
              <a:rPr lang="en-US" dirty="0" err="1"/>
              <a:t>notifikacie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666E-C763-415A-806A-4CB3880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3" y="365125"/>
            <a:ext cx="11235192" cy="1325563"/>
          </a:xfrm>
        </p:spPr>
        <p:txBody>
          <a:bodyPr>
            <a:normAutofit/>
          </a:bodyPr>
          <a:lstStyle/>
          <a:p>
            <a:r>
              <a:rPr lang="en-US" dirty="0" err="1"/>
              <a:t>Aplikačná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0DE-C577-4EA3-87C0-7F9B768D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1825625"/>
            <a:ext cx="11235192" cy="47501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NodeRed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666E-C763-415A-806A-4CB38802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Biznis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0DE-C577-4EA3-87C0-7F9B768DB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Monitoring </a:t>
            </a:r>
            <a:r>
              <a:rPr lang="en-US" dirty="0" err="1"/>
              <a:t>ovzdusia</a:t>
            </a:r>
            <a:r>
              <a:rPr lang="en-US" dirty="0"/>
              <a:t>: </a:t>
            </a:r>
          </a:p>
          <a:p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ovzdusia</a:t>
            </a:r>
            <a:r>
              <a:rPr lang="en-US" dirty="0"/>
              <a:t> v </a:t>
            </a:r>
            <a:r>
              <a:rPr lang="en-US" dirty="0" err="1"/>
              <a:t>sklenníku</a:t>
            </a:r>
            <a:endParaRPr lang="en-US" dirty="0"/>
          </a:p>
          <a:p>
            <a:r>
              <a:rPr lang="en-US" dirty="0" err="1"/>
              <a:t>Notifikácia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C918E-5451-364C-A231-C0955AD9A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Monitoring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naplnenosti</a:t>
            </a:r>
            <a:r>
              <a:rPr lang="en-US" dirty="0"/>
              <a:t> </a:t>
            </a:r>
            <a:r>
              <a:rPr lang="en-US" dirty="0" err="1"/>
              <a:t>odpadových</a:t>
            </a:r>
            <a:r>
              <a:rPr lang="en-US" dirty="0"/>
              <a:t> </a:t>
            </a:r>
            <a:r>
              <a:rPr lang="en-US" dirty="0" err="1"/>
              <a:t>nádob</a:t>
            </a:r>
            <a:r>
              <a:rPr lang="en-US" dirty="0"/>
              <a:t>:</a:t>
            </a:r>
          </a:p>
          <a:p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naplnenosti</a:t>
            </a:r>
            <a:r>
              <a:rPr lang="en-US" dirty="0"/>
              <a:t> </a:t>
            </a:r>
            <a:r>
              <a:rPr lang="en-US" dirty="0" err="1"/>
              <a:t>odpadových</a:t>
            </a:r>
            <a:r>
              <a:rPr lang="en-US" dirty="0"/>
              <a:t> </a:t>
            </a:r>
            <a:r>
              <a:rPr lang="en-US" dirty="0" err="1"/>
              <a:t>nádob</a:t>
            </a:r>
            <a:endParaRPr lang="en-US" dirty="0"/>
          </a:p>
          <a:p>
            <a:r>
              <a:rPr lang="en-US" dirty="0" err="1"/>
              <a:t>Časový</a:t>
            </a:r>
            <a:r>
              <a:rPr lang="en-US" dirty="0"/>
              <a:t> </a:t>
            </a:r>
            <a:r>
              <a:rPr lang="en-US" dirty="0" err="1"/>
              <a:t>priebeh</a:t>
            </a:r>
            <a:r>
              <a:rPr lang="en-US" dirty="0"/>
              <a:t> </a:t>
            </a:r>
            <a:r>
              <a:rPr lang="en-US" dirty="0" err="1"/>
              <a:t>napĺňania</a:t>
            </a:r>
            <a:r>
              <a:rPr lang="en-US" dirty="0"/>
              <a:t> </a:t>
            </a:r>
            <a:r>
              <a:rPr lang="en-US" dirty="0" err="1"/>
              <a:t>odpadových</a:t>
            </a:r>
            <a:r>
              <a:rPr lang="en-US" dirty="0"/>
              <a:t> </a:t>
            </a:r>
            <a:r>
              <a:rPr lang="en-US" dirty="0" err="1"/>
              <a:t>nádob</a:t>
            </a:r>
            <a:endParaRPr lang="en-US" dirty="0"/>
          </a:p>
          <a:p>
            <a:r>
              <a:rPr lang="en-US" dirty="0" err="1"/>
              <a:t>Notigfikácia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649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43D33-C42C-4EDF-B4BD-DD847CED6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Navrh</a:t>
            </a:r>
            <a:r>
              <a:rPr lang="en-US" dirty="0"/>
              <a:t> </a:t>
            </a:r>
            <a:r>
              <a:rPr lang="en-US" dirty="0" err="1"/>
              <a:t>technického</a:t>
            </a:r>
            <a:r>
              <a:rPr lang="en-US" dirty="0"/>
              <a:t> </a:t>
            </a:r>
            <a:r>
              <a:rPr lang="en-US" dirty="0" err="1"/>
              <a:t>riešenia</a:t>
            </a:r>
            <a:r>
              <a:rPr lang="en-US" dirty="0"/>
              <a:t> </a:t>
            </a:r>
            <a:r>
              <a:rPr lang="en-US" dirty="0" err="1"/>
              <a:t>zadania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9E453C-F324-4E15-B100-8E42DB41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6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2829-EA17-41CD-BDAD-B567DCDD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Senzory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CDF2-ACE7-4CFC-908B-DF6A9B9E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Senzor</a:t>
            </a:r>
            <a:r>
              <a:rPr lang="en-US" dirty="0"/>
              <a:t> 1,2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6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AAB56E-042D-0ADE-A621-2AA8D75C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Transportná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F0472-0A55-EB5D-2AD7-3518E29C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LoRa GW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182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13EF-E289-4F4A-8579-1D22BE0C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Procesná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E8B61-A55B-4E4D-A631-AF3558CA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LoRaWan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0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666E-C763-415A-806A-4CB3880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3" y="365125"/>
            <a:ext cx="11235192" cy="1325563"/>
          </a:xfrm>
        </p:spPr>
        <p:txBody>
          <a:bodyPr>
            <a:normAutofit/>
          </a:bodyPr>
          <a:lstStyle/>
          <a:p>
            <a:r>
              <a:rPr lang="en-US" dirty="0" err="1"/>
              <a:t>Aplikačná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0DE-C577-4EA3-87C0-7F9B768D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1825625"/>
            <a:ext cx="11235192" cy="47501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NodeRed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5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5C7E-B711-44A3-BD93-24B78A95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60" y="1122363"/>
            <a:ext cx="10231120" cy="2387600"/>
          </a:xfrm>
        </p:spPr>
        <p:txBody>
          <a:bodyPr>
            <a:normAutofit/>
          </a:bodyPr>
          <a:lstStyle/>
          <a:p>
            <a:r>
              <a:rPr lang="en-US" dirty="0" err="1"/>
              <a:t>Zadanie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AFB9-5490-4420-B170-065E7D6D4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666E-C763-415A-806A-4CB38802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Biznis</a:t>
            </a:r>
            <a:r>
              <a:rPr lang="en-US" dirty="0"/>
              <a:t> </a:t>
            </a:r>
            <a:r>
              <a:rPr lang="en-US" dirty="0" err="1"/>
              <a:t>vrstva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0DE-C577-4EA3-87C0-7F9B768DB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Monitoring </a:t>
            </a:r>
            <a:r>
              <a:rPr lang="en-US" dirty="0" err="1"/>
              <a:t>ovzdusia</a:t>
            </a:r>
            <a:r>
              <a:rPr lang="en-US" dirty="0"/>
              <a:t>: </a:t>
            </a:r>
          </a:p>
          <a:p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ovzdusia</a:t>
            </a:r>
            <a:r>
              <a:rPr lang="en-US" dirty="0"/>
              <a:t> v </a:t>
            </a:r>
            <a:r>
              <a:rPr lang="en-US" dirty="0" err="1"/>
              <a:t>sklenníku</a:t>
            </a:r>
            <a:endParaRPr lang="en-US" dirty="0"/>
          </a:p>
          <a:p>
            <a:r>
              <a:rPr lang="en-US" dirty="0" err="1"/>
              <a:t>Notifikácia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C918E-5451-364C-A231-C0955AD9A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Monitoring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naplnenosti</a:t>
            </a:r>
            <a:r>
              <a:rPr lang="en-US" dirty="0"/>
              <a:t> </a:t>
            </a:r>
            <a:r>
              <a:rPr lang="en-US" dirty="0" err="1"/>
              <a:t>odpadových</a:t>
            </a:r>
            <a:r>
              <a:rPr lang="en-US" dirty="0"/>
              <a:t> </a:t>
            </a:r>
            <a:r>
              <a:rPr lang="en-US" dirty="0" err="1"/>
              <a:t>nádob</a:t>
            </a:r>
            <a:r>
              <a:rPr lang="en-US" dirty="0"/>
              <a:t>:</a:t>
            </a:r>
          </a:p>
          <a:p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naplnenosti</a:t>
            </a:r>
            <a:r>
              <a:rPr lang="en-US" dirty="0"/>
              <a:t> </a:t>
            </a:r>
            <a:r>
              <a:rPr lang="en-US" dirty="0" err="1"/>
              <a:t>odpadových</a:t>
            </a:r>
            <a:r>
              <a:rPr lang="en-US" dirty="0"/>
              <a:t> </a:t>
            </a:r>
            <a:r>
              <a:rPr lang="en-US" dirty="0" err="1"/>
              <a:t>nádob</a:t>
            </a:r>
            <a:endParaRPr lang="en-US" dirty="0"/>
          </a:p>
          <a:p>
            <a:r>
              <a:rPr lang="en-US" dirty="0" err="1"/>
              <a:t>Časový</a:t>
            </a:r>
            <a:r>
              <a:rPr lang="en-US" dirty="0"/>
              <a:t> </a:t>
            </a:r>
            <a:r>
              <a:rPr lang="en-US" dirty="0" err="1"/>
              <a:t>priebeh</a:t>
            </a:r>
            <a:r>
              <a:rPr lang="en-US" dirty="0"/>
              <a:t> </a:t>
            </a:r>
            <a:r>
              <a:rPr lang="en-US" dirty="0" err="1"/>
              <a:t>napĺňania</a:t>
            </a:r>
            <a:r>
              <a:rPr lang="en-US" dirty="0"/>
              <a:t> </a:t>
            </a:r>
            <a:r>
              <a:rPr lang="en-US" dirty="0" err="1"/>
              <a:t>odpadových</a:t>
            </a:r>
            <a:r>
              <a:rPr lang="en-US" dirty="0"/>
              <a:t> </a:t>
            </a:r>
            <a:r>
              <a:rPr lang="en-US" dirty="0" err="1"/>
              <a:t>nádob</a:t>
            </a:r>
            <a:endParaRPr lang="en-US" dirty="0"/>
          </a:p>
          <a:p>
            <a:r>
              <a:rPr lang="en-US" dirty="0" err="1"/>
              <a:t>Notigfikácia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29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C35EB-F332-4050-8F4C-6B1948957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Návrh</a:t>
            </a:r>
            <a:r>
              <a:rPr lang="en-US" dirty="0"/>
              <a:t> </a:t>
            </a:r>
            <a:r>
              <a:rPr lang="en-US" dirty="0" err="1"/>
              <a:t>postupu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74E7DF-BE6D-4C90-A3A8-5DE27A73B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D314-B8C4-47E2-B19A-C5360BDE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budovania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1FE7-C70C-4C32-8292-5BCBAC90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Senzory</a:t>
            </a:r>
            <a:r>
              <a:rPr lang="en-US" dirty="0"/>
              <a:t> </a:t>
            </a:r>
            <a:r>
              <a:rPr lang="en-US" dirty="0" err="1"/>
              <a:t>simulacia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Fyzicke</a:t>
            </a:r>
            <a:r>
              <a:rPr lang="en-US" dirty="0"/>
              <a:t> </a:t>
            </a:r>
            <a:r>
              <a:rPr lang="en-US" dirty="0" err="1"/>
              <a:t>senzory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Pripojenie</a:t>
            </a:r>
            <a:r>
              <a:rPr lang="en-US" dirty="0"/>
              <a:t> sensory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TTN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Dokumentacia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360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6FBE-6944-421A-9559-71C0A9A5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Predpokladane</a:t>
            </a:r>
            <a:r>
              <a:rPr lang="en-US" dirty="0"/>
              <a:t> </a:t>
            </a:r>
            <a:r>
              <a:rPr lang="en-US" dirty="0" err="1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58F72-6064-4401-AA20-3C92D89D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Senzory</a:t>
            </a:r>
            <a:r>
              <a:rPr lang="en-US" dirty="0"/>
              <a:t>: 1,2</a:t>
            </a:r>
          </a:p>
          <a:p>
            <a:r>
              <a:rPr lang="en-US" dirty="0"/>
              <a:t>RPi</a:t>
            </a:r>
          </a:p>
          <a:p>
            <a:r>
              <a:rPr lang="en-US" dirty="0"/>
              <a:t>LoRa GW</a:t>
            </a:r>
          </a:p>
          <a:p>
            <a:r>
              <a:rPr lang="en-US" dirty="0" err="1"/>
              <a:t>Prístup</a:t>
            </a:r>
            <a:r>
              <a:rPr lang="en-US" dirty="0"/>
              <a:t> TTN</a:t>
            </a:r>
          </a:p>
          <a:p>
            <a:r>
              <a:rPr lang="en-US" dirty="0"/>
              <a:t>Node-Red</a:t>
            </a:r>
          </a:p>
        </p:txBody>
      </p:sp>
    </p:spTree>
    <p:extLst>
      <p:ext uri="{BB962C8B-B14F-4D97-AF65-F5344CB8AC3E}">
        <p14:creationId xmlns:p14="http://schemas.microsoft.com/office/powerpoint/2010/main" val="185764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7945E-3F9F-4DCC-9C1F-5C112B48B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Nasleduje</a:t>
            </a:r>
            <a:r>
              <a:rPr lang="en-US" dirty="0"/>
              <a:t> </a:t>
            </a:r>
            <a:r>
              <a:rPr lang="en-US" dirty="0" err="1"/>
              <a:t>implementácia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052338-63BD-4D13-AF88-199FCFBBA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6B37-26B0-A0B4-2160-A986E8F7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6F6-D73A-0170-5E31-D71C7660A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54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0025-0D5D-4067-9B19-123E8F485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Úvod</a:t>
            </a:r>
            <a:r>
              <a:rPr lang="en-US" dirty="0"/>
              <a:t> do IoT  a  </a:t>
            </a:r>
            <a:r>
              <a:rPr lang="en-US" dirty="0" err="1"/>
              <a:t>IIoT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4469-3CF7-4ADB-B9E4-E7FC128F7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7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B232-9C99-400C-9B67-0B6DDEBA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(Industry)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4732-8B89-489D-BBB3-52FE2D66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Internet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vecí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(Industrial) Internet of Things (I)IoT)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označuje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prepojenie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zariadení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so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zabudovanou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internetovou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konektivitou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. Toto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prepojenie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prináša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nové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možnosti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interakcií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,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ovládania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,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sledovania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a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zabezpečenie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pokročilých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služieb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medzi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jednotlivými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 </a:t>
            </a:r>
            <a:r>
              <a:rPr lang="en-US" b="0" i="0" dirty="0" err="1">
                <a:solidFill>
                  <a:srgbClr val="131314"/>
                </a:solidFill>
                <a:effectLst/>
                <a:latin typeface="acumin-pro"/>
              </a:rPr>
              <a:t>systémami</a:t>
            </a:r>
            <a:r>
              <a:rPr lang="en-US" b="0" i="0" dirty="0">
                <a:solidFill>
                  <a:srgbClr val="131314"/>
                </a:solidFill>
                <a:effectLst/>
                <a:latin typeface="acumin-pro"/>
              </a:rPr>
              <a:t>.</a:t>
            </a:r>
          </a:p>
          <a:p>
            <a:r>
              <a:rPr lang="en-US" dirty="0" err="1"/>
              <a:t>Príklad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3659-7BBC-4BF8-9E12-386061FB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Vrstvy</a:t>
            </a:r>
            <a:r>
              <a:rPr lang="en-US" dirty="0"/>
              <a:t> IoT </a:t>
            </a:r>
            <a:r>
              <a:rPr lang="en-US" dirty="0" err="1"/>
              <a:t>riešenia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44DC-1362-4C9A-BBEC-A62330EA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1825625"/>
            <a:ext cx="4004048" cy="4750104"/>
          </a:xfrm>
        </p:spPr>
        <p:txBody>
          <a:bodyPr/>
          <a:lstStyle/>
          <a:p>
            <a:r>
              <a:rPr lang="en-US" dirty="0" err="1"/>
              <a:t>Sortiment</a:t>
            </a:r>
            <a:r>
              <a:rPr lang="en-US" dirty="0"/>
              <a:t> </a:t>
            </a:r>
            <a:r>
              <a:rPr lang="en-US" dirty="0" err="1"/>
              <a:t>senzorov</a:t>
            </a:r>
            <a:endParaRPr lang="en-US" dirty="0"/>
          </a:p>
          <a:p>
            <a:r>
              <a:rPr lang="en-US" dirty="0" err="1"/>
              <a:t>Zber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Efektívne</a:t>
            </a:r>
            <a:r>
              <a:rPr lang="en-US" dirty="0"/>
              <a:t> </a:t>
            </a:r>
            <a:r>
              <a:rPr lang="en-US" dirty="0" err="1"/>
              <a:t>pripojenie</a:t>
            </a:r>
            <a:endParaRPr lang="en-US" dirty="0"/>
          </a:p>
          <a:p>
            <a:pPr lvl="1"/>
            <a:r>
              <a:rPr lang="en-US" dirty="0" err="1"/>
              <a:t>Správa</a:t>
            </a:r>
            <a:r>
              <a:rPr lang="en-US" dirty="0"/>
              <a:t> a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senzorov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Bezpečnosť</a:t>
            </a:r>
            <a:endParaRPr lang="en-US" dirty="0"/>
          </a:p>
          <a:p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dát</a:t>
            </a:r>
            <a:endParaRPr lang="en-US" dirty="0"/>
          </a:p>
          <a:p>
            <a:pPr lvl="1"/>
            <a:r>
              <a:rPr lang="en-US" dirty="0" err="1"/>
              <a:t>Otvorenosť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Dostupnosť</a:t>
            </a:r>
            <a:r>
              <a:rPr lang="en-US" dirty="0"/>
              <a:t> </a:t>
            </a:r>
            <a:r>
              <a:rPr lang="en-US" dirty="0" err="1"/>
              <a:t>dát</a:t>
            </a:r>
            <a:endParaRPr lang="en-US" dirty="0"/>
          </a:p>
          <a:p>
            <a:r>
              <a:rPr lang="en-US" dirty="0" err="1"/>
              <a:t>Aplikácie</a:t>
            </a:r>
            <a:r>
              <a:rPr lang="en-US" dirty="0"/>
              <a:t>: </a:t>
            </a:r>
            <a:r>
              <a:rPr lang="en-US" dirty="0" err="1"/>
              <a:t>sluzby</a:t>
            </a:r>
            <a:r>
              <a:rPr lang="en-US" dirty="0"/>
              <a:t> pre </a:t>
            </a:r>
            <a:r>
              <a:rPr lang="en-US" dirty="0" err="1"/>
              <a:t>nastavovanie</a:t>
            </a:r>
            <a:r>
              <a:rPr lang="en-US" dirty="0"/>
              <a:t>, </a:t>
            </a:r>
            <a:r>
              <a:rPr lang="en-US" dirty="0" err="1"/>
              <a:t>spravu</a:t>
            </a:r>
            <a:r>
              <a:rPr lang="en-US" dirty="0"/>
              <a:t>, </a:t>
            </a:r>
            <a:r>
              <a:rPr lang="en-US" dirty="0" err="1"/>
              <a:t>prevadzku</a:t>
            </a:r>
            <a:r>
              <a:rPr lang="en-US" dirty="0"/>
              <a:t>, </a:t>
            </a:r>
            <a:r>
              <a:rPr lang="en-US" dirty="0" err="1"/>
              <a:t>podporu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1ED26-C270-419A-844B-C3EB30D8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40" y="2090553"/>
            <a:ext cx="6110660" cy="263479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E14D4-1EB4-4600-8840-DC2BCFCE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2697"/>
              </p:ext>
            </p:extLst>
          </p:nvPr>
        </p:nvGraphicFramePr>
        <p:xfrm>
          <a:off x="4671639" y="4884737"/>
          <a:ext cx="74263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11">
                  <a:extLst>
                    <a:ext uri="{9D8B030D-6E8A-4147-A177-3AD203B41FA5}">
                      <a16:colId xmlns:a16="http://schemas.microsoft.com/office/drawing/2014/main" val="302013375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3043984017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425238068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279066263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val="3211068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Perception layer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Transport layer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Processing layer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Application layer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Business layer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CB99-9B2A-4E48-848D-5FBDCFA5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23" y="452438"/>
            <a:ext cx="11235192" cy="1325563"/>
          </a:xfrm>
        </p:spPr>
        <p:txBody>
          <a:bodyPr/>
          <a:lstStyle/>
          <a:p>
            <a:r>
              <a:rPr lang="en-US" dirty="0" err="1"/>
              <a:t>Procesy</a:t>
            </a:r>
            <a:r>
              <a:rPr lang="en-US" dirty="0"/>
              <a:t> IoT </a:t>
            </a:r>
            <a:r>
              <a:rPr lang="en-US" dirty="0" err="1"/>
              <a:t>riešenia</a:t>
            </a:r>
            <a:endParaRPr lang="en-US" dirty="0"/>
          </a:p>
        </p:txBody>
      </p:sp>
      <p:pic>
        <p:nvPicPr>
          <p:cNvPr id="4" name="Content Placeholder 3" descr="AppCMS - A multi-screen app content delivery solution">
            <a:extLst>
              <a:ext uri="{FF2B5EF4-FFF2-40B4-BE49-F238E27FC236}">
                <a16:creationId xmlns:a16="http://schemas.microsoft.com/office/drawing/2014/main" id="{2D353B2E-A4B6-48CB-B263-950A512E718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0" b="53610"/>
          <a:stretch/>
        </p:blipFill>
        <p:spPr bwMode="auto">
          <a:xfrm>
            <a:off x="5081215" y="146761"/>
            <a:ext cx="6705600" cy="1428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FAE970-21F2-4A70-BE8B-429B0260A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66110"/>
              </p:ext>
            </p:extLst>
          </p:nvPr>
        </p:nvGraphicFramePr>
        <p:xfrm>
          <a:off x="0" y="1859280"/>
          <a:ext cx="12192000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784254946"/>
                    </a:ext>
                  </a:extLst>
                </a:gridCol>
                <a:gridCol w="4797799">
                  <a:extLst>
                    <a:ext uri="{9D8B030D-6E8A-4147-A177-3AD203B41FA5}">
                      <a16:colId xmlns:a16="http://schemas.microsoft.com/office/drawing/2014/main" val="3485770482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371132140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23045017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3009523622"/>
                    </a:ext>
                  </a:extLst>
                </a:gridCol>
              </a:tblGrid>
              <a:tr h="1038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Proces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Obsah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System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Vrstvy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265977"/>
                  </a:ext>
                </a:extLst>
              </a:tr>
              <a:tr h="545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Ingest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Fyzicka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realita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+ sensory -&gt;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Senzoricke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data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Lokalne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(EDGE)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spracovanie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udajov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senzorickej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jednotke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Riadenie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senzorov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zaklade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parametrov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metadata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Komunikacia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 v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senzorickej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sieti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highlight>
                          <a:srgbClr val="35E1F3"/>
                        </a:highlight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Citanie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ukladanie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senzorickych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SJ_xxx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Senzoricke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jednotky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moduly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Sensory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Spracovanie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-  firmware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senzorickych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jednotkach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Integracia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 API RSSS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highlight>
                          <a:srgbClr val="35E1F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Perception layer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Transport layer</a:t>
                      </a:r>
                    </a:p>
                  </a:txBody>
                  <a:tcPr marL="68580" marR="68580" marT="0" marB="0" vert="vert27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705091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Manage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Registracia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riadenie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senzorov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Nastavovanie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riadenie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senzorov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obsahu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parametrov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Riadenie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pristupovych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prac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ku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jednotkam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Dokumentacia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senzorov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RSSS/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Riadiaci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system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senzorickej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siete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moduly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Siet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koncentratory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GW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Metadata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riadenie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senzorickych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jednotiek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layer</a:t>
                      </a: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Prepare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Prvotne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spracovanie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normalizacia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augmentacia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cistenie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konsolidacia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apod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Poskytovanie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pripravenych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pre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konzumaciu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Ulozisko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senzorickych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prevadzzkovych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Spracovanie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sensorickych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dat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mikrosluzby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az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komplexne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W/F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Monitorig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riadenie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systemu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2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Deliver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Aplikacie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konzumovanymi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datami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Uzivatelske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W/F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Komunikacia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highlight>
                          <a:srgbClr val="35E1F3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Biznis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koncove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) APV:  Bi, D/A, D/S,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externe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aplikacie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Integracia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 ext.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systemov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35E1F3"/>
                          </a:highlight>
                        </a:rPr>
                        <a:t> API RSSS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Application layer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852362"/>
                  </a:ext>
                </a:extLst>
              </a:tr>
              <a:tr h="1038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Analyse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Biznis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procesy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nad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konzumovanymi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datami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Biznis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3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43D33-C42C-4EDF-B4BD-DD847CED6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</a:t>
            </a:r>
            <a:r>
              <a:rPr lang="en-US" dirty="0" err="1"/>
              <a:t>architektura</a:t>
            </a:r>
            <a:r>
              <a:rPr lang="en-US" dirty="0"/>
              <a:t> a </a:t>
            </a:r>
            <a:r>
              <a:rPr lang="en-US" dirty="0" err="1"/>
              <a:t>komponenty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9E453C-F324-4E15-B100-8E42DB41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13EF-E289-4F4A-8579-1D22BE0C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Vrstvy</a:t>
            </a:r>
            <a:r>
              <a:rPr lang="en-US" dirty="0"/>
              <a:t> IoT </a:t>
            </a:r>
            <a:r>
              <a:rPr lang="en-US" dirty="0" err="1"/>
              <a:t>riešenia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E8B61-A55B-4E4D-A631-AF3558CA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1825625"/>
            <a:ext cx="10109964" cy="47501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entire IoT system is managed by the </a:t>
            </a:r>
            <a:r>
              <a:rPr lang="en-US" dirty="0">
                <a:solidFill>
                  <a:srgbClr val="FF0000"/>
                </a:solidFill>
              </a:rPr>
              <a:t>business layer</a:t>
            </a:r>
            <a:r>
              <a:rPr lang="en-US" dirty="0"/>
              <a:t>, including applications, business and business models, and user privacy [18].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application layer </a:t>
            </a:r>
            <a:r>
              <a:rPr lang="en-US" dirty="0"/>
              <a:t>is responsible for providing the user with specific application services. It defines different applications for the IoT, such as smart homes, smart cities, and intelligent health.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processing layer </a:t>
            </a:r>
            <a:r>
              <a:rPr lang="en-US" dirty="0"/>
              <a:t>is also referred to as the middleware layer. It can store, analyze, and process large quantities of transportation data. Also, it can manage and provide a variety of lower layers of services. It uses many technologies, such as databases, cloud computing, and big data processing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transport layer </a:t>
            </a:r>
            <a:r>
              <a:rPr lang="en-US" dirty="0"/>
              <a:t>transfers sensor data from the perception layer to the processing layer and vice versa via networks such as Bluetooth, wireless, 3G, LAN,(Near Field Communications), NFC, and RFID.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perception layer </a:t>
            </a:r>
            <a:r>
              <a:rPr lang="en-US" dirty="0"/>
              <a:t>is the physical layer with environmental information sensors. In the environment, some physical parameters are sensed, or other intelligent objects are identified.</a:t>
            </a: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521DDE-0CC5-4040-8880-0B7D2764B9C5}"/>
              </a:ext>
            </a:extLst>
          </p:cNvPr>
          <p:cNvSpPr/>
          <p:nvPr/>
        </p:nvSpPr>
        <p:spPr>
          <a:xfrm>
            <a:off x="10547287" y="3429000"/>
            <a:ext cx="325925" cy="2147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358B8-CF13-43AA-8439-54085C38F8E5}"/>
              </a:ext>
            </a:extLst>
          </p:cNvPr>
          <p:cNvSpPr txBox="1"/>
          <p:nvPr/>
        </p:nvSpPr>
        <p:spPr>
          <a:xfrm>
            <a:off x="11117656" y="3711919"/>
            <a:ext cx="461665" cy="15614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241065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20325</TotalTime>
  <Words>1144</Words>
  <Application>Microsoft Office PowerPoint</Application>
  <PresentationFormat>Widescreen</PresentationFormat>
  <Paragraphs>184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acumin-pro</vt:lpstr>
      <vt:lpstr>Arial</vt:lpstr>
      <vt:lpstr>Calibri</vt:lpstr>
      <vt:lpstr>Calibri Light</vt:lpstr>
      <vt:lpstr>Symbol</vt:lpstr>
      <vt:lpstr>Office Theme</vt:lpstr>
      <vt:lpstr>Vybudovanie vzorového IoT riešenia</vt:lpstr>
      <vt:lpstr>Zadanie</vt:lpstr>
      <vt:lpstr>PowerPoint Presentation</vt:lpstr>
      <vt:lpstr>Úvod do IoT  a  IIoT</vt:lpstr>
      <vt:lpstr>(Industry) IoT</vt:lpstr>
      <vt:lpstr>Vrstvy IoT riešenia</vt:lpstr>
      <vt:lpstr>Procesy IoT riešenia</vt:lpstr>
      <vt:lpstr>IoT architektura a komponenty</vt:lpstr>
      <vt:lpstr>Vrstvy IoT riešenia</vt:lpstr>
      <vt:lpstr>Senzory</vt:lpstr>
      <vt:lpstr>Transportná vrstva</vt:lpstr>
      <vt:lpstr>Procesná vrstva</vt:lpstr>
      <vt:lpstr>Aplikačná vrstva</vt:lpstr>
      <vt:lpstr>Biznis vrstva</vt:lpstr>
      <vt:lpstr>Navrh technického riešenia zadania</vt:lpstr>
      <vt:lpstr>Senzory</vt:lpstr>
      <vt:lpstr>Transportná vrstva</vt:lpstr>
      <vt:lpstr>Procesná vrstva</vt:lpstr>
      <vt:lpstr>Aplikačná vrstva</vt:lpstr>
      <vt:lpstr>Biznis vrstva</vt:lpstr>
      <vt:lpstr>Návrh postupu</vt:lpstr>
      <vt:lpstr>Postup budovania</vt:lpstr>
      <vt:lpstr>Predpokladane zdroje</vt:lpstr>
      <vt:lpstr>Nasleduje implementácia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 a  IIoT</dc:title>
  <dc:creator>Dančík Igor</dc:creator>
  <cp:lastModifiedBy>Dančík Igor</cp:lastModifiedBy>
  <cp:revision>79</cp:revision>
  <dcterms:created xsi:type="dcterms:W3CDTF">2020-12-21T10:40:01Z</dcterms:created>
  <dcterms:modified xsi:type="dcterms:W3CDTF">2022-11-29T18:43:14Z</dcterms:modified>
</cp:coreProperties>
</file>