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Глав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952500" y="22098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Text"/>
          <p:cNvSpPr txBox="1"/>
          <p:nvPr>
            <p:ph type="body" sz="quarter" idx="13"/>
          </p:nvPr>
        </p:nvSpPr>
        <p:spPr>
          <a:xfrm>
            <a:off x="6673570" y="7708900"/>
            <a:ext cx="5391065" cy="6477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Чист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2939801" y="381000"/>
            <a:ext cx="9112499" cy="215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2939801" y="381000"/>
            <a:ext cx="9112499" cy="215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Text"/>
          <p:cNvSpPr txBox="1"/>
          <p:nvPr>
            <p:ph type="body" sz="quarter" idx="13"/>
          </p:nvPr>
        </p:nvSpPr>
        <p:spPr>
          <a:xfrm>
            <a:off x="1763581" y="4552950"/>
            <a:ext cx="9881855" cy="6477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лайд цент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Image"/>
          <p:cNvSpPr/>
          <p:nvPr>
            <p:ph type="pic" sz="quarter" idx="13"/>
          </p:nvPr>
        </p:nvSpPr>
        <p:spPr>
          <a:xfrm>
            <a:off x="4500689" y="2285186"/>
            <a:ext cx="5372889" cy="33671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Text"/>
          <p:cNvSpPr txBox="1"/>
          <p:nvPr>
            <p:ph type="body" sz="quarter" idx="14"/>
          </p:nvPr>
        </p:nvSpPr>
        <p:spPr>
          <a:xfrm>
            <a:off x="361670" y="5799835"/>
            <a:ext cx="11601762" cy="647701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spcBef>
                <a:spcPts val="0"/>
              </a:spcBef>
            </a:pP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reematiq_logo.png" descr="freematiq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6077" y="79623"/>
            <a:ext cx="381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2931566" y="-21332"/>
            <a:ext cx="9120734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211857" y="5836294"/>
            <a:ext cx="10581086" cy="2795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d@freematiq.com" TargetMode="External"/><Relationship Id="rId3" Type="http://schemas.openxmlformats.org/officeDocument/2006/relationships/hyperlink" Target="https://github.com/freematiq/php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iiframework.com/doc-2.0/guide-db-dao.html#quoting-table-and-column-names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Yii2. Registr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Yii2. Registration</a:t>
            </a:r>
          </a:p>
        </p:txBody>
      </p:sp>
      <p:sp>
        <p:nvSpPr>
          <p:cNvPr id="51" name="sd@freematiq.com…"/>
          <p:cNvSpPr txBox="1"/>
          <p:nvPr>
            <p:ph type="body" idx="13"/>
          </p:nvPr>
        </p:nvSpPr>
        <p:spPr>
          <a:xfrm>
            <a:off x="5199477" y="7435850"/>
            <a:ext cx="6865158" cy="1193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r">
              <a:spcBef>
                <a:spcPts val="0"/>
              </a:spcBef>
            </a:pPr>
            <a:r>
              <a:rPr u="sng">
                <a:hlinkClick r:id="rId2" invalidUrl="" action="" tgtFrame="" tooltip="" history="1" highlightClick="0" endSnd="0"/>
              </a:rPr>
              <a:t>sd@freematiq.com</a:t>
            </a:r>
          </a:p>
          <a:p>
            <a:pPr algn="r">
              <a:spcBef>
                <a:spcPts val="0"/>
              </a:spcBef>
            </a:pPr>
            <a:r>
              <a:rPr u="sng">
                <a:hlinkClick r:id="rId3" invalidUrl="" action="" tgtFrame="" tooltip="" history="1" highlightClick="0" endSnd="0"/>
              </a:rPr>
              <a:t>https://github.com/freematiq/php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ctiveReco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ActiveRecord</a:t>
            </a:r>
          </a:p>
        </p:txBody>
      </p:sp>
      <p:sp>
        <p:nvSpPr>
          <p:cNvPr id="82" name="extends \yii\db\ActiveRecord…"/>
          <p:cNvSpPr txBox="1"/>
          <p:nvPr/>
        </p:nvSpPr>
        <p:spPr>
          <a:xfrm>
            <a:off x="2082800" y="2787650"/>
            <a:ext cx="10312400" cy="610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t>extends \yii\db\ActiveRecord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    public static function findIdentity($id)</a:t>
            </a:r>
          </a:p>
          <a:p>
            <a:pPr algn="l">
              <a:defRPr sz="2000"/>
            </a:pPr>
            <a:r>
              <a:t>    {</a:t>
            </a:r>
          </a:p>
          <a:p>
            <a:pPr algn="l">
              <a:defRPr sz="2000"/>
            </a:pPr>
            <a:r>
              <a:t>        return static::findOne(['id' =&gt; $id, 'status' =&gt; self::STATUS_ACTIVE]);</a:t>
            </a:r>
          </a:p>
          <a:p>
            <a:pPr algn="l">
              <a:defRPr sz="2000"/>
            </a:pPr>
            <a:r>
              <a:t>    }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    public static function findByUsername($username)</a:t>
            </a:r>
          </a:p>
          <a:p>
            <a:pPr algn="l">
              <a:defRPr sz="2000"/>
            </a:pPr>
            <a:r>
              <a:t>    {</a:t>
            </a:r>
          </a:p>
          <a:p>
            <a:pPr algn="l">
              <a:defRPr sz="2000"/>
            </a:pPr>
            <a:r>
              <a:t>        return static::findOne(['username' =&gt; $username,</a:t>
            </a:r>
          </a:p>
          <a:p>
            <a:pPr algn="l">
              <a:defRPr sz="2000"/>
            </a:pPr>
            <a:r>
              <a:t>             'status' =&gt;    self::STATUS_ACTIVE]);</a:t>
            </a:r>
          </a:p>
          <a:p>
            <a:pPr algn="l">
              <a:defRPr sz="2000"/>
            </a:pPr>
            <a:r>
              <a:t>    }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    ::findOne(); - поиск объекта в базе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    public static function tableName()</a:t>
            </a:r>
          </a:p>
          <a:p>
            <a:pPr algn="l">
              <a:defRPr sz="2000"/>
            </a:pPr>
            <a:r>
              <a:t>    {</a:t>
            </a:r>
          </a:p>
          <a:p>
            <a:pPr algn="l">
              <a:defRPr sz="1400"/>
            </a:pPr>
            <a:r>
              <a:t>            // </a:t>
            </a:r>
            <a:r>
              <a:rPr u="sng">
                <a:hlinkClick r:id="rId2" invalidUrl="" action="" tgtFrame="" tooltip="" history="1" highlightClick="0" endSnd="0"/>
              </a:rPr>
              <a:t>http://www.yiiframework.com/doc-2.0/guide-db-dao.html#quoting-table-and-column-names</a:t>
            </a:r>
            <a:r>
              <a:t>  </a:t>
            </a:r>
          </a:p>
          <a:p>
            <a:pPr algn="l">
              <a:defRPr sz="2000"/>
            </a:pPr>
            <a:r>
              <a:t>        return '{{%user}}';</a:t>
            </a:r>
          </a:p>
          <a:p>
            <a:pPr algn="l">
              <a:defRPr sz="2000"/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rm r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 rules</a:t>
            </a:r>
          </a:p>
        </p:txBody>
      </p:sp>
      <p:sp>
        <p:nvSpPr>
          <p:cNvPr id="85" name="public function rules()…"/>
          <p:cNvSpPr txBox="1"/>
          <p:nvPr/>
        </p:nvSpPr>
        <p:spPr>
          <a:xfrm>
            <a:off x="2082800" y="3047999"/>
            <a:ext cx="10312400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t>public function rules()</a:t>
            </a:r>
          </a:p>
          <a:p>
            <a:pPr algn="l">
              <a:defRPr sz="2000"/>
            </a:pPr>
            <a:r>
              <a:t>    {</a:t>
            </a:r>
          </a:p>
          <a:p>
            <a:pPr algn="l">
              <a:defRPr sz="2000"/>
            </a:pPr>
            <a:r>
              <a:t>        return [</a:t>
            </a:r>
          </a:p>
          <a:p>
            <a:pPr algn="l">
              <a:defRPr sz="2000"/>
            </a:pPr>
            <a:r>
              <a:t>            ['username', 'trim'],</a:t>
            </a:r>
          </a:p>
          <a:p>
            <a:pPr algn="l">
              <a:defRPr sz="2000"/>
            </a:pPr>
            <a:r>
              <a:t>            ['username', 'required'],</a:t>
            </a:r>
          </a:p>
          <a:p>
            <a:pPr algn="l">
              <a:defRPr sz="2000"/>
            </a:pPr>
            <a:r>
              <a:t>            ['username', 'unique', 'targetClass' =&gt; '\app\models\User', 'message' =&gt; 'This username has already been taken.'],</a:t>
            </a:r>
          </a:p>
          <a:p>
            <a:pPr algn="l">
              <a:defRPr sz="2000"/>
            </a:pPr>
            <a:r>
              <a:t>            ['username', 'string', 'min' =&gt; 2, 'max' =&gt; 255],</a:t>
            </a:r>
          </a:p>
          <a:p>
            <a:pPr algn="l">
              <a:defRPr sz="2000"/>
            </a:pPr>
            <a:r>
              <a:t>            ['email', 'trim'],</a:t>
            </a:r>
          </a:p>
          <a:p>
            <a:pPr algn="l">
              <a:defRPr sz="2000"/>
            </a:pPr>
            <a:r>
              <a:t>            ['email', 'required'],</a:t>
            </a:r>
          </a:p>
          <a:p>
            <a:pPr algn="l">
              <a:defRPr sz="2000"/>
            </a:pPr>
            <a:r>
              <a:t>            ['email', 'email'],</a:t>
            </a:r>
          </a:p>
          <a:p>
            <a:pPr algn="l">
              <a:defRPr sz="2000"/>
            </a:pPr>
            <a:r>
              <a:t>            ['email', 'string', 'max' =&gt; 255],</a:t>
            </a:r>
          </a:p>
          <a:p>
            <a:pPr algn="l">
              <a:defRPr sz="2000"/>
            </a:pPr>
            <a:r>
              <a:t>            ['email', 'unique', 'targetClass' =&gt; '\app\models\User', 'message' =&gt; 'This email address has already been taken.'],</a:t>
            </a:r>
          </a:p>
          <a:p>
            <a:pPr algn="l">
              <a:defRPr sz="2000"/>
            </a:pPr>
            <a:r>
              <a:t>            ['password', 'required'],</a:t>
            </a:r>
          </a:p>
          <a:p>
            <a:pPr algn="l">
              <a:defRPr sz="2000"/>
            </a:pPr>
            <a:r>
              <a:t>            ['password', 'string', 'min' =&gt; 6],</a:t>
            </a:r>
          </a:p>
          <a:p>
            <a:pPr algn="l">
              <a:defRPr sz="2000"/>
            </a:pPr>
            <a:r>
              <a:t>        ];</a:t>
            </a:r>
          </a:p>
          <a:p>
            <a:pPr algn="l">
              <a:defRPr sz="2000"/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gister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Register method</a:t>
            </a:r>
          </a:p>
        </p:txBody>
      </p:sp>
      <p:sp>
        <p:nvSpPr>
          <p:cNvPr id="88" name="public function register()…"/>
          <p:cNvSpPr txBox="1"/>
          <p:nvPr/>
        </p:nvSpPr>
        <p:spPr>
          <a:xfrm>
            <a:off x="2082800" y="3809999"/>
            <a:ext cx="10312400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t>public function register()</a:t>
            </a:r>
          </a:p>
          <a:p>
            <a:pPr algn="l">
              <a:defRPr sz="2000"/>
            </a:pPr>
            <a:r>
              <a:t>    {</a:t>
            </a:r>
          </a:p>
          <a:p>
            <a:pPr algn="l">
              <a:defRPr sz="2000"/>
            </a:pPr>
            <a:r>
              <a:t>        if (!$this-&gt;validate()) {</a:t>
            </a:r>
          </a:p>
          <a:p>
            <a:pPr algn="l">
              <a:defRPr sz="2000"/>
            </a:pPr>
            <a:r>
              <a:t>            return null;</a:t>
            </a:r>
          </a:p>
          <a:p>
            <a:pPr algn="l">
              <a:defRPr sz="2000"/>
            </a:pPr>
            <a:r>
              <a:t>        }</a:t>
            </a:r>
          </a:p>
          <a:p>
            <a:pPr algn="l">
              <a:defRPr sz="2000"/>
            </a:pPr>
            <a:r>
              <a:t>        </a:t>
            </a:r>
          </a:p>
          <a:p>
            <a:pPr algn="l">
              <a:defRPr sz="2000"/>
            </a:pPr>
            <a:r>
              <a:t>        $user = new User();</a:t>
            </a:r>
          </a:p>
          <a:p>
            <a:pPr algn="l">
              <a:defRPr sz="2000"/>
            </a:pPr>
            <a:r>
              <a:t>        $user-&gt;username = $this-&gt;username;</a:t>
            </a:r>
          </a:p>
          <a:p>
            <a:pPr algn="l">
              <a:defRPr sz="2000"/>
            </a:pPr>
            <a:r>
              <a:t>        $user-&gt;email = $this-&gt;email;</a:t>
            </a:r>
          </a:p>
          <a:p>
            <a:pPr algn="l">
              <a:defRPr sz="2000"/>
            </a:pPr>
            <a:r>
              <a:t>        $user-&gt;setPassword($this-&gt;password);</a:t>
            </a:r>
          </a:p>
          <a:p>
            <a:pPr algn="l">
              <a:defRPr sz="2000"/>
            </a:pPr>
            <a:r>
              <a:t>        </a:t>
            </a:r>
          </a:p>
          <a:p>
            <a:pPr algn="l">
              <a:defRPr sz="2000"/>
            </a:pPr>
            <a:r>
              <a:t>        return $user-&gt;save() ? $user : null;</a:t>
            </a:r>
          </a:p>
          <a:p>
            <a:pPr algn="l">
              <a:defRPr sz="2000"/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Вывод форм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 формы</a:t>
            </a:r>
          </a:p>
        </p:txBody>
      </p:sp>
      <p:sp>
        <p:nvSpPr>
          <p:cNvPr id="91" name="public function actionRegister()…"/>
          <p:cNvSpPr txBox="1"/>
          <p:nvPr/>
        </p:nvSpPr>
        <p:spPr>
          <a:xfrm>
            <a:off x="2082800" y="3352799"/>
            <a:ext cx="10312400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t>public function actionRegister()</a:t>
            </a:r>
          </a:p>
          <a:p>
            <a:pPr algn="l">
              <a:defRPr sz="2000"/>
            </a:pPr>
            <a:r>
              <a:t>    {</a:t>
            </a:r>
          </a:p>
          <a:p>
            <a:pPr algn="l">
              <a:defRPr sz="2000"/>
            </a:pPr>
            <a:r>
              <a:t>        $model = new \app\models\RegisterForm();</a:t>
            </a:r>
          </a:p>
          <a:p>
            <a:pPr algn="l">
              <a:defRPr sz="2000"/>
            </a:pPr>
            <a:r>
              <a:t>        </a:t>
            </a:r>
          </a:p>
          <a:p>
            <a:pPr algn="l">
              <a:defRPr sz="2000"/>
            </a:pPr>
            <a:r>
              <a:t>        if ($model-&gt;load(Yii::$app-&gt;request-&gt;post())) {</a:t>
            </a:r>
          </a:p>
          <a:p>
            <a:pPr algn="l">
              <a:defRPr sz="2000"/>
            </a:pPr>
            <a:r>
              <a:t>            if ($user = $model-&gt;register()) {</a:t>
            </a:r>
          </a:p>
          <a:p>
            <a:pPr algn="l">
              <a:defRPr sz="2000"/>
            </a:pPr>
            <a:r>
              <a:t>                if (Yii::$app-&gt;getUser()-&gt;login($user)) {</a:t>
            </a:r>
          </a:p>
          <a:p>
            <a:pPr algn="l">
              <a:defRPr sz="2000"/>
            </a:pPr>
            <a:r>
              <a:t>                    return $this-&gt;goHome();</a:t>
            </a:r>
          </a:p>
          <a:p>
            <a:pPr algn="l">
              <a:defRPr sz="2000"/>
            </a:pPr>
            <a:r>
              <a:t>                }</a:t>
            </a:r>
          </a:p>
          <a:p>
            <a:pPr algn="l">
              <a:defRPr sz="2000"/>
            </a:pPr>
            <a:r>
              <a:t>            }</a:t>
            </a:r>
          </a:p>
          <a:p>
            <a:pPr algn="l">
              <a:defRPr sz="2000"/>
            </a:pPr>
            <a:r>
              <a:t>        }</a:t>
            </a:r>
          </a:p>
          <a:p>
            <a:pPr algn="l">
              <a:defRPr sz="2000"/>
            </a:pPr>
            <a:r>
              <a:t>        </a:t>
            </a:r>
          </a:p>
          <a:p>
            <a:pPr algn="l">
              <a:defRPr sz="2000"/>
            </a:pPr>
            <a:r>
              <a:t>        return $this-&gt;render('register', [</a:t>
            </a:r>
          </a:p>
          <a:p>
            <a:pPr algn="l">
              <a:defRPr sz="2000"/>
            </a:pPr>
            <a:r>
              <a:t>            'model' =&gt; $model,</a:t>
            </a:r>
          </a:p>
          <a:p>
            <a:pPr algn="l">
              <a:defRPr sz="2000"/>
            </a:pPr>
            <a:r>
              <a:t>        ]);</a:t>
            </a:r>
          </a:p>
          <a:p>
            <a:pPr algn="l">
              <a:defRPr sz="2000"/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Вывод форм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 формы</a:t>
            </a:r>
          </a:p>
        </p:txBody>
      </p:sp>
      <p:sp>
        <p:nvSpPr>
          <p:cNvPr id="94" name="register.php…"/>
          <p:cNvSpPr txBox="1"/>
          <p:nvPr/>
        </p:nvSpPr>
        <p:spPr>
          <a:xfrm>
            <a:off x="1739900" y="4406899"/>
            <a:ext cx="1031240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/>
            </a:pPr>
            <a:r>
              <a:t>register.php</a:t>
            </a:r>
          </a:p>
          <a:p>
            <a:pPr algn="l">
              <a:defRPr sz="2400"/>
            </a:pPr>
            <a:r>
              <a:t>&lt;?= $form-&gt;field($model, 'username')-&gt;textInput(['autofocus' =&gt; true]) ?&gt;</a:t>
            </a:r>
          </a:p>
          <a:p>
            <a:pPr algn="l">
              <a:defRPr sz="2400"/>
            </a:pPr>
            <a:r>
              <a:t>&lt;?= $form-&gt;field($model, 'email')-&gt;textInput() ?&gt;</a:t>
            </a:r>
          </a:p>
          <a:p>
            <a:pPr algn="l">
              <a:defRPr sz="2400"/>
            </a:pPr>
            <a:r>
              <a:t>&lt;?= $form-&gt;field($model, 'password')-&gt;passwordInput() ?&gt;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Домашнее зад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Домашнее задание</a:t>
            </a:r>
          </a:p>
        </p:txBody>
      </p:sp>
      <p:sp>
        <p:nvSpPr>
          <p:cNvPr id="97" name="Подключить БД к проекту…"/>
          <p:cNvSpPr txBox="1"/>
          <p:nvPr>
            <p:ph type="body" idx="13"/>
          </p:nvPr>
        </p:nvSpPr>
        <p:spPr>
          <a:xfrm>
            <a:off x="2271581" y="3378199"/>
            <a:ext cx="9881855" cy="3149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07458" indent="-407458">
              <a:spcBef>
                <a:spcPts val="0"/>
              </a:spcBef>
              <a:buSzPct val="75000"/>
              <a:buChar char="•"/>
              <a:defRPr sz="3300"/>
            </a:pPr>
            <a:r>
              <a:t>Подключить БД к проекту</a:t>
            </a:r>
          </a:p>
          <a:p>
            <a:pPr marL="407458" indent="-407458">
              <a:spcBef>
                <a:spcPts val="0"/>
              </a:spcBef>
              <a:buSzPct val="75000"/>
              <a:buChar char="•"/>
              <a:defRPr sz="3300"/>
            </a:pPr>
            <a:r>
              <a:t>Написать миграцию для создания пользователя</a:t>
            </a:r>
          </a:p>
          <a:p>
            <a:pPr marL="407458" indent="-407458">
              <a:spcBef>
                <a:spcPts val="0"/>
              </a:spcBef>
              <a:buSzPct val="75000"/>
              <a:buChar char="•"/>
              <a:defRPr sz="3300"/>
            </a:pPr>
            <a:r>
              <a:t>Создать модель пользователя</a:t>
            </a:r>
          </a:p>
          <a:p>
            <a:pPr marL="407458" indent="-407458">
              <a:spcBef>
                <a:spcPts val="0"/>
              </a:spcBef>
              <a:buSzPct val="75000"/>
              <a:buChar char="•"/>
              <a:defRPr sz="3300"/>
            </a:pPr>
            <a:r>
              <a:t>Создать форму регистрации</a:t>
            </a:r>
          </a:p>
          <a:p>
            <a:pPr marL="407458" indent="-407458">
              <a:spcBef>
                <a:spcPts val="0"/>
              </a:spcBef>
              <a:buSzPct val="75000"/>
              <a:buChar char="•"/>
              <a:defRPr sz="3300"/>
            </a:pPr>
            <a:r>
              <a:t>Реализовать регистрацию</a:t>
            </a:r>
          </a:p>
          <a:p>
            <a:pPr marL="407458" indent="-407458">
              <a:spcBef>
                <a:spcPts val="0"/>
              </a:spcBef>
              <a:buSzPct val="75000"/>
              <a:buChar char="•"/>
              <a:defRPr sz="3300"/>
            </a:pPr>
            <a:r>
              <a:t>Учитывать миграционность!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Настройка Б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Настройка БД</a:t>
            </a:r>
          </a:p>
        </p:txBody>
      </p:sp>
      <p:sp>
        <p:nvSpPr>
          <p:cNvPr id="54" name="Файл настроек - /config/db.php…"/>
          <p:cNvSpPr txBox="1"/>
          <p:nvPr>
            <p:ph type="body" sz="half" idx="4294967295"/>
          </p:nvPr>
        </p:nvSpPr>
        <p:spPr>
          <a:xfrm>
            <a:off x="2501255" y="2933526"/>
            <a:ext cx="8559801" cy="5626101"/>
          </a:xfrm>
          <a:prstGeom prst="rect">
            <a:avLst/>
          </a:prstGeom>
        </p:spPr>
        <p:txBody>
          <a:bodyPr/>
          <a:lstStyle/>
          <a:p>
            <a:pPr algn="ctr" defTabSz="385572">
              <a:spcBef>
                <a:spcPts val="0"/>
              </a:spcBef>
              <a:defRPr sz="3960"/>
            </a:pPr>
            <a:r>
              <a:t>Файл настроек - /config/db.php</a:t>
            </a:r>
          </a:p>
          <a:p>
            <a:pPr defTabSz="385572">
              <a:spcBef>
                <a:spcPts val="2700"/>
              </a:spcBef>
              <a:defRPr sz="2376"/>
            </a:pPr>
          </a:p>
          <a:p>
            <a:pPr defTabSz="385572">
              <a:spcBef>
                <a:spcPts val="0"/>
              </a:spcBef>
              <a:defRPr sz="2376"/>
            </a:pPr>
            <a:r>
              <a:t>    'class' =&gt; 'yii\db\Connection',</a:t>
            </a:r>
          </a:p>
          <a:p>
            <a:pPr defTabSz="385572">
              <a:spcBef>
                <a:spcPts val="0"/>
              </a:spcBef>
              <a:defRPr sz="2376"/>
            </a:pPr>
            <a:r>
              <a:t>    'dsn' =&gt; 'pgsql:host=localhost;dbname=yii2db',</a:t>
            </a:r>
          </a:p>
          <a:p>
            <a:pPr defTabSz="385572">
              <a:spcBef>
                <a:spcPts val="0"/>
              </a:spcBef>
              <a:defRPr sz="2376"/>
            </a:pPr>
            <a:r>
              <a:t>    'username' =&gt; 'postgres',</a:t>
            </a:r>
          </a:p>
          <a:p>
            <a:pPr defTabSz="385572">
              <a:spcBef>
                <a:spcPts val="0"/>
              </a:spcBef>
              <a:defRPr sz="2376"/>
            </a:pPr>
            <a:r>
              <a:t>    'password' =&gt; '',</a:t>
            </a:r>
          </a:p>
          <a:p>
            <a:pPr defTabSz="385572">
              <a:spcBef>
                <a:spcPts val="0"/>
              </a:spcBef>
              <a:defRPr sz="2376"/>
            </a:pPr>
            <a:r>
              <a:t>    'charset' =&gt; 'utf8',</a:t>
            </a:r>
          </a:p>
          <a:p>
            <a:pPr defTabSz="385572">
              <a:spcBef>
                <a:spcPts val="0"/>
              </a:spcBef>
              <a:defRPr sz="2376"/>
            </a:pPr>
          </a:p>
          <a:p>
            <a:pPr defTabSz="385572">
              <a:spcBef>
                <a:spcPts val="0"/>
              </a:spcBef>
              <a:defRPr sz="2376"/>
            </a:pPr>
            <a:r>
              <a:t>    // Schema cache options (for production environment)</a:t>
            </a:r>
          </a:p>
          <a:p>
            <a:pPr defTabSz="385572">
              <a:spcBef>
                <a:spcPts val="0"/>
              </a:spcBef>
              <a:defRPr sz="2376"/>
            </a:pPr>
            <a:r>
              <a:t>    //'enableSchemaCache' =&gt; true,</a:t>
            </a:r>
          </a:p>
          <a:p>
            <a:pPr defTabSz="385572">
              <a:spcBef>
                <a:spcPts val="0"/>
              </a:spcBef>
              <a:defRPr sz="2376"/>
            </a:pPr>
            <a:r>
              <a:t>    //'schemaCacheDuration' =&gt; 60,</a:t>
            </a:r>
          </a:p>
          <a:p>
            <a:pPr defTabSz="385572">
              <a:spcBef>
                <a:spcPts val="0"/>
              </a:spcBef>
              <a:defRPr sz="2376"/>
            </a:pPr>
            <a:r>
              <a:t>    //'schemaCache' =&gt; 'cache',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Мигр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Миграции</a:t>
            </a:r>
          </a:p>
        </p:txBody>
      </p:sp>
      <p:sp>
        <p:nvSpPr>
          <p:cNvPr id="57" name="- migrate                      Manages application migrations.…"/>
          <p:cNvSpPr txBox="1"/>
          <p:nvPr/>
        </p:nvSpPr>
        <p:spPr>
          <a:xfrm>
            <a:off x="1321206" y="3879849"/>
            <a:ext cx="11327588" cy="341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>
                <a:solidFill>
                  <a:srgbClr val="F4F4F4"/>
                </a:solidFill>
              </a:rPr>
              <a:t>- </a:t>
            </a:r>
            <a:r>
              <a:rPr>
                <a:solidFill>
                  <a:srgbClr val="AFAD24"/>
                </a:solidFill>
              </a:rPr>
              <a:t>migrate</a:t>
            </a:r>
            <a:r>
              <a:rPr>
                <a:solidFill>
                  <a:srgbClr val="F4F4F4"/>
                </a:solidFill>
              </a:rPr>
              <a:t>                      </a:t>
            </a:r>
            <a:r>
              <a:t>Manages application migrations.</a:t>
            </a:r>
            <a:endParaRPr>
              <a:solidFill>
                <a:srgbClr val="F4F4F4"/>
              </a:solidFill>
            </a:endParaRPr>
          </a:p>
          <a:p>
            <a:pPr algn="l">
              <a:defRPr sz="2400"/>
            </a:pPr>
            <a:r>
              <a:t>  </a:t>
            </a:r>
            <a:r>
              <a:rPr>
                <a:solidFill>
                  <a:srgbClr val="34BC26"/>
                </a:solidFill>
              </a:rPr>
              <a:t>  migrate/create</a:t>
            </a:r>
            <a:r>
              <a:t>             Creates a new migration.</a:t>
            </a:r>
          </a:p>
          <a:p>
            <a:pPr algn="l">
              <a:defRPr sz="2400"/>
            </a:pPr>
            <a:r>
              <a:t>  </a:t>
            </a:r>
            <a:r>
              <a:rPr>
                <a:solidFill>
                  <a:srgbClr val="34BC26"/>
                </a:solidFill>
              </a:rPr>
              <a:t>  migrate/down</a:t>
            </a:r>
            <a:r>
              <a:t>               Downgrades the application by reverting old migrations.</a:t>
            </a:r>
          </a:p>
          <a:p>
            <a:pPr algn="l">
              <a:defRPr sz="2400"/>
            </a:pPr>
            <a:r>
              <a:t>  </a:t>
            </a:r>
            <a:r>
              <a:rPr>
                <a:solidFill>
                  <a:srgbClr val="34BC26"/>
                </a:solidFill>
              </a:rPr>
              <a:t>  migrate/history</a:t>
            </a:r>
            <a:r>
              <a:t>            Displays the migration history.</a:t>
            </a:r>
          </a:p>
          <a:p>
            <a:pPr algn="l">
              <a:defRPr sz="2400"/>
            </a:pPr>
            <a:r>
              <a:t>  </a:t>
            </a:r>
            <a:r>
              <a:rPr>
                <a:solidFill>
                  <a:srgbClr val="34BC26"/>
                </a:solidFill>
              </a:rPr>
              <a:t>  migrate/mark</a:t>
            </a:r>
            <a:r>
              <a:t>               Modifies the migration history to the specified version.</a:t>
            </a:r>
          </a:p>
          <a:p>
            <a:pPr algn="l">
              <a:defRPr sz="2400"/>
            </a:pPr>
            <a:r>
              <a:t>  </a:t>
            </a:r>
            <a:r>
              <a:rPr>
                <a:solidFill>
                  <a:srgbClr val="34BC26"/>
                </a:solidFill>
              </a:rPr>
              <a:t>  migrate/new</a:t>
            </a:r>
            <a:r>
              <a:t>                Displays the un-applied new migrations.</a:t>
            </a:r>
          </a:p>
          <a:p>
            <a:pPr algn="l">
              <a:defRPr sz="2400"/>
            </a:pPr>
            <a:r>
              <a:t>  </a:t>
            </a:r>
            <a:r>
              <a:rPr>
                <a:solidFill>
                  <a:srgbClr val="34BC26"/>
                </a:solidFill>
              </a:rPr>
              <a:t>  migrate/redo</a:t>
            </a:r>
            <a:r>
              <a:t>               Redoes the last few migrations.</a:t>
            </a:r>
          </a:p>
          <a:p>
            <a:pPr algn="l">
              <a:defRPr sz="2400"/>
            </a:pPr>
            <a:r>
              <a:t>  </a:t>
            </a:r>
            <a:r>
              <a:rPr>
                <a:solidFill>
                  <a:srgbClr val="34BC26"/>
                </a:solidFill>
              </a:rPr>
              <a:t>  migrate/to</a:t>
            </a:r>
            <a:r>
              <a:t>                    Upgrades or downgrades till the specified version.</a:t>
            </a:r>
          </a:p>
          <a:p>
            <a:pPr algn="l">
              <a:defRPr sz="2400"/>
            </a:pPr>
            <a:r>
              <a:t>  </a:t>
            </a:r>
            <a:r>
              <a:rPr>
                <a:solidFill>
                  <a:srgbClr val="34BC26"/>
                </a:solidFill>
              </a:rPr>
              <a:t>  migrate/up</a:t>
            </a:r>
            <a:r>
              <a:rPr>
                <a:solidFill>
                  <a:srgbClr val="AFAD24"/>
                </a:solidFill>
              </a:rPr>
              <a:t> (default)</a:t>
            </a:r>
            <a:r>
              <a:t>     Upgrades the application by applying new migrations.</a:t>
            </a:r>
          </a:p>
        </p:txBody>
      </p:sp>
      <p:sp>
        <p:nvSpPr>
          <p:cNvPr id="58" name="public function safeUp() {}…"/>
          <p:cNvSpPr txBox="1"/>
          <p:nvPr/>
        </p:nvSpPr>
        <p:spPr>
          <a:xfrm>
            <a:off x="1417523" y="7905750"/>
            <a:ext cx="414558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public function safeUp() {}</a:t>
            </a:r>
          </a:p>
          <a:p>
            <a:pPr algn="l">
              <a:defRPr sz="2400"/>
            </a:pPr>
            <a:r>
              <a:t>public function </a:t>
            </a:r>
            <a:r>
              <a:t>safeDown()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оздание табли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Создание таблиц</a:t>
            </a:r>
          </a:p>
        </p:txBody>
      </p:sp>
      <p:sp>
        <p:nvSpPr>
          <p:cNvPr id="61" name="$this-&gt;createTable('users', […"/>
          <p:cNvSpPr txBox="1"/>
          <p:nvPr>
            <p:ph type="body" idx="13"/>
          </p:nvPr>
        </p:nvSpPr>
        <p:spPr>
          <a:xfrm>
            <a:off x="2744011" y="4025899"/>
            <a:ext cx="9504079" cy="1701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60801"/>
                </a:solidFill>
              </a:rPr>
              <a:t>$this</a:t>
            </a:r>
            <a:r>
              <a:t>-&gt;createTable(</a:t>
            </a:r>
            <a:r>
              <a:rPr b="1">
                <a:solidFill>
                  <a:srgbClr val="018001"/>
                </a:solidFill>
              </a:rPr>
              <a:t>'users'</a:t>
            </a:r>
            <a:r>
              <a:t>, [</a:t>
            </a:r>
          </a:p>
          <a:p>
            <a:pPr defTabSz="457200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8001"/>
                </a:solidFill>
              </a:rPr>
              <a:t>'id' </a:t>
            </a:r>
            <a:r>
              <a:t>=&gt; </a:t>
            </a:r>
            <a:r>
              <a:rPr>
                <a:solidFill>
                  <a:srgbClr val="660801"/>
                </a:solidFill>
              </a:rPr>
              <a:t>$this</a:t>
            </a:r>
            <a:r>
              <a:t>-&gt;primaryKey()-&gt;comment(</a:t>
            </a:r>
            <a:r>
              <a:rPr b="1">
                <a:solidFill>
                  <a:srgbClr val="018001"/>
                </a:solidFill>
              </a:rPr>
              <a:t>'Первичный ключ'</a:t>
            </a:r>
            <a:r>
              <a:t>),</a:t>
            </a:r>
          </a:p>
          <a:p>
            <a:pPr defTabSz="457200">
              <a:spcBef>
                <a:spcPts val="0"/>
              </a:spcBef>
              <a:defRPr i="1" sz="18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'имя поля' =&gt; $this-&gt;тип()-&gt;notNull()-&gt;comment('коммент');</a:t>
            </a:r>
          </a:p>
          <a:p>
            <a:pPr defTabSz="457200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8001"/>
                </a:solidFill>
              </a:rPr>
              <a:t>'name' </a:t>
            </a:r>
            <a:r>
              <a:t>=&gt; </a:t>
            </a:r>
            <a:r>
              <a:rPr>
                <a:solidFill>
                  <a:srgbClr val="660801"/>
                </a:solidFill>
              </a:rPr>
              <a:t>$this</a:t>
            </a:r>
            <a:r>
              <a:t>-&gt;string(</a:t>
            </a:r>
            <a:r>
              <a:rPr b="1">
                <a:solidFill>
                  <a:srgbClr val="018001"/>
                </a:solidFill>
              </a:rPr>
              <a:t>'200'</a:t>
            </a:r>
            <a:r>
              <a:t>)-&gt;notNull()-&gt;comment(</a:t>
            </a:r>
            <a:r>
              <a:rPr b="1">
                <a:solidFill>
                  <a:srgbClr val="018001"/>
                </a:solidFill>
              </a:rPr>
              <a:t>'Имя'</a:t>
            </a:r>
            <a:r>
              <a:t>),</a:t>
            </a:r>
          </a:p>
          <a:p>
            <a:pPr defTabSz="457200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]);</a:t>
            </a:r>
          </a:p>
        </p:txBody>
      </p:sp>
      <p:sp>
        <p:nvSpPr>
          <p:cNvPr id="62" name="-&gt;unique()…"/>
          <p:cNvSpPr txBox="1"/>
          <p:nvPr>
            <p:ph type="body" sz="quarter" idx="4294967295"/>
          </p:nvPr>
        </p:nvSpPr>
        <p:spPr>
          <a:xfrm>
            <a:off x="2755255" y="6172200"/>
            <a:ext cx="7086601" cy="1739900"/>
          </a:xfrm>
          <a:prstGeom prst="rect">
            <a:avLst/>
          </a:prstGeom>
        </p:spPr>
        <p:txBody>
          <a:bodyPr/>
          <a:lstStyle/>
          <a:p>
            <a:pPr/>
            <a:r>
              <a:t>-&gt;unique()</a:t>
            </a:r>
          </a:p>
          <a:p>
            <a:pPr/>
            <a:r>
              <a:t>-&gt;defaultValue()</a:t>
            </a:r>
          </a:p>
        </p:txBody>
      </p:sp>
      <p:sp>
        <p:nvSpPr>
          <p:cNvPr id="63" name="./yii migrate/create addUserTable"/>
          <p:cNvSpPr txBox="1"/>
          <p:nvPr/>
        </p:nvSpPr>
        <p:spPr>
          <a:xfrm>
            <a:off x="2758194" y="2933700"/>
            <a:ext cx="6889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/>
            <a:r>
              <a:t>./yii migrate/create addUserTable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Редактирование поле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Редактирование полей</a:t>
            </a:r>
          </a:p>
        </p:txBody>
      </p:sp>
      <p:sp>
        <p:nvSpPr>
          <p:cNvPr id="66" name="Добавление колонки…"/>
          <p:cNvSpPr txBox="1"/>
          <p:nvPr>
            <p:ph type="body" idx="13"/>
          </p:nvPr>
        </p:nvSpPr>
        <p:spPr>
          <a:xfrm>
            <a:off x="2246181" y="2813050"/>
            <a:ext cx="9881855" cy="24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ctr">
              <a:spcBef>
                <a:spcPts val="0"/>
              </a:spcBef>
              <a:defRPr sz="3200"/>
            </a:pPr>
            <a:r>
              <a:t>Добавление колонки</a:t>
            </a:r>
          </a:p>
          <a:p>
            <a:pPr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660801"/>
                </a:solidFill>
              </a:rPr>
              <a:t>$this</a:t>
            </a:r>
            <a:r>
              <a:rPr b="0">
                <a:solidFill>
                  <a:srgbClr val="000000"/>
                </a:solidFill>
              </a:rPr>
              <a:t>-&gt;addColumn(</a:t>
            </a:r>
            <a:r>
              <a:t>‘таблица’</a:t>
            </a:r>
            <a:r>
              <a:rPr b="0">
                <a:solidFill>
                  <a:srgbClr val="000000"/>
                </a:solidFill>
              </a:rPr>
              <a:t>,</a:t>
            </a:r>
            <a:r>
              <a:t>'колонка'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lvl="1"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‘Команда (TIMESTAMP WITH TIME ZONE NOT NULL DEFAULT now())’</a:t>
            </a:r>
          </a:p>
          <a:p>
            <a:pPr lvl="1"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$this-&gt;addColumn($table, $column, $this-&gt;integer());</a:t>
            </a:r>
            <a:endParaRPr b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60801"/>
                </a:solidFill>
              </a:rPr>
              <a:t>$this</a:t>
            </a:r>
            <a:r>
              <a:rPr>
                <a:solidFill>
                  <a:srgbClr val="000000"/>
                </a:solidFill>
              </a:rPr>
              <a:t>-&gt;addCommentOnColumn(</a:t>
            </a:r>
            <a:r>
              <a:rPr b="1"/>
              <a:t>‘таблица'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1"/>
              <a:t>'колонка'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b="1"/>
              <a:t>'комментарий'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Удаление колонки…"/>
          <p:cNvSpPr txBox="1"/>
          <p:nvPr>
            <p:ph type="body" sz="quarter" idx="4294967295"/>
          </p:nvPr>
        </p:nvSpPr>
        <p:spPr>
          <a:xfrm>
            <a:off x="2623343" y="5803900"/>
            <a:ext cx="7758114" cy="1463775"/>
          </a:xfrm>
          <a:prstGeom prst="rect">
            <a:avLst/>
          </a:prstGeom>
        </p:spPr>
        <p:txBody>
          <a:bodyPr/>
          <a:lstStyle/>
          <a:p>
            <a:pPr algn="ctr" defTabSz="484886">
              <a:spcBef>
                <a:spcPts val="3400"/>
              </a:spcBef>
              <a:defRPr sz="2988"/>
            </a:pPr>
            <a:r>
              <a:t>Удаление колонки</a:t>
            </a:r>
          </a:p>
          <a:p>
            <a:pPr defTabSz="484886">
              <a:spcBef>
                <a:spcPts val="3400"/>
              </a:spcBef>
              <a:defRPr sz="2988"/>
            </a:pPr>
            <a:r>
              <a:t>$this-&gt;dropColumn($table, $column);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Работа с записям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Работа с записями</a:t>
            </a:r>
          </a:p>
        </p:txBody>
      </p:sp>
      <p:sp>
        <p:nvSpPr>
          <p:cNvPr id="70" name="Вставка…"/>
          <p:cNvSpPr txBox="1"/>
          <p:nvPr>
            <p:ph type="body" idx="13"/>
          </p:nvPr>
        </p:nvSpPr>
        <p:spPr>
          <a:xfrm>
            <a:off x="2313824" y="3200400"/>
            <a:ext cx="9881854" cy="525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0"/>
              </a:spcBef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Вставка</a:t>
            </a:r>
          </a:p>
          <a:p>
            <a:pPr>
              <a:spcBef>
                <a:spcPts val="0"/>
              </a:spcBef>
              <a:defRPr sz="2400"/>
            </a:pPr>
            <a:r>
              <a:t>$this-&gt;insert(‘table’, [</a:t>
            </a:r>
          </a:p>
          <a:p>
            <a:pPr>
              <a:spcBef>
                <a:spcPts val="0"/>
              </a:spcBef>
              <a:defRPr sz="2400"/>
            </a:pPr>
            <a:r>
              <a:t>   ‘field’ =&gt; ‘value’,</a:t>
            </a:r>
          </a:p>
          <a:p>
            <a:pPr>
              <a:spcBef>
                <a:spcPts val="0"/>
              </a:spcBef>
              <a:defRPr sz="2400"/>
            </a:pPr>
            <a:r>
              <a:t>    …,</a:t>
            </a:r>
          </a:p>
          <a:p>
            <a:pPr>
              <a:spcBef>
                <a:spcPts val="0"/>
              </a:spcBef>
              <a:defRPr sz="2400"/>
            </a:pPr>
            <a:r>
              <a:t>];</a:t>
            </a:r>
          </a:p>
          <a:p>
            <a:pPr>
              <a:spcBef>
                <a:spcPts val="0"/>
              </a:spcBef>
              <a:defRPr sz="2400"/>
            </a:pPr>
          </a:p>
          <a:p>
            <a:pPr>
              <a:spcBef>
                <a:spcPts val="0"/>
              </a:spcBef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Обновление</a:t>
            </a:r>
          </a:p>
          <a:p>
            <a:pPr>
              <a:spcBef>
                <a:spcPts val="0"/>
              </a:spcBef>
              <a:defRPr sz="2400"/>
            </a:pPr>
            <a:r>
              <a:t>$this-&gt;update(‘table’, [</a:t>
            </a:r>
          </a:p>
          <a:p>
            <a:pPr>
              <a:spcBef>
                <a:spcPts val="0"/>
              </a:spcBef>
              <a:defRPr sz="2400"/>
            </a:pPr>
            <a:r>
              <a:t>    ‘field’ =&gt; ‘condition’,</a:t>
            </a:r>
          </a:p>
          <a:p>
            <a:pPr>
              <a:spcBef>
                <a:spcPts val="0"/>
              </a:spcBef>
              <a:defRPr sz="2400"/>
            </a:pPr>
            <a:r>
              <a:t>     ….,</a:t>
            </a:r>
          </a:p>
          <a:p>
            <a:pPr>
              <a:spcBef>
                <a:spcPts val="0"/>
              </a:spcBef>
              <a:defRPr sz="2400"/>
            </a:pPr>
            <a:r>
              <a:t>], [ </a:t>
            </a:r>
          </a:p>
          <a:p>
            <a:pPr>
              <a:spcBef>
                <a:spcPts val="0"/>
              </a:spcBef>
              <a:defRPr sz="2400"/>
            </a:pPr>
            <a:r>
              <a:t>     ‘field’ =&gt; ‘value’,</a:t>
            </a:r>
          </a:p>
          <a:p>
            <a:pPr>
              <a:spcBef>
                <a:spcPts val="0"/>
              </a:spcBef>
              <a:defRPr sz="2400"/>
            </a:pPr>
            <a:r>
              <a:t>     …,</a:t>
            </a:r>
          </a:p>
          <a:p>
            <a:pPr>
              <a:spcBef>
                <a:spcPts val="0"/>
              </a:spcBef>
              <a:defRPr sz="2400"/>
            </a:pPr>
            <a:r>
              <a:t>];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QL - Запрос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- Запросы</a:t>
            </a:r>
          </a:p>
        </p:txBody>
      </p:sp>
      <p:sp>
        <p:nvSpPr>
          <p:cNvPr id="73" name="Прямой запрос в БД…"/>
          <p:cNvSpPr txBox="1"/>
          <p:nvPr>
            <p:ph type="body" idx="13"/>
          </p:nvPr>
        </p:nvSpPr>
        <p:spPr>
          <a:xfrm>
            <a:off x="1763581" y="4279900"/>
            <a:ext cx="9881855" cy="1193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0"/>
              </a:spcBef>
            </a:pPr>
            <a:r>
              <a:t>Прямой запрос в БД</a:t>
            </a:r>
          </a:p>
          <a:p>
            <a:pPr>
              <a:spcBef>
                <a:spcPts val="0"/>
              </a:spcBef>
            </a:pPr>
            <a:r>
              <a:t>$this-&gt;execute(‘update … where … ‘);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UR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</a:t>
            </a:r>
          </a:p>
        </p:txBody>
      </p:sp>
      <p:sp>
        <p:nvSpPr>
          <p:cNvPr id="76" name="'urlManager' =&gt; […"/>
          <p:cNvSpPr txBox="1"/>
          <p:nvPr>
            <p:ph type="body" idx="13"/>
          </p:nvPr>
        </p:nvSpPr>
        <p:spPr>
          <a:xfrm>
            <a:off x="1293681" y="4292600"/>
            <a:ext cx="11189111" cy="3302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'urlManager' </a:t>
            </a:r>
            <a:r>
              <a:rPr b="0">
                <a:solidFill>
                  <a:srgbClr val="000000"/>
                </a:solidFill>
              </a:rPr>
              <a:t>=&gt; [</a:t>
            </a:r>
            <a:endParaRPr b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'enablePrettyUrl' </a:t>
            </a:r>
            <a:r>
              <a:rPr b="0">
                <a:solidFill>
                  <a:srgbClr val="000000"/>
                </a:solidFill>
              </a:rPr>
              <a:t>=&gt; </a:t>
            </a:r>
            <a:r>
              <a:rPr>
                <a:solidFill>
                  <a:srgbClr val="011480"/>
                </a:solidFill>
              </a:rPr>
              <a:t>true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'showScriptName' </a:t>
            </a:r>
            <a:r>
              <a:rPr b="0">
                <a:solidFill>
                  <a:srgbClr val="000000"/>
                </a:solidFill>
              </a:rPr>
              <a:t>=&gt; </a:t>
            </a:r>
            <a:r>
              <a:rPr>
                <a:solidFill>
                  <a:srgbClr val="011480"/>
                </a:solidFill>
              </a:rPr>
              <a:t>false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'rules' </a:t>
            </a:r>
            <a:r>
              <a:rPr b="0">
                <a:solidFill>
                  <a:srgbClr val="000000"/>
                </a:solidFill>
              </a:rPr>
              <a:t>=&gt; [</a:t>
            </a:r>
            <a:endParaRPr b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'&lt;controller:\w+&gt;/&lt;id:\d+&gt;' </a:t>
            </a:r>
            <a:r>
              <a:rPr b="0">
                <a:solidFill>
                  <a:srgbClr val="000000"/>
                </a:solidFill>
              </a:rPr>
              <a:t>=&gt; </a:t>
            </a:r>
            <a:r>
              <a:t>'&lt;controller&gt;/view'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'&lt;controller:\w+&gt;/&lt;action:\w+&gt;/&lt;id:\d+&gt;' </a:t>
            </a:r>
            <a:r>
              <a:rPr b="0">
                <a:solidFill>
                  <a:srgbClr val="000000"/>
                </a:solidFill>
              </a:rPr>
              <a:t>=&gt; </a:t>
            </a:r>
            <a:r>
              <a:t>'&lt;controller&gt;/&lt;action&gt;'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'&lt;controller:\w+&gt;/&lt;action:\w+&gt;' </a:t>
            </a:r>
            <a:r>
              <a:rPr b="0">
                <a:solidFill>
                  <a:srgbClr val="000000"/>
                </a:solidFill>
              </a:rPr>
              <a:t>=&gt; </a:t>
            </a:r>
            <a:r>
              <a:t>'&lt;controller&gt;/&lt;action&gt;'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'customer/&lt;id:\d+&gt;' </a:t>
            </a:r>
            <a:r>
              <a:rPr b="0">
                <a:solidFill>
                  <a:srgbClr val="000000"/>
                </a:solidFill>
              </a:rPr>
              <a:t>=&gt; </a:t>
            </a:r>
            <a:r>
              <a:t>'customer/view'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'about' </a:t>
            </a:r>
            <a:r>
              <a:rPr b="0">
                <a:solidFill>
                  <a:srgbClr val="000000"/>
                </a:solidFill>
              </a:rPr>
              <a:t>=&gt; </a:t>
            </a:r>
            <a:r>
              <a:t>'site/about'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457200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],</a:t>
            </a:r>
          </a:p>
          <a:p>
            <a:pPr defTabSz="457200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],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ass Us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User</a:t>
            </a:r>
          </a:p>
        </p:txBody>
      </p:sp>
      <p:sp>
        <p:nvSpPr>
          <p:cNvPr id="79" name="/**…"/>
          <p:cNvSpPr txBox="1"/>
          <p:nvPr>
            <p:ph type="body" idx="13"/>
          </p:nvPr>
        </p:nvSpPr>
        <p:spPr>
          <a:xfrm>
            <a:off x="1954081" y="3060700"/>
            <a:ext cx="9881855" cy="571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0"/>
              </a:spcBef>
              <a:defRPr sz="2800"/>
            </a:pPr>
            <a:r>
              <a:t>/**</a:t>
            </a:r>
          </a:p>
          <a:p>
            <a:pPr>
              <a:spcBef>
                <a:spcPts val="0"/>
              </a:spcBef>
              <a:defRPr sz="2800"/>
            </a:pPr>
            <a:r>
              <a:t> * User model</a:t>
            </a:r>
          </a:p>
          <a:p>
            <a:pPr>
              <a:spcBef>
                <a:spcPts val="0"/>
              </a:spcBef>
              <a:defRPr sz="2800"/>
            </a:pPr>
            <a:r>
              <a:t> * </a:t>
            </a:r>
          </a:p>
          <a:p>
            <a:pPr>
              <a:spcBef>
                <a:spcPts val="0"/>
              </a:spcBef>
              <a:defRPr sz="2800"/>
            </a:pPr>
            <a:r>
              <a:t> * @property integer $id</a:t>
            </a:r>
          </a:p>
          <a:p>
            <a:pPr>
              <a:spcBef>
                <a:spcPts val="0"/>
              </a:spcBef>
              <a:defRPr sz="2800"/>
            </a:pPr>
            <a:r>
              <a:t> * @property string $username</a:t>
            </a:r>
          </a:p>
          <a:p>
            <a:pPr>
              <a:spcBef>
                <a:spcPts val="0"/>
              </a:spcBef>
              <a:defRPr sz="2800"/>
            </a:pPr>
            <a:r>
              <a:t> * @property string $password_hash</a:t>
            </a:r>
          </a:p>
          <a:p>
            <a:pPr>
              <a:spcBef>
                <a:spcPts val="0"/>
              </a:spcBef>
              <a:defRPr sz="2800"/>
            </a:pPr>
            <a:r>
              <a:t> * @property string $email</a:t>
            </a:r>
          </a:p>
          <a:p>
            <a:pPr>
              <a:spcBef>
                <a:spcPts val="0"/>
              </a:spcBef>
              <a:defRPr sz="2800"/>
            </a:pPr>
            <a:r>
              <a:t> * @property integer $status</a:t>
            </a:r>
          </a:p>
          <a:p>
            <a:pPr>
              <a:spcBef>
                <a:spcPts val="0"/>
              </a:spcBef>
              <a:defRPr sz="2800"/>
            </a:pPr>
            <a:r>
              <a:t> * @property string $password write-only password</a:t>
            </a:r>
          </a:p>
          <a:p>
            <a:pPr>
              <a:spcBef>
                <a:spcPts val="0"/>
              </a:spcBef>
              <a:defRPr sz="2800"/>
            </a:pPr>
            <a:r>
              <a:t> */</a:t>
            </a:r>
          </a:p>
          <a:p>
            <a:pPr>
              <a:spcBef>
                <a:spcPts val="0"/>
              </a:spcBef>
              <a:defRPr sz="2800"/>
            </a:pPr>
          </a:p>
          <a:p>
            <a:pPr>
              <a:spcBef>
                <a:spcPts val="0"/>
              </a:spcBef>
              <a:defRPr sz="2800"/>
            </a:pPr>
            <a:r>
              <a:t>class User extends \yii\db\ActiveRecord implements \yii\web\IdentityInterface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