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png"/>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5" r:id="rId9"/>
    <p:sldId id="266" r:id="rId10"/>
    <p:sldId id="267" r:id="rId11"/>
    <p:sldId id="268" r:id="rId12"/>
    <p:sldId id="271" r:id="rId13"/>
    <p:sldId id="270" r:id="rId14"/>
    <p:sldId id="281" r:id="rId15"/>
    <p:sldId id="282" r:id="rId16"/>
    <p:sldId id="283" r:id="rId17"/>
    <p:sldId id="284" r:id="rId18"/>
    <p:sldId id="285" r:id="rId19"/>
    <p:sldId id="272" r:id="rId20"/>
    <p:sldId id="277" r:id="rId21"/>
    <p:sldId id="273" r:id="rId22"/>
    <p:sldId id="278" r:id="rId23"/>
    <p:sldId id="292" r:id="rId24"/>
    <p:sldId id="293" r:id="rId25"/>
    <p:sldId id="294" r:id="rId26"/>
    <p:sldId id="295" r:id="rId27"/>
    <p:sldId id="274" r:id="rId28"/>
    <p:sldId id="279" r:id="rId29"/>
    <p:sldId id="286" r:id="rId30"/>
    <p:sldId id="287" r:id="rId31"/>
    <p:sldId id="275" r:id="rId32"/>
    <p:sldId id="280" r:id="rId33"/>
    <p:sldId id="297" r:id="rId34"/>
    <p:sldId id="298" r:id="rId35"/>
    <p:sldId id="299" r:id="rId36"/>
    <p:sldId id="300" r:id="rId37"/>
    <p:sldId id="301" r:id="rId38"/>
    <p:sldId id="302" r:id="rId39"/>
    <p:sldId id="303" r:id="rId40"/>
    <p:sldId id="304" r:id="rId41"/>
    <p:sldId id="276" r:id="rId42"/>
    <p:sldId id="269" r:id="rId43"/>
    <p:sldId id="289" r:id="rId44"/>
    <p:sldId id="290" r:id="rId45"/>
    <p:sldId id="291" r:id="rId46"/>
    <p:sldId id="288" r:id="rId47"/>
    <p:sldId id="29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7B07274-3B7B-4A81-A654-ADDEFCEFAFD1}">
          <p14:sldIdLst>
            <p14:sldId id="256"/>
            <p14:sldId id="257"/>
            <p14:sldId id="258"/>
            <p14:sldId id="259"/>
          </p14:sldIdLst>
        </p14:section>
        <p14:section name="History and Evolution" id="{569357D7-E9DE-4A44-881C-4D18F4057608}">
          <p14:sldIdLst>
            <p14:sldId id="264"/>
            <p14:sldId id="260"/>
            <p14:sldId id="261"/>
            <p14:sldId id="265"/>
            <p14:sldId id="266"/>
            <p14:sldId id="267"/>
            <p14:sldId id="268"/>
          </p14:sldIdLst>
        </p14:section>
        <p14:section name="Science and Technology" id="{E6057E10-D49E-41A9-8D5E-61DF8D326451}">
          <p14:sldIdLst>
            <p14:sldId id="271"/>
            <p14:sldId id="270"/>
            <p14:sldId id="281"/>
            <p14:sldId id="282"/>
            <p14:sldId id="283"/>
            <p14:sldId id="284"/>
            <p14:sldId id="285"/>
          </p14:sldIdLst>
        </p14:section>
        <p14:section name="Art and Education" id="{73FE1F15-2685-4D84-BC08-88C5675729D4}">
          <p14:sldIdLst>
            <p14:sldId id="272"/>
            <p14:sldId id="277"/>
          </p14:sldIdLst>
        </p14:section>
        <p14:section name="Business" id="{45B2B1EC-3EC7-40CC-9BFC-62FC81F66CD2}">
          <p14:sldIdLst>
            <p14:sldId id="273"/>
            <p14:sldId id="278"/>
            <p14:sldId id="292"/>
            <p14:sldId id="293"/>
            <p14:sldId id="294"/>
            <p14:sldId id="295"/>
          </p14:sldIdLst>
        </p14:section>
        <p14:section name="Psychology" id="{3DE66E78-A8D4-429E-B1B6-FB7289414844}">
          <p14:sldIdLst>
            <p14:sldId id="274"/>
            <p14:sldId id="279"/>
            <p14:sldId id="286"/>
            <p14:sldId id="287"/>
          </p14:sldIdLst>
        </p14:section>
        <p14:section name="Future" id="{8733D3F2-18AF-4E36-9BFD-41C4DE789314}">
          <p14:sldIdLst>
            <p14:sldId id="275"/>
            <p14:sldId id="280"/>
            <p14:sldId id="297"/>
            <p14:sldId id="298"/>
            <p14:sldId id="299"/>
            <p14:sldId id="300"/>
            <p14:sldId id="301"/>
            <p14:sldId id="302"/>
            <p14:sldId id="303"/>
            <p14:sldId id="304"/>
          </p14:sldIdLst>
        </p14:section>
        <p14:section name="Conclusion" id="{336B6157-23D5-48AA-BF06-ED3B588E8821}">
          <p14:sldIdLst>
            <p14:sldId id="276"/>
          </p14:sldIdLst>
        </p14:section>
        <p14:section name="References" id="{3B04F635-FEE0-445F-A098-9F341978F3C2}">
          <p14:sldIdLst>
            <p14:sldId id="269"/>
            <p14:sldId id="289"/>
            <p14:sldId id="290"/>
            <p14:sldId id="291"/>
            <p14:sldId id="288"/>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382409745951569"/>
          <c:y val="4.4861391929187228E-2"/>
          <c:w val="0.67549846894138232"/>
          <c:h val="0.84805844581927248"/>
        </c:manualLayout>
      </c:layout>
      <c:lineChart>
        <c:grouping val="standard"/>
        <c:varyColors val="0"/>
        <c:ser>
          <c:idx val="0"/>
          <c:order val="0"/>
          <c:tx>
            <c:strRef>
              <c:f>Sheet1!$B$1</c:f>
              <c:strCache>
                <c:ptCount val="1"/>
                <c:pt idx="0">
                  <c:v>Cost to Own</c:v>
                </c:pt>
              </c:strCache>
            </c:strRef>
          </c:tx>
          <c:cat>
            <c:strRef>
              <c:f>Sheet1!$A$2:$A$5</c:f>
              <c:strCache>
                <c:ptCount val="4"/>
                <c:pt idx="0">
                  <c:v>Day 1</c:v>
                </c:pt>
                <c:pt idx="1">
                  <c:v>100</c:v>
                </c:pt>
                <c:pt idx="2">
                  <c:v>1000</c:v>
                </c:pt>
                <c:pt idx="3">
                  <c:v>2000</c:v>
                </c:pt>
              </c:strCache>
            </c:strRef>
          </c:cat>
          <c:val>
            <c:numRef>
              <c:f>Sheet1!$B$2:$B$5</c:f>
              <c:numCache>
                <c:formatCode>General</c:formatCode>
                <c:ptCount val="4"/>
                <c:pt idx="0">
                  <c:v>2000000</c:v>
                </c:pt>
                <c:pt idx="1">
                  <c:v>2000000</c:v>
                </c:pt>
                <c:pt idx="2">
                  <c:v>2000000</c:v>
                </c:pt>
                <c:pt idx="3">
                  <c:v>2000000</c:v>
                </c:pt>
              </c:numCache>
            </c:numRef>
          </c:val>
          <c:smooth val="0"/>
        </c:ser>
        <c:ser>
          <c:idx val="1"/>
          <c:order val="1"/>
          <c:tx>
            <c:strRef>
              <c:f>Sheet1!$C$1</c:f>
              <c:strCache>
                <c:ptCount val="1"/>
                <c:pt idx="0">
                  <c:v>Cost to Rent</c:v>
                </c:pt>
              </c:strCache>
            </c:strRef>
          </c:tx>
          <c:cat>
            <c:strRef>
              <c:f>Sheet1!$A$2:$A$5</c:f>
              <c:strCache>
                <c:ptCount val="4"/>
                <c:pt idx="0">
                  <c:v>Day 1</c:v>
                </c:pt>
                <c:pt idx="1">
                  <c:v>100</c:v>
                </c:pt>
                <c:pt idx="2">
                  <c:v>1000</c:v>
                </c:pt>
                <c:pt idx="3">
                  <c:v>2000</c:v>
                </c:pt>
              </c:strCache>
            </c:strRef>
          </c:cat>
          <c:val>
            <c:numRef>
              <c:f>Sheet1!$C$2:$C$5</c:f>
              <c:numCache>
                <c:formatCode>General</c:formatCode>
                <c:ptCount val="4"/>
                <c:pt idx="0">
                  <c:v>1000</c:v>
                </c:pt>
                <c:pt idx="1">
                  <c:v>100000</c:v>
                </c:pt>
                <c:pt idx="2">
                  <c:v>1000000</c:v>
                </c:pt>
                <c:pt idx="3">
                  <c:v>2000000</c:v>
                </c:pt>
              </c:numCache>
            </c:numRef>
          </c:val>
          <c:smooth val="0"/>
        </c:ser>
        <c:dLbls>
          <c:showLegendKey val="0"/>
          <c:showVal val="0"/>
          <c:showCatName val="0"/>
          <c:showSerName val="0"/>
          <c:showPercent val="0"/>
          <c:showBubbleSize val="0"/>
        </c:dLbls>
        <c:marker val="1"/>
        <c:smooth val="0"/>
        <c:axId val="210716672"/>
        <c:axId val="50297600"/>
      </c:lineChart>
      <c:catAx>
        <c:axId val="210716672"/>
        <c:scaling>
          <c:orientation val="minMax"/>
        </c:scaling>
        <c:delete val="0"/>
        <c:axPos val="b"/>
        <c:numFmt formatCode="General" sourceLinked="1"/>
        <c:majorTickMark val="out"/>
        <c:minorTickMark val="none"/>
        <c:tickLblPos val="nextTo"/>
        <c:crossAx val="50297600"/>
        <c:crosses val="autoZero"/>
        <c:auto val="1"/>
        <c:lblAlgn val="ctr"/>
        <c:lblOffset val="100"/>
        <c:noMultiLvlLbl val="0"/>
      </c:catAx>
      <c:valAx>
        <c:axId val="50297600"/>
        <c:scaling>
          <c:orientation val="minMax"/>
        </c:scaling>
        <c:delete val="0"/>
        <c:axPos val="l"/>
        <c:majorGridlines/>
        <c:numFmt formatCode="General" sourceLinked="1"/>
        <c:majorTickMark val="out"/>
        <c:minorTickMark val="none"/>
        <c:tickLblPos val="nextTo"/>
        <c:crossAx val="210716672"/>
        <c:crosses val="autoZero"/>
        <c:crossBetween val="between"/>
      </c:valAx>
    </c:plotArea>
    <c:legend>
      <c:legendPos val="r"/>
      <c:layout>
        <c:manualLayout>
          <c:xMode val="edge"/>
          <c:yMode val="edge"/>
          <c:x val="0.68725210869091513"/>
          <c:y val="3.4438273340832389E-2"/>
          <c:w val="0.31274789130908481"/>
          <c:h val="0.16520950506186727"/>
        </c:manualLayout>
      </c:layout>
      <c:overlay val="0"/>
    </c:legend>
    <c:plotVisOnly val="1"/>
    <c:dispBlanksAs val="zero"/>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98B05B5-0A8E-457F-9761-D0C452126977}" type="datetimeFigureOut">
              <a:rPr lang="en-US" smtClean="0"/>
              <a:t>8/15/2013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1E6C5F0-A2EC-4580-88E7-40C7A6C265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B05B5-0A8E-457F-9761-D0C452126977}" type="datetimeFigureOut">
              <a:rPr lang="en-US" smtClean="0"/>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B05B5-0A8E-457F-9761-D0C452126977}" type="datetimeFigureOut">
              <a:rPr lang="en-US" smtClean="0"/>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B05B5-0A8E-457F-9761-D0C452126977}" type="datetimeFigureOut">
              <a:rPr lang="en-US" smtClean="0"/>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8B05B5-0A8E-457F-9761-D0C452126977}" type="datetimeFigureOut">
              <a:rPr lang="en-US" smtClean="0"/>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6C5F0-A2EC-4580-88E7-40C7A6C265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8B05B5-0A8E-457F-9761-D0C452126977}" type="datetimeFigureOut">
              <a:rPr lang="en-US" smtClean="0"/>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8B05B5-0A8E-457F-9761-D0C452126977}" type="datetimeFigureOut">
              <a:rPr lang="en-US" smtClean="0"/>
              <a:t>8/15/2013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98B05B5-0A8E-457F-9761-D0C452126977}" type="datetimeFigureOut">
              <a:rPr lang="en-US" smtClean="0"/>
              <a:t>8/15/2013</a:t>
            </a:fld>
            <a:endParaRPr lang="en-US"/>
          </a:p>
        </p:txBody>
      </p:sp>
      <p:sp>
        <p:nvSpPr>
          <p:cNvPr id="8" name="Slide Number Placeholder 7"/>
          <p:cNvSpPr>
            <a:spLocks noGrp="1"/>
          </p:cNvSpPr>
          <p:nvPr>
            <p:ph type="sldNum" sz="quarter" idx="11"/>
          </p:nvPr>
        </p:nvSpPr>
        <p:spPr/>
        <p:txBody>
          <a:bodyPr/>
          <a:lstStyle/>
          <a:p>
            <a:fld id="{31E6C5F0-A2EC-4580-88E7-40C7A6C2654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B05B5-0A8E-457F-9761-D0C452126977}" type="datetimeFigureOut">
              <a:rPr lang="en-US" smtClean="0"/>
              <a:t>8/15/2013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8B05B5-0A8E-457F-9761-D0C452126977}" type="datetimeFigureOut">
              <a:rPr lang="en-US" smtClean="0"/>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1E6C5F0-A2EC-4580-88E7-40C7A6C265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98B05B5-0A8E-457F-9761-D0C452126977}" type="datetimeFigureOut">
              <a:rPr lang="en-US" smtClean="0"/>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6C5F0-A2EC-4580-88E7-40C7A6C2654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98B05B5-0A8E-457F-9761-D0C452126977}" type="datetimeFigureOut">
              <a:rPr lang="en-US" smtClean="0"/>
              <a:t>8/15/2013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1E6C5F0-A2EC-4580-88E7-40C7A6C2654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Virtual reality</a:t>
            </a:r>
            <a:endParaRPr lang="en-US" dirty="0"/>
          </a:p>
        </p:txBody>
      </p:sp>
    </p:spTree>
    <p:extLst>
      <p:ext uri="{BB962C8B-B14F-4D97-AF65-F5344CB8AC3E}">
        <p14:creationId xmlns:p14="http://schemas.microsoft.com/office/powerpoint/2010/main" val="6511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It’s Gone</a:t>
            </a:r>
            <a:endParaRPr lang="en-US" dirty="0"/>
          </a:p>
        </p:txBody>
      </p:sp>
      <p:sp>
        <p:nvSpPr>
          <p:cNvPr id="3" name="Content Placeholder 2"/>
          <p:cNvSpPr>
            <a:spLocks noGrp="1"/>
          </p:cNvSpPr>
          <p:nvPr>
            <p:ph idx="1"/>
          </p:nvPr>
        </p:nvSpPr>
        <p:spPr/>
        <p:txBody>
          <a:bodyPr>
            <a:normAutofit/>
          </a:bodyPr>
          <a:lstStyle/>
          <a:p>
            <a:r>
              <a:rPr lang="en-US" sz="2800" dirty="0" smtClean="0"/>
              <a:t>Head-mounted Displays (HMD)</a:t>
            </a:r>
          </a:p>
          <a:p>
            <a:pPr lvl="1"/>
            <a:r>
              <a:rPr lang="en-US" sz="2800" dirty="0" smtClean="0"/>
              <a:t>Used to enhance experience</a:t>
            </a:r>
          </a:p>
          <a:p>
            <a:r>
              <a:rPr lang="en-US" sz="2800" dirty="0" smtClean="0"/>
              <a:t>Invented by Ivan Sutherland</a:t>
            </a:r>
          </a:p>
          <a:p>
            <a:pPr lvl="1"/>
            <a:r>
              <a:rPr lang="en-US" sz="2800" dirty="0" smtClean="0"/>
              <a:t>Student assisted in creation</a:t>
            </a:r>
          </a:p>
          <a:p>
            <a:pPr lvl="1"/>
            <a:r>
              <a:rPr lang="en-US" sz="2800" dirty="0" smtClean="0"/>
              <a:t>Created in 1968</a:t>
            </a:r>
          </a:p>
          <a:p>
            <a:pPr lvl="1"/>
            <a:r>
              <a:rPr lang="en-US" sz="2800" dirty="0" smtClean="0"/>
              <a:t>Widely considered first                       HMD</a:t>
            </a:r>
            <a:endParaRPr lang="en-US" sz="2800" dirty="0"/>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0249" y="3649359"/>
            <a:ext cx="3860800" cy="2895600"/>
          </a:xfrm>
          <a:prstGeom prst="rect">
            <a:avLst/>
          </a:prstGeom>
        </p:spPr>
      </p:pic>
      <p:sp>
        <p:nvSpPr>
          <p:cNvPr id="5" name="Rectangle 4"/>
          <p:cNvSpPr/>
          <p:nvPr/>
        </p:nvSpPr>
        <p:spPr>
          <a:xfrm>
            <a:off x="6477000" y="6546330"/>
            <a:ext cx="2667000" cy="276999"/>
          </a:xfrm>
          <a:prstGeom prst="rect">
            <a:avLst/>
          </a:prstGeom>
        </p:spPr>
        <p:txBody>
          <a:bodyPr wrap="square">
            <a:spAutoFit/>
          </a:bodyPr>
          <a:lstStyle/>
          <a:p>
            <a:pPr algn="r"/>
            <a:r>
              <a:rPr lang="en-US" sz="1200" dirty="0" smtClean="0"/>
              <a:t>Computer History Museum, 1967</a:t>
            </a:r>
            <a:endParaRPr lang="en-US" sz="1200" dirty="0"/>
          </a:p>
        </p:txBody>
      </p:sp>
      <p:sp>
        <p:nvSpPr>
          <p:cNvPr id="6" name="Rectangle 5"/>
          <p:cNvSpPr/>
          <p:nvPr/>
        </p:nvSpPr>
        <p:spPr>
          <a:xfrm>
            <a:off x="6509951" y="3338899"/>
            <a:ext cx="2634049" cy="276999"/>
          </a:xfrm>
          <a:prstGeom prst="rect">
            <a:avLst/>
          </a:prstGeom>
        </p:spPr>
        <p:txBody>
          <a:bodyPr wrap="square">
            <a:spAutoFit/>
          </a:bodyPr>
          <a:lstStyle/>
          <a:p>
            <a:r>
              <a:rPr lang="en-US" sz="1200" dirty="0" smtClean="0"/>
              <a:t>Ivan Sutherland wearing his HMD</a:t>
            </a:r>
            <a:endParaRPr lang="en-US" sz="1200" dirty="0" smtClean="0"/>
          </a:p>
        </p:txBody>
      </p:sp>
    </p:spTree>
    <p:extLst>
      <p:ext uri="{BB962C8B-B14F-4D97-AF65-F5344CB8AC3E}">
        <p14:creationId xmlns:p14="http://schemas.microsoft.com/office/powerpoint/2010/main" val="118137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It’s Evolved</a:t>
            </a:r>
            <a:endParaRPr lang="en-US" dirty="0"/>
          </a:p>
        </p:txBody>
      </p:sp>
      <p:sp>
        <p:nvSpPr>
          <p:cNvPr id="3" name="Content Placeholder 2"/>
          <p:cNvSpPr>
            <a:spLocks noGrp="1"/>
          </p:cNvSpPr>
          <p:nvPr>
            <p:ph idx="1"/>
          </p:nvPr>
        </p:nvSpPr>
        <p:spPr/>
        <p:txBody>
          <a:bodyPr>
            <a:normAutofit/>
          </a:bodyPr>
          <a:lstStyle/>
          <a:p>
            <a:r>
              <a:rPr lang="en-US" sz="2800" dirty="0" smtClean="0"/>
              <a:t>Started as wireframes and basic        shapes</a:t>
            </a:r>
          </a:p>
          <a:p>
            <a:r>
              <a:rPr lang="en-US" sz="2800" dirty="0" smtClean="0"/>
              <a:t>Eventually utilized images and             video</a:t>
            </a:r>
          </a:p>
          <a:p>
            <a:r>
              <a:rPr lang="en-US" sz="2800" dirty="0" smtClean="0"/>
              <a:t>Going even further</a:t>
            </a:r>
          </a:p>
          <a:p>
            <a:pPr lvl="1"/>
            <a:r>
              <a:rPr lang="en-US" sz="2800" dirty="0" smtClean="0"/>
              <a:t>Full 3D immersion</a:t>
            </a:r>
          </a:p>
          <a:p>
            <a:pPr lvl="1"/>
            <a:r>
              <a:rPr lang="en-US" sz="2800" dirty="0" smtClean="0"/>
              <a:t>Augmented reality</a:t>
            </a:r>
          </a:p>
          <a:p>
            <a:pPr lvl="1"/>
            <a:r>
              <a:rPr lang="en-US" sz="2800" dirty="0" smtClean="0"/>
              <a:t>Realistic user experience</a:t>
            </a:r>
            <a:endParaRPr lang="en-US" sz="2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279" y="609600"/>
            <a:ext cx="2696183" cy="2112010"/>
          </a:xfrm>
          <a:prstGeom prst="rect">
            <a:avLst/>
          </a:prstGeom>
        </p:spPr>
      </p:pic>
      <p:sp>
        <p:nvSpPr>
          <p:cNvPr id="5" name="Rectangle 4"/>
          <p:cNvSpPr/>
          <p:nvPr/>
        </p:nvSpPr>
        <p:spPr>
          <a:xfrm>
            <a:off x="6715809" y="2737090"/>
            <a:ext cx="2438488" cy="276999"/>
          </a:xfrm>
          <a:prstGeom prst="rect">
            <a:avLst/>
          </a:prstGeom>
        </p:spPr>
        <p:txBody>
          <a:bodyPr wrap="none">
            <a:spAutoFit/>
          </a:bodyPr>
          <a:lstStyle/>
          <a:p>
            <a:pPr algn="r"/>
            <a:r>
              <a:rPr lang="en-US" sz="1200" dirty="0" smtClean="0"/>
              <a:t>Fidelity Flight Simulation Inc. </a:t>
            </a:r>
            <a:r>
              <a:rPr lang="en-US" sz="1200" dirty="0" err="1" smtClean="0"/>
              <a:t>n.d.</a:t>
            </a:r>
            <a:endParaRPr lang="en-US" sz="1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9760" y="4082364"/>
            <a:ext cx="3038475" cy="2430780"/>
          </a:xfrm>
          <a:prstGeom prst="rect">
            <a:avLst/>
          </a:prstGeom>
        </p:spPr>
      </p:pic>
      <p:sp>
        <p:nvSpPr>
          <p:cNvPr id="7" name="Rectangle 6"/>
          <p:cNvSpPr/>
          <p:nvPr/>
        </p:nvSpPr>
        <p:spPr>
          <a:xfrm>
            <a:off x="7354729" y="6531679"/>
            <a:ext cx="1789271" cy="276999"/>
          </a:xfrm>
          <a:prstGeom prst="rect">
            <a:avLst/>
          </a:prstGeom>
        </p:spPr>
        <p:txBody>
          <a:bodyPr wrap="none">
            <a:spAutoFit/>
          </a:bodyPr>
          <a:lstStyle/>
          <a:p>
            <a:pPr algn="r"/>
            <a:r>
              <a:rPr lang="en-US" sz="1200" dirty="0" err="1" smtClean="0"/>
              <a:t>Antycip</a:t>
            </a:r>
            <a:r>
              <a:rPr lang="en-US" sz="1200" dirty="0" smtClean="0"/>
              <a:t> Simulation, </a:t>
            </a:r>
            <a:r>
              <a:rPr lang="en-US" sz="1200" dirty="0" err="1" smtClean="0"/>
              <a:t>n.d.</a:t>
            </a:r>
            <a:endParaRPr lang="en-US" sz="1200" dirty="0"/>
          </a:p>
        </p:txBody>
      </p:sp>
    </p:spTree>
    <p:extLst>
      <p:ext uri="{BB962C8B-B14F-4D97-AF65-F5344CB8AC3E}">
        <p14:creationId xmlns:p14="http://schemas.microsoft.com/office/powerpoint/2010/main" val="417762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Science and Technology</a:t>
            </a:r>
            <a:endParaRPr lang="en-US" dirty="0"/>
          </a:p>
        </p:txBody>
      </p:sp>
    </p:spTree>
    <p:extLst>
      <p:ext uri="{BB962C8B-B14F-4D97-AF65-F5344CB8AC3E}">
        <p14:creationId xmlns:p14="http://schemas.microsoft.com/office/powerpoint/2010/main" val="375597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Head-mounted Displays</a:t>
            </a:r>
            <a:endParaRPr lang="en-US" dirty="0"/>
          </a:p>
        </p:txBody>
      </p:sp>
      <p:sp>
        <p:nvSpPr>
          <p:cNvPr id="3" name="Content Placeholder 2"/>
          <p:cNvSpPr>
            <a:spLocks noGrp="1"/>
          </p:cNvSpPr>
          <p:nvPr>
            <p:ph idx="1"/>
          </p:nvPr>
        </p:nvSpPr>
        <p:spPr/>
        <p:txBody>
          <a:bodyPr>
            <a:normAutofit/>
          </a:bodyPr>
          <a:lstStyle/>
          <a:p>
            <a:r>
              <a:rPr lang="en-US" sz="2800" dirty="0" smtClean="0"/>
              <a:t>Display types</a:t>
            </a:r>
          </a:p>
          <a:p>
            <a:pPr lvl="1"/>
            <a:r>
              <a:rPr lang="en-US" sz="2800" dirty="0" smtClean="0"/>
              <a:t>Fiber-optic</a:t>
            </a:r>
          </a:p>
          <a:p>
            <a:pPr lvl="1"/>
            <a:r>
              <a:rPr lang="en-US" sz="2800" dirty="0" smtClean="0"/>
              <a:t>Virtual retinal</a:t>
            </a:r>
          </a:p>
          <a:p>
            <a:pPr lvl="1"/>
            <a:r>
              <a:rPr lang="en-US" sz="2800" dirty="0" smtClean="0"/>
              <a:t>Plasma</a:t>
            </a:r>
          </a:p>
          <a:p>
            <a:pPr lvl="1"/>
            <a:r>
              <a:rPr lang="en-US" sz="2800" dirty="0" smtClean="0"/>
              <a:t>Light emitting diode (LED)</a:t>
            </a:r>
          </a:p>
          <a:p>
            <a:r>
              <a:rPr lang="en-US" sz="2800" dirty="0" smtClean="0"/>
              <a:t>Audio</a:t>
            </a:r>
          </a:p>
          <a:p>
            <a:pPr lvl="1"/>
            <a:r>
              <a:rPr lang="en-US" sz="2800" dirty="0" smtClean="0"/>
              <a:t>Headphones</a:t>
            </a:r>
          </a:p>
          <a:p>
            <a:pPr lvl="1"/>
            <a:r>
              <a:rPr lang="en-US" sz="2800" dirty="0" smtClean="0"/>
              <a:t>Speakers</a:t>
            </a:r>
            <a:endParaRPr lang="en-US" sz="2800" dirty="0"/>
          </a:p>
        </p:txBody>
      </p:sp>
      <p:pic>
        <p:nvPicPr>
          <p:cNvPr id="4"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219200"/>
            <a:ext cx="3678500" cy="2445524"/>
          </a:xfrm>
          <a:prstGeom prst="rect">
            <a:avLst/>
          </a:prstGeom>
        </p:spPr>
      </p:pic>
      <p:sp>
        <p:nvSpPr>
          <p:cNvPr id="5" name="Rectangle 4"/>
          <p:cNvSpPr/>
          <p:nvPr/>
        </p:nvSpPr>
        <p:spPr>
          <a:xfrm>
            <a:off x="8072873" y="3664724"/>
            <a:ext cx="1071127" cy="276999"/>
          </a:xfrm>
          <a:prstGeom prst="rect">
            <a:avLst/>
          </a:prstGeom>
        </p:spPr>
        <p:txBody>
          <a:bodyPr wrap="none">
            <a:spAutoFit/>
          </a:bodyPr>
          <a:lstStyle/>
          <a:p>
            <a:r>
              <a:rPr lang="en-US" sz="1200" dirty="0" smtClean="0"/>
              <a:t>Orland, 2012</a:t>
            </a:r>
            <a:endParaRPr lang="en-US" sz="1200" dirty="0"/>
          </a:p>
        </p:txBody>
      </p:sp>
    </p:spTree>
    <p:extLst>
      <p:ext uri="{BB962C8B-B14F-4D97-AF65-F5344CB8AC3E}">
        <p14:creationId xmlns:p14="http://schemas.microsoft.com/office/powerpoint/2010/main" val="167409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Human-machine Interface (HMI)</a:t>
            </a:r>
            <a:endParaRPr lang="en-US" dirty="0"/>
          </a:p>
        </p:txBody>
      </p:sp>
      <p:sp>
        <p:nvSpPr>
          <p:cNvPr id="3" name="Content Placeholder 2"/>
          <p:cNvSpPr>
            <a:spLocks noGrp="1"/>
          </p:cNvSpPr>
          <p:nvPr>
            <p:ph idx="1"/>
          </p:nvPr>
        </p:nvSpPr>
        <p:spPr/>
        <p:txBody>
          <a:bodyPr/>
          <a:lstStyle/>
          <a:p>
            <a:r>
              <a:rPr lang="en-US" dirty="0" smtClean="0"/>
              <a:t>Gloves</a:t>
            </a:r>
          </a:p>
          <a:p>
            <a:r>
              <a:rPr lang="en-US" dirty="0" smtClean="0"/>
              <a:t>Bodysuits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447800"/>
            <a:ext cx="3886200" cy="2371779"/>
          </a:xfrm>
          <a:prstGeom prst="rect">
            <a:avLst/>
          </a:prstGeom>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4495800"/>
            <a:ext cx="3886200" cy="2073017"/>
          </a:xfrm>
          <a:prstGeom prst="rect">
            <a:avLst/>
          </a:prstGeom>
        </p:spPr>
      </p:pic>
      <p:sp>
        <p:nvSpPr>
          <p:cNvPr id="6" name="TextBox 5"/>
          <p:cNvSpPr txBox="1"/>
          <p:nvPr/>
        </p:nvSpPr>
        <p:spPr>
          <a:xfrm>
            <a:off x="7937838" y="3826272"/>
            <a:ext cx="825162" cy="276999"/>
          </a:xfrm>
          <a:prstGeom prst="rect">
            <a:avLst/>
          </a:prstGeom>
          <a:noFill/>
        </p:spPr>
        <p:txBody>
          <a:bodyPr wrap="none" rtlCol="0">
            <a:spAutoFit/>
          </a:bodyPr>
          <a:lstStyle/>
          <a:p>
            <a:r>
              <a:rPr lang="en-US" sz="1200" dirty="0" err="1" smtClean="0"/>
              <a:t>Bley</a:t>
            </a:r>
            <a:r>
              <a:rPr lang="en-US" sz="1200" dirty="0" smtClean="0"/>
              <a:t>, 1999</a:t>
            </a:r>
            <a:endParaRPr lang="en-US" sz="1200" dirty="0"/>
          </a:p>
        </p:txBody>
      </p:sp>
      <p:sp>
        <p:nvSpPr>
          <p:cNvPr id="7" name="TextBox 6"/>
          <p:cNvSpPr txBox="1"/>
          <p:nvPr/>
        </p:nvSpPr>
        <p:spPr>
          <a:xfrm>
            <a:off x="6619785" y="6568817"/>
            <a:ext cx="2143215" cy="276999"/>
          </a:xfrm>
          <a:prstGeom prst="rect">
            <a:avLst/>
          </a:prstGeom>
          <a:noFill/>
        </p:spPr>
        <p:txBody>
          <a:bodyPr wrap="none" rtlCol="0">
            <a:spAutoFit/>
          </a:bodyPr>
          <a:lstStyle/>
          <a:p>
            <a:r>
              <a:rPr lang="en-US" sz="1200" dirty="0"/>
              <a:t>Virtual Reality Technology </a:t>
            </a:r>
            <a:r>
              <a:rPr lang="en-US" sz="1200" dirty="0" smtClean="0"/>
              <a:t>, </a:t>
            </a:r>
            <a:r>
              <a:rPr lang="en-US" sz="1200" dirty="0" err="1" smtClean="0"/>
              <a:t>n.d</a:t>
            </a:r>
            <a:r>
              <a:rPr lang="en-US" sz="1200" dirty="0" err="1"/>
              <a:t>.</a:t>
            </a:r>
            <a:endParaRPr lang="en-US" sz="1200" dirty="0"/>
          </a:p>
        </p:txBody>
      </p:sp>
    </p:spTree>
    <p:extLst>
      <p:ext uri="{BB962C8B-B14F-4D97-AF65-F5344CB8AC3E}">
        <p14:creationId xmlns:p14="http://schemas.microsoft.com/office/powerpoint/2010/main" val="333541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Systems</a:t>
            </a:r>
          </a:p>
        </p:txBody>
      </p:sp>
      <p:sp>
        <p:nvSpPr>
          <p:cNvPr id="3" name="Content Placeholder 2"/>
          <p:cNvSpPr>
            <a:spLocks noGrp="1"/>
          </p:cNvSpPr>
          <p:nvPr>
            <p:ph idx="1"/>
          </p:nvPr>
        </p:nvSpPr>
        <p:spPr/>
        <p:txBody>
          <a:bodyPr/>
          <a:lstStyle/>
          <a:p>
            <a:r>
              <a:rPr lang="en-US" dirty="0" smtClean="0"/>
              <a:t>Head tracking</a:t>
            </a:r>
          </a:p>
          <a:p>
            <a:r>
              <a:rPr lang="en-US" dirty="0" smtClean="0"/>
              <a:t>Position tracking</a:t>
            </a:r>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458860"/>
            <a:ext cx="5562600" cy="3107096"/>
          </a:xfrm>
          <a:prstGeom prst="rect">
            <a:avLst/>
          </a:prstGeom>
        </p:spPr>
      </p:pic>
      <p:sp>
        <p:nvSpPr>
          <p:cNvPr id="6" name="Rectangle 5"/>
          <p:cNvSpPr/>
          <p:nvPr/>
        </p:nvSpPr>
        <p:spPr>
          <a:xfrm>
            <a:off x="7753941" y="6565956"/>
            <a:ext cx="1009059" cy="276999"/>
          </a:xfrm>
          <a:prstGeom prst="rect">
            <a:avLst/>
          </a:prstGeom>
        </p:spPr>
        <p:txBody>
          <a:bodyPr wrap="none">
            <a:spAutoFit/>
          </a:bodyPr>
          <a:lstStyle/>
          <a:p>
            <a:r>
              <a:rPr lang="en-US" sz="1200" dirty="0" smtClean="0"/>
              <a:t>Wong, 2012</a:t>
            </a:r>
            <a:endParaRPr lang="en-US" sz="1200" dirty="0"/>
          </a:p>
        </p:txBody>
      </p:sp>
    </p:spTree>
    <p:extLst>
      <p:ext uri="{BB962C8B-B14F-4D97-AF65-F5344CB8AC3E}">
        <p14:creationId xmlns:p14="http://schemas.microsoft.com/office/powerpoint/2010/main" val="336238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normAutofit/>
          </a:bodyPr>
          <a:lstStyle/>
          <a:p>
            <a:r>
              <a:rPr lang="en-US" sz="2800" dirty="0" smtClean="0"/>
              <a:t>Oculus Rift</a:t>
            </a:r>
          </a:p>
          <a:p>
            <a:pPr lvl="1"/>
            <a:r>
              <a:rPr lang="en-US" sz="2800" dirty="0" smtClean="0"/>
              <a:t>Head tracking</a:t>
            </a:r>
          </a:p>
          <a:p>
            <a:pPr lvl="1"/>
            <a:r>
              <a:rPr lang="en-US" sz="2800" dirty="0" smtClean="0"/>
              <a:t>LED display</a:t>
            </a:r>
          </a:p>
          <a:p>
            <a:r>
              <a:rPr lang="en-US" sz="2800" dirty="0" smtClean="0"/>
              <a:t>Other technologies</a:t>
            </a:r>
          </a:p>
          <a:p>
            <a:pPr lvl="1"/>
            <a:r>
              <a:rPr lang="en-US" sz="2800" dirty="0" smtClean="0"/>
              <a:t>Omnidirectional treadmill</a:t>
            </a:r>
          </a:p>
          <a:p>
            <a:pPr lvl="1"/>
            <a:r>
              <a:rPr lang="en-US" sz="2800" dirty="0" smtClean="0"/>
              <a:t>Haptic suit</a:t>
            </a:r>
          </a:p>
          <a:p>
            <a:pPr lvl="1"/>
            <a:r>
              <a:rPr lang="en-US" sz="2800" dirty="0" smtClean="0"/>
              <a:t>Gun controllers</a:t>
            </a:r>
            <a:endParaRPr lang="en-US" sz="2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1676400"/>
            <a:ext cx="3839653" cy="2834461"/>
          </a:xfrm>
          <a:prstGeom prst="rect">
            <a:avLst/>
          </a:prstGeom>
        </p:spPr>
      </p:pic>
      <p:sp>
        <p:nvSpPr>
          <p:cNvPr id="5" name="Rectangle 4"/>
          <p:cNvSpPr/>
          <p:nvPr/>
        </p:nvSpPr>
        <p:spPr>
          <a:xfrm>
            <a:off x="8077200" y="4558229"/>
            <a:ext cx="938142" cy="276999"/>
          </a:xfrm>
          <a:prstGeom prst="rect">
            <a:avLst/>
          </a:prstGeom>
        </p:spPr>
        <p:txBody>
          <a:bodyPr wrap="none">
            <a:spAutoFit/>
          </a:bodyPr>
          <a:lstStyle/>
          <a:p>
            <a:r>
              <a:rPr lang="en-US" sz="1200" dirty="0" smtClean="0"/>
              <a:t>Wong, 2013</a:t>
            </a:r>
            <a:endParaRPr lang="en-US" sz="1200" dirty="0"/>
          </a:p>
        </p:txBody>
      </p:sp>
    </p:spTree>
    <p:extLst>
      <p:ext uri="{BB962C8B-B14F-4D97-AF65-F5344CB8AC3E}">
        <p14:creationId xmlns:p14="http://schemas.microsoft.com/office/powerpoint/2010/main" val="341382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(cont.)</a:t>
            </a:r>
            <a:endParaRPr lang="en-US" dirty="0"/>
          </a:p>
        </p:txBody>
      </p:sp>
      <p:sp>
        <p:nvSpPr>
          <p:cNvPr id="3" name="Content Placeholder 2"/>
          <p:cNvSpPr>
            <a:spLocks noGrp="1"/>
          </p:cNvSpPr>
          <p:nvPr>
            <p:ph idx="1"/>
          </p:nvPr>
        </p:nvSpPr>
        <p:spPr/>
        <p:txBody>
          <a:bodyPr>
            <a:normAutofit/>
          </a:bodyPr>
          <a:lstStyle/>
          <a:p>
            <a:r>
              <a:rPr lang="en-US" sz="2800" dirty="0" smtClean="0"/>
              <a:t>Development</a:t>
            </a:r>
          </a:p>
          <a:p>
            <a:pPr lvl="1"/>
            <a:r>
              <a:rPr lang="en-US" sz="2800" dirty="0" smtClean="0"/>
              <a:t>Software development kit (SDK) in development</a:t>
            </a:r>
          </a:p>
          <a:p>
            <a:pPr lvl="1"/>
            <a:r>
              <a:rPr lang="en-US" sz="2800" dirty="0" smtClean="0"/>
              <a:t>Existing SDKs adding Oculus Rift functionality</a:t>
            </a:r>
          </a:p>
          <a:p>
            <a:pPr lvl="2"/>
            <a:r>
              <a:rPr lang="en-US" sz="2800" dirty="0" smtClean="0"/>
              <a:t>Unreal Engine</a:t>
            </a:r>
          </a:p>
          <a:p>
            <a:pPr lvl="2"/>
            <a:r>
              <a:rPr lang="en-US" sz="2800" dirty="0" smtClean="0"/>
              <a:t>Unity Engine</a:t>
            </a:r>
          </a:p>
          <a:p>
            <a:pPr lvl="2"/>
            <a:r>
              <a:rPr lang="en-US" sz="2800" dirty="0" smtClean="0"/>
              <a:t>Blender Engine</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3581399"/>
            <a:ext cx="4800600" cy="3000375"/>
          </a:xfrm>
          <a:prstGeom prst="rect">
            <a:avLst/>
          </a:prstGeom>
        </p:spPr>
      </p:pic>
      <p:sp>
        <p:nvSpPr>
          <p:cNvPr id="5" name="TextBox 4"/>
          <p:cNvSpPr txBox="1"/>
          <p:nvPr/>
        </p:nvSpPr>
        <p:spPr>
          <a:xfrm>
            <a:off x="7918011" y="6579969"/>
            <a:ext cx="997389" cy="276999"/>
          </a:xfrm>
          <a:prstGeom prst="rect">
            <a:avLst/>
          </a:prstGeom>
          <a:noFill/>
        </p:spPr>
        <p:txBody>
          <a:bodyPr wrap="none" rtlCol="0">
            <a:spAutoFit/>
          </a:bodyPr>
          <a:lstStyle/>
          <a:p>
            <a:r>
              <a:rPr lang="en-US" sz="1200" dirty="0" smtClean="0"/>
              <a:t>Oculus, 2013</a:t>
            </a:r>
            <a:endParaRPr lang="en-US" sz="1200" dirty="0"/>
          </a:p>
        </p:txBody>
      </p:sp>
    </p:spTree>
    <p:extLst>
      <p:ext uri="{BB962C8B-B14F-4D97-AF65-F5344CB8AC3E}">
        <p14:creationId xmlns:p14="http://schemas.microsoft.com/office/powerpoint/2010/main" val="371311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(cont.)</a:t>
            </a:r>
            <a:endParaRPr lang="en-US" dirty="0"/>
          </a:p>
        </p:txBody>
      </p:sp>
      <p:sp>
        <p:nvSpPr>
          <p:cNvPr id="3" name="Content Placeholder 2"/>
          <p:cNvSpPr>
            <a:spLocks noGrp="1"/>
          </p:cNvSpPr>
          <p:nvPr>
            <p:ph idx="1"/>
          </p:nvPr>
        </p:nvSpPr>
        <p:spPr/>
        <p:txBody>
          <a:bodyPr>
            <a:normAutofit/>
          </a:bodyPr>
          <a:lstStyle/>
          <a:p>
            <a:r>
              <a:rPr lang="en-US" sz="2800" dirty="0" smtClean="0"/>
              <a:t>CAVE</a:t>
            </a:r>
          </a:p>
          <a:p>
            <a:pPr lvl="1"/>
            <a:r>
              <a:rPr lang="en-US" sz="2800" dirty="0" smtClean="0"/>
              <a:t>Head tracking</a:t>
            </a:r>
          </a:p>
          <a:p>
            <a:pPr lvl="1"/>
            <a:r>
              <a:rPr lang="en-US" sz="2800" dirty="0" smtClean="0"/>
              <a:t>Position tracking</a:t>
            </a:r>
          </a:p>
          <a:p>
            <a:r>
              <a:rPr lang="en-US" sz="2800" dirty="0" smtClean="0"/>
              <a:t>Other technologies</a:t>
            </a:r>
          </a:p>
          <a:p>
            <a:pPr lvl="1"/>
            <a:r>
              <a:rPr lang="en-US" sz="2800" dirty="0" smtClean="0"/>
              <a:t>Head-mounted display</a:t>
            </a:r>
          </a:p>
          <a:p>
            <a:pPr lvl="1"/>
            <a:r>
              <a:rPr lang="en-US" sz="2800" dirty="0" smtClean="0"/>
              <a:t>HMI gloves</a:t>
            </a:r>
            <a:endParaRPr lang="en-US" sz="2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076" y="3667250"/>
            <a:ext cx="4038600" cy="2900363"/>
          </a:xfrm>
          <a:prstGeom prst="rect">
            <a:avLst/>
          </a:prstGeom>
        </p:spPr>
      </p:pic>
      <p:sp>
        <p:nvSpPr>
          <p:cNvPr id="5" name="Rectangle 4"/>
          <p:cNvSpPr/>
          <p:nvPr/>
        </p:nvSpPr>
        <p:spPr>
          <a:xfrm>
            <a:off x="7848605" y="6567613"/>
            <a:ext cx="1007071" cy="276999"/>
          </a:xfrm>
          <a:prstGeom prst="rect">
            <a:avLst/>
          </a:prstGeom>
        </p:spPr>
        <p:txBody>
          <a:bodyPr wrap="none">
            <a:spAutoFit/>
          </a:bodyPr>
          <a:lstStyle/>
          <a:p>
            <a:r>
              <a:rPr lang="en-US" sz="1200" dirty="0" smtClean="0"/>
              <a:t>Forget, 2012 </a:t>
            </a:r>
            <a:endParaRPr lang="en-US" sz="1200" dirty="0"/>
          </a:p>
        </p:txBody>
      </p:sp>
    </p:spTree>
    <p:extLst>
      <p:ext uri="{BB962C8B-B14F-4D97-AF65-F5344CB8AC3E}">
        <p14:creationId xmlns:p14="http://schemas.microsoft.com/office/powerpoint/2010/main" val="214745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Art and Education</a:t>
            </a:r>
            <a:endParaRPr lang="en-US" dirty="0"/>
          </a:p>
        </p:txBody>
      </p:sp>
    </p:spTree>
    <p:extLst>
      <p:ext uri="{BB962C8B-B14F-4D97-AF65-F5344CB8AC3E}">
        <p14:creationId xmlns:p14="http://schemas.microsoft.com/office/powerpoint/2010/main" val="72353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a:t>
            </a:r>
            <a:endParaRPr lang="en-US" dirty="0"/>
          </a:p>
        </p:txBody>
      </p:sp>
      <p:sp>
        <p:nvSpPr>
          <p:cNvPr id="3" name="Content Placeholder 2"/>
          <p:cNvSpPr>
            <a:spLocks noGrp="1"/>
          </p:cNvSpPr>
          <p:nvPr>
            <p:ph idx="1"/>
          </p:nvPr>
        </p:nvSpPr>
        <p:spPr/>
        <p:txBody>
          <a:bodyPr/>
          <a:lstStyle/>
          <a:p>
            <a:r>
              <a:rPr lang="en-US" dirty="0" smtClean="0"/>
              <a:t>Matt Kalafut – History, Evolution</a:t>
            </a:r>
          </a:p>
          <a:p>
            <a:r>
              <a:rPr lang="en-US" dirty="0" smtClean="0"/>
              <a:t>Jordon Kopp – Science and Technology, Psychology </a:t>
            </a:r>
          </a:p>
          <a:p>
            <a:r>
              <a:rPr lang="en-US" dirty="0" smtClean="0"/>
              <a:t>Vince Smeraldo – Art, Education</a:t>
            </a:r>
          </a:p>
          <a:p>
            <a:r>
              <a:rPr lang="en-US" dirty="0" smtClean="0"/>
              <a:t>Josh Kopp – Business</a:t>
            </a:r>
          </a:p>
          <a:p>
            <a:r>
              <a:rPr lang="en-US" dirty="0" smtClean="0"/>
              <a:t>Derek Finch – Future</a:t>
            </a:r>
          </a:p>
        </p:txBody>
      </p:sp>
    </p:spTree>
    <p:extLst>
      <p:ext uri="{BB962C8B-B14F-4D97-AF65-F5344CB8AC3E}">
        <p14:creationId xmlns:p14="http://schemas.microsoft.com/office/powerpoint/2010/main" val="3441307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5155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Business</a:t>
            </a:r>
            <a:endParaRPr lang="en-US" dirty="0"/>
          </a:p>
        </p:txBody>
      </p:sp>
    </p:spTree>
    <p:extLst>
      <p:ext uri="{BB962C8B-B14F-4D97-AF65-F5344CB8AC3E}">
        <p14:creationId xmlns:p14="http://schemas.microsoft.com/office/powerpoint/2010/main" val="180898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0"/>
            <a:ext cx="5974080" cy="914399"/>
          </a:xfrm>
        </p:spPr>
        <p:txBody>
          <a:bodyPr/>
          <a:lstStyle/>
          <a:p>
            <a:r>
              <a:rPr lang="en-US" dirty="0"/>
              <a:t>Cost Savings</a:t>
            </a:r>
          </a:p>
        </p:txBody>
      </p:sp>
      <p:sp>
        <p:nvSpPr>
          <p:cNvPr id="3" name="Content Placeholder 2"/>
          <p:cNvSpPr>
            <a:spLocks noGrp="1"/>
          </p:cNvSpPr>
          <p:nvPr>
            <p:ph idx="1"/>
          </p:nvPr>
        </p:nvSpPr>
        <p:spPr>
          <a:xfrm>
            <a:off x="457201" y="1600202"/>
            <a:ext cx="5974080" cy="3620770"/>
          </a:xfrm>
        </p:spPr>
        <p:txBody>
          <a:bodyPr/>
          <a:lstStyle/>
          <a:p>
            <a:r>
              <a:rPr lang="en-US" sz="2800" dirty="0"/>
              <a:t>Cost to build virtual reality </a:t>
            </a:r>
            <a:r>
              <a:rPr lang="en-US" sz="2800" dirty="0" smtClean="0"/>
              <a:t>lab: </a:t>
            </a:r>
            <a:r>
              <a:rPr lang="en-US" sz="2800" dirty="0"/>
              <a:t>$</a:t>
            </a:r>
            <a:r>
              <a:rPr lang="en-US" sz="2800" dirty="0" smtClean="0"/>
              <a:t>2,000,000</a:t>
            </a:r>
          </a:p>
          <a:p>
            <a:r>
              <a:rPr lang="en-US" sz="2800" dirty="0"/>
              <a:t>Cost to use lab for the </a:t>
            </a:r>
            <a:r>
              <a:rPr lang="en-US" sz="2800" dirty="0" smtClean="0"/>
              <a:t>day: </a:t>
            </a:r>
            <a:r>
              <a:rPr lang="en-US" sz="2800" dirty="0"/>
              <a:t>$1,000</a:t>
            </a:r>
          </a:p>
          <a:p>
            <a:endParaRPr lang="en-US" dirty="0"/>
          </a:p>
          <a:p>
            <a:endParaRPr lang="en-US" dirty="0"/>
          </a:p>
        </p:txBody>
      </p:sp>
      <p:graphicFrame>
        <p:nvGraphicFramePr>
          <p:cNvPr id="4" name="Content Placeholder 5"/>
          <p:cNvGraphicFramePr>
            <a:graphicFrameLocks noGrp="1"/>
          </p:cNvGraphicFramePr>
          <p:nvPr>
            <p:extLst>
              <p:ext uri="{D42A27DB-BD31-4B8C-83A1-F6EECF244321}">
                <p14:modId xmlns:p14="http://schemas.microsoft.com/office/powerpoint/2010/main" val="449493635"/>
              </p:ext>
            </p:extLst>
          </p:nvPr>
        </p:nvGraphicFramePr>
        <p:xfrm>
          <a:off x="5257800" y="3124200"/>
          <a:ext cx="3657601" cy="34137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9970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Savings (cont.)</a:t>
            </a:r>
            <a:endParaRPr lang="en-US" dirty="0"/>
          </a:p>
        </p:txBody>
      </p:sp>
      <p:sp>
        <p:nvSpPr>
          <p:cNvPr id="3" name="Content Placeholder 2"/>
          <p:cNvSpPr>
            <a:spLocks noGrp="1"/>
          </p:cNvSpPr>
          <p:nvPr>
            <p:ph idx="1"/>
          </p:nvPr>
        </p:nvSpPr>
        <p:spPr/>
        <p:txBody>
          <a:bodyPr>
            <a:normAutofit/>
          </a:bodyPr>
          <a:lstStyle/>
          <a:p>
            <a:r>
              <a:rPr lang="en-US" sz="2800" dirty="0"/>
              <a:t>Navy saves nearly $115,000 for every 12 patients treated using Virtual </a:t>
            </a:r>
            <a:r>
              <a:rPr lang="en-US" sz="2800" dirty="0" smtClean="0"/>
              <a:t>Reality</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263" y="2590800"/>
            <a:ext cx="440055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116155" y="6563238"/>
            <a:ext cx="1027845" cy="276999"/>
          </a:xfrm>
          <a:prstGeom prst="rect">
            <a:avLst/>
          </a:prstGeom>
        </p:spPr>
        <p:txBody>
          <a:bodyPr wrap="none">
            <a:spAutoFit/>
          </a:bodyPr>
          <a:lstStyle/>
          <a:p>
            <a:r>
              <a:rPr lang="en-US" sz="1200" dirty="0" err="1" smtClean="0"/>
              <a:t>Jardin</a:t>
            </a:r>
            <a:r>
              <a:rPr lang="en-US" sz="1200" dirty="0" smtClean="0"/>
              <a:t>, 2005</a:t>
            </a:r>
            <a:endParaRPr lang="en-US" sz="1200" dirty="0"/>
          </a:p>
        </p:txBody>
      </p:sp>
    </p:spTree>
    <p:extLst>
      <p:ext uri="{BB962C8B-B14F-4D97-AF65-F5344CB8AC3E}">
        <p14:creationId xmlns:p14="http://schemas.microsoft.com/office/powerpoint/2010/main" val="170505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Savings (cont.)</a:t>
            </a:r>
            <a:endParaRPr lang="en-US" dirty="0"/>
          </a:p>
        </p:txBody>
      </p:sp>
      <p:sp>
        <p:nvSpPr>
          <p:cNvPr id="3" name="Content Placeholder 2"/>
          <p:cNvSpPr>
            <a:spLocks noGrp="1"/>
          </p:cNvSpPr>
          <p:nvPr>
            <p:ph idx="1"/>
          </p:nvPr>
        </p:nvSpPr>
        <p:spPr/>
        <p:txBody>
          <a:bodyPr/>
          <a:lstStyle/>
          <a:p>
            <a:r>
              <a:rPr lang="en-US" dirty="0"/>
              <a:t>“The cost of a virtual event compared with a physical one is close to 90 per cent less”(</a:t>
            </a:r>
            <a:r>
              <a:rPr lang="en-US" dirty="0" err="1"/>
              <a:t>Southan</a:t>
            </a:r>
            <a:r>
              <a:rPr lang="en-US" dirty="0"/>
              <a:t>, 2011</a:t>
            </a:r>
            <a:r>
              <a:rPr lang="en-US" dirty="0" smtClean="0"/>
              <a: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179805"/>
            <a:ext cx="4173201" cy="3347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227340" y="6534026"/>
            <a:ext cx="822661" cy="276999"/>
          </a:xfrm>
          <a:prstGeom prst="rect">
            <a:avLst/>
          </a:prstGeom>
        </p:spPr>
        <p:txBody>
          <a:bodyPr wrap="none">
            <a:spAutoFit/>
          </a:bodyPr>
          <a:lstStyle/>
          <a:p>
            <a:r>
              <a:rPr lang="en-US" sz="1200" dirty="0" smtClean="0"/>
              <a:t>Hill, 2013</a:t>
            </a:r>
            <a:endParaRPr lang="en-US" sz="1200" dirty="0"/>
          </a:p>
        </p:txBody>
      </p:sp>
    </p:spTree>
    <p:extLst>
      <p:ext uri="{BB962C8B-B14F-4D97-AF65-F5344CB8AC3E}">
        <p14:creationId xmlns:p14="http://schemas.microsoft.com/office/powerpoint/2010/main" val="146991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Increased Profits</a:t>
            </a:r>
            <a:endParaRPr lang="en-US" dirty="0"/>
          </a:p>
        </p:txBody>
      </p:sp>
      <p:sp>
        <p:nvSpPr>
          <p:cNvPr id="3" name="Content Placeholder 2"/>
          <p:cNvSpPr>
            <a:spLocks noGrp="1"/>
          </p:cNvSpPr>
          <p:nvPr>
            <p:ph idx="1"/>
          </p:nvPr>
        </p:nvSpPr>
        <p:spPr/>
        <p:txBody>
          <a:bodyPr/>
          <a:lstStyle/>
          <a:p>
            <a:r>
              <a:rPr lang="en-US" dirty="0" smtClean="0"/>
              <a:t>Better training from virtual reality</a:t>
            </a:r>
          </a:p>
          <a:p>
            <a:r>
              <a:rPr lang="en-US" dirty="0" smtClean="0"/>
              <a:t>Testing for oil</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618" y="2286000"/>
            <a:ext cx="3997867"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008302" y="6508577"/>
            <a:ext cx="994183" cy="276999"/>
          </a:xfrm>
          <a:prstGeom prst="rect">
            <a:avLst/>
          </a:prstGeom>
        </p:spPr>
        <p:txBody>
          <a:bodyPr wrap="none">
            <a:spAutoFit/>
          </a:bodyPr>
          <a:lstStyle/>
          <a:p>
            <a:r>
              <a:rPr lang="en-US" sz="1200" dirty="0" err="1" smtClean="0"/>
              <a:t>Beciri</a:t>
            </a:r>
            <a:r>
              <a:rPr lang="en-US" sz="1200" dirty="0" smtClean="0"/>
              <a:t>, 2012</a:t>
            </a:r>
            <a:endParaRPr lang="en-US" sz="1200" dirty="0"/>
          </a:p>
        </p:txBody>
      </p:sp>
    </p:spTree>
    <p:extLst>
      <p:ext uri="{BB962C8B-B14F-4D97-AF65-F5344CB8AC3E}">
        <p14:creationId xmlns:p14="http://schemas.microsoft.com/office/powerpoint/2010/main" val="228013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Systems</a:t>
            </a:r>
            <a:endParaRPr lang="en-US" dirty="0"/>
          </a:p>
        </p:txBody>
      </p:sp>
      <p:sp>
        <p:nvSpPr>
          <p:cNvPr id="3" name="Content Placeholder 2"/>
          <p:cNvSpPr>
            <a:spLocks noGrp="1"/>
          </p:cNvSpPr>
          <p:nvPr>
            <p:ph idx="1"/>
          </p:nvPr>
        </p:nvSpPr>
        <p:spPr/>
        <p:txBody>
          <a:bodyPr/>
          <a:lstStyle/>
          <a:p>
            <a:r>
              <a:rPr lang="en-US" dirty="0"/>
              <a:t>CAVE : $</a:t>
            </a:r>
            <a:r>
              <a:rPr lang="en-US" dirty="0" smtClean="0"/>
              <a:t>500,000</a:t>
            </a:r>
            <a:endParaRPr lang="en-US" dirty="0"/>
          </a:p>
          <a:p>
            <a:r>
              <a:rPr lang="en-US" dirty="0"/>
              <a:t>Oculus projected under $</a:t>
            </a:r>
            <a:r>
              <a:rPr lang="en-US" dirty="0" smtClean="0"/>
              <a:t>300</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326027"/>
            <a:ext cx="455448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46805" y="6417446"/>
            <a:ext cx="3276600" cy="276999"/>
          </a:xfrm>
          <a:prstGeom prst="rect">
            <a:avLst/>
          </a:prstGeom>
        </p:spPr>
        <p:txBody>
          <a:bodyPr wrap="square">
            <a:spAutoFit/>
          </a:bodyPr>
          <a:lstStyle/>
          <a:p>
            <a:r>
              <a:rPr lang="en-US" sz="1200" dirty="0" smtClean="0"/>
              <a:t>The University of Alabama in Huntsville, 2013</a:t>
            </a:r>
            <a:endParaRPr lang="en-US" sz="1200" dirty="0"/>
          </a:p>
        </p:txBody>
      </p:sp>
    </p:spTree>
    <p:extLst>
      <p:ext uri="{BB962C8B-B14F-4D97-AF65-F5344CB8AC3E}">
        <p14:creationId xmlns:p14="http://schemas.microsoft.com/office/powerpoint/2010/main" val="234415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Psychology</a:t>
            </a:r>
            <a:endParaRPr lang="en-US" dirty="0"/>
          </a:p>
        </p:txBody>
      </p:sp>
    </p:spTree>
    <p:extLst>
      <p:ext uri="{BB962C8B-B14F-4D97-AF65-F5344CB8AC3E}">
        <p14:creationId xmlns:p14="http://schemas.microsoft.com/office/powerpoint/2010/main" val="1923837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and Therapy</a:t>
            </a:r>
          </a:p>
        </p:txBody>
      </p:sp>
      <p:sp>
        <p:nvSpPr>
          <p:cNvPr id="3" name="Content Placeholder 2"/>
          <p:cNvSpPr>
            <a:spLocks noGrp="1"/>
          </p:cNvSpPr>
          <p:nvPr>
            <p:ph idx="1"/>
          </p:nvPr>
        </p:nvSpPr>
        <p:spPr/>
        <p:txBody>
          <a:bodyPr>
            <a:normAutofit/>
          </a:bodyPr>
          <a:lstStyle/>
          <a:p>
            <a:r>
              <a:rPr lang="en-US" sz="2800" dirty="0" smtClean="0"/>
              <a:t>Posttraumatic Stress Disorder (PTSD)</a:t>
            </a:r>
          </a:p>
          <a:p>
            <a:pPr lvl="1"/>
            <a:r>
              <a:rPr lang="en-US" sz="2800" dirty="0" smtClean="0"/>
              <a:t>Training</a:t>
            </a:r>
          </a:p>
          <a:p>
            <a:pPr lvl="1"/>
            <a:r>
              <a:rPr lang="en-US" sz="2800" dirty="0" smtClean="0"/>
              <a:t>Desensitization</a:t>
            </a:r>
          </a:p>
          <a:p>
            <a:r>
              <a:rPr lang="en-US" sz="2800" dirty="0" smtClean="0"/>
              <a:t>Parkinson’s</a:t>
            </a:r>
            <a:endParaRPr lang="en-US" sz="2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67000"/>
            <a:ext cx="3962400" cy="3933894"/>
          </a:xfrm>
          <a:prstGeom prst="rect">
            <a:avLst/>
          </a:prstGeom>
        </p:spPr>
      </p:pic>
      <p:sp>
        <p:nvSpPr>
          <p:cNvPr id="5" name="Rectangle 4"/>
          <p:cNvSpPr/>
          <p:nvPr/>
        </p:nvSpPr>
        <p:spPr>
          <a:xfrm>
            <a:off x="7256420" y="6581001"/>
            <a:ext cx="1658980" cy="276999"/>
          </a:xfrm>
          <a:prstGeom prst="rect">
            <a:avLst/>
          </a:prstGeom>
        </p:spPr>
        <p:txBody>
          <a:bodyPr wrap="none">
            <a:spAutoFit/>
          </a:bodyPr>
          <a:lstStyle/>
          <a:p>
            <a:r>
              <a:rPr lang="en-US" sz="1200" dirty="0"/>
              <a:t>Virtual reality </a:t>
            </a:r>
            <a:r>
              <a:rPr lang="en-US" sz="1200" dirty="0" smtClean="0"/>
              <a:t>aids, </a:t>
            </a:r>
            <a:r>
              <a:rPr lang="en-US" sz="1200" dirty="0" err="1" smtClean="0"/>
              <a:t>n.d.</a:t>
            </a:r>
            <a:r>
              <a:rPr lang="en-US" sz="1200" dirty="0" smtClean="0"/>
              <a:t> </a:t>
            </a:r>
            <a:endParaRPr lang="en-US" sz="1200" dirty="0"/>
          </a:p>
        </p:txBody>
      </p:sp>
    </p:spTree>
    <p:extLst>
      <p:ext uri="{BB962C8B-B14F-4D97-AF65-F5344CB8AC3E}">
        <p14:creationId xmlns:p14="http://schemas.microsoft.com/office/powerpoint/2010/main" val="38931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Treatment and </a:t>
            </a:r>
            <a:r>
              <a:rPr lang="en-US" dirty="0" smtClean="0"/>
              <a:t>Therapy (cont.)</a:t>
            </a:r>
            <a:endParaRPr lang="en-US" dirty="0"/>
          </a:p>
        </p:txBody>
      </p:sp>
      <p:sp>
        <p:nvSpPr>
          <p:cNvPr id="3" name="Content Placeholder 2"/>
          <p:cNvSpPr>
            <a:spLocks noGrp="1"/>
          </p:cNvSpPr>
          <p:nvPr>
            <p:ph idx="1"/>
          </p:nvPr>
        </p:nvSpPr>
        <p:spPr/>
        <p:txBody>
          <a:bodyPr>
            <a:normAutofit/>
          </a:bodyPr>
          <a:lstStyle/>
          <a:p>
            <a:r>
              <a:rPr lang="en-US" sz="2800" dirty="0" smtClean="0"/>
              <a:t>Strokes</a:t>
            </a:r>
          </a:p>
          <a:p>
            <a:r>
              <a:rPr lang="en-US" sz="2800" dirty="0" smtClean="0"/>
              <a:t>Phobias</a:t>
            </a:r>
          </a:p>
          <a:p>
            <a:pPr lvl="1"/>
            <a:r>
              <a:rPr lang="en-US" sz="2800" dirty="0" smtClean="0"/>
              <a:t>Exposure therapy</a:t>
            </a:r>
          </a:p>
          <a:p>
            <a:r>
              <a:rPr lang="en-US" sz="2800" dirty="0" smtClean="0"/>
              <a:t>Stress</a:t>
            </a:r>
            <a:endParaRPr lang="en-US" sz="2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362200"/>
            <a:ext cx="4267200" cy="4191000"/>
          </a:xfrm>
          <a:prstGeom prst="rect">
            <a:avLst/>
          </a:prstGeom>
        </p:spPr>
      </p:pic>
      <p:sp>
        <p:nvSpPr>
          <p:cNvPr id="5" name="Rectangle 4"/>
          <p:cNvSpPr/>
          <p:nvPr/>
        </p:nvSpPr>
        <p:spPr>
          <a:xfrm>
            <a:off x="7995686" y="6553200"/>
            <a:ext cx="995914" cy="276999"/>
          </a:xfrm>
          <a:prstGeom prst="rect">
            <a:avLst/>
          </a:prstGeom>
        </p:spPr>
        <p:txBody>
          <a:bodyPr wrap="none">
            <a:spAutoFit/>
          </a:bodyPr>
          <a:lstStyle/>
          <a:p>
            <a:r>
              <a:rPr lang="en-US" sz="1200" dirty="0"/>
              <a:t>Bugged </a:t>
            </a:r>
            <a:r>
              <a:rPr lang="en-US" sz="1200" dirty="0" smtClean="0"/>
              <a:t>, </a:t>
            </a:r>
            <a:r>
              <a:rPr lang="en-US" sz="1200" dirty="0" err="1" smtClean="0"/>
              <a:t>n.d.</a:t>
            </a:r>
            <a:endParaRPr lang="en-US" sz="1200" dirty="0"/>
          </a:p>
        </p:txBody>
      </p:sp>
    </p:spTree>
    <p:extLst>
      <p:ext uri="{BB962C8B-B14F-4D97-AF65-F5344CB8AC3E}">
        <p14:creationId xmlns:p14="http://schemas.microsoft.com/office/powerpoint/2010/main" val="402947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Virtual reality – an advanced form of human-computer interfaces that will immerse the user in a computer-generated world that allows user interaction</a:t>
            </a:r>
            <a:endParaRPr lang="en-US" dirty="0"/>
          </a:p>
        </p:txBody>
      </p:sp>
    </p:spTree>
    <p:extLst>
      <p:ext uri="{BB962C8B-B14F-4D97-AF65-F5344CB8AC3E}">
        <p14:creationId xmlns:p14="http://schemas.microsoft.com/office/powerpoint/2010/main" val="132059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idx="1"/>
          </p:nvPr>
        </p:nvSpPr>
        <p:spPr/>
        <p:txBody>
          <a:bodyPr/>
          <a:lstStyle/>
          <a:p>
            <a:r>
              <a:rPr lang="en-US" dirty="0" smtClean="0"/>
              <a:t>Desensitization</a:t>
            </a:r>
          </a:p>
          <a:p>
            <a:r>
              <a:rPr lang="en-US" dirty="0" smtClean="0"/>
              <a:t>Cyber addiction</a:t>
            </a:r>
          </a:p>
          <a:p>
            <a:r>
              <a:rPr lang="en-US" dirty="0" smtClean="0"/>
              <a:t>Virtual criminality</a:t>
            </a:r>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04689"/>
            <a:ext cx="4419600" cy="4267200"/>
          </a:xfrm>
          <a:prstGeom prst="rect">
            <a:avLst/>
          </a:prstGeom>
        </p:spPr>
      </p:pic>
      <p:sp>
        <p:nvSpPr>
          <p:cNvPr id="5" name="Rectangle 4"/>
          <p:cNvSpPr/>
          <p:nvPr/>
        </p:nvSpPr>
        <p:spPr>
          <a:xfrm>
            <a:off x="7618965" y="6571889"/>
            <a:ext cx="1436162" cy="276999"/>
          </a:xfrm>
          <a:prstGeom prst="rect">
            <a:avLst/>
          </a:prstGeom>
        </p:spPr>
        <p:txBody>
          <a:bodyPr wrap="none">
            <a:spAutoFit/>
          </a:bodyPr>
          <a:lstStyle/>
          <a:p>
            <a:r>
              <a:rPr lang="en-US" sz="1200" dirty="0"/>
              <a:t>A Dark </a:t>
            </a:r>
            <a:r>
              <a:rPr lang="en-US" sz="1200" dirty="0" smtClean="0"/>
              <a:t>View, </a:t>
            </a:r>
            <a:r>
              <a:rPr lang="en-US" sz="1200" dirty="0" smtClean="0"/>
              <a:t>2006</a:t>
            </a:r>
            <a:endParaRPr lang="en-US" sz="1200" dirty="0"/>
          </a:p>
        </p:txBody>
      </p:sp>
    </p:spTree>
    <p:extLst>
      <p:ext uri="{BB962C8B-B14F-4D97-AF65-F5344CB8AC3E}">
        <p14:creationId xmlns:p14="http://schemas.microsoft.com/office/powerpoint/2010/main" val="3774362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Future</a:t>
            </a:r>
            <a:endParaRPr lang="en-US" dirty="0"/>
          </a:p>
        </p:txBody>
      </p:sp>
    </p:spTree>
    <p:extLst>
      <p:ext uri="{BB962C8B-B14F-4D97-AF65-F5344CB8AC3E}">
        <p14:creationId xmlns:p14="http://schemas.microsoft.com/office/powerpoint/2010/main" val="3404419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	</a:t>
            </a:r>
            <a:endParaRPr lang="en-US" dirty="0"/>
          </a:p>
        </p:txBody>
      </p:sp>
      <p:sp>
        <p:nvSpPr>
          <p:cNvPr id="3" name="Content Placeholder 2"/>
          <p:cNvSpPr>
            <a:spLocks noGrp="1"/>
          </p:cNvSpPr>
          <p:nvPr>
            <p:ph idx="1"/>
          </p:nvPr>
        </p:nvSpPr>
        <p:spPr/>
        <p:txBody>
          <a:bodyPr/>
          <a:lstStyle/>
          <a:p>
            <a:r>
              <a:rPr lang="en-US" dirty="0" smtClean="0"/>
              <a:t>Technology doubles every two years</a:t>
            </a:r>
          </a:p>
          <a:p>
            <a:pPr lvl="1"/>
            <a:r>
              <a:rPr lang="en-US" dirty="0" smtClean="0"/>
              <a:t>Processors</a:t>
            </a:r>
          </a:p>
          <a:p>
            <a:r>
              <a:rPr lang="en-US" dirty="0" smtClean="0"/>
              <a:t>Technology will catch up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124200"/>
            <a:ext cx="5981802" cy="3419475"/>
          </a:xfrm>
          <a:prstGeom prst="rect">
            <a:avLst/>
          </a:prstGeom>
        </p:spPr>
      </p:pic>
      <p:sp>
        <p:nvSpPr>
          <p:cNvPr id="8" name="TextBox 7"/>
          <p:cNvSpPr txBox="1"/>
          <p:nvPr/>
        </p:nvSpPr>
        <p:spPr>
          <a:xfrm>
            <a:off x="7903891" y="6550881"/>
            <a:ext cx="1136208" cy="276999"/>
          </a:xfrm>
          <a:prstGeom prst="rect">
            <a:avLst/>
          </a:prstGeom>
          <a:noFill/>
        </p:spPr>
        <p:txBody>
          <a:bodyPr wrap="none" rtlCol="0">
            <a:spAutoFit/>
          </a:bodyPr>
          <a:lstStyle/>
          <a:p>
            <a:r>
              <a:rPr lang="en-US" sz="1200" dirty="0" err="1" smtClean="0"/>
              <a:t>Vecchio</a:t>
            </a:r>
            <a:r>
              <a:rPr lang="en-US" sz="1200" dirty="0" smtClean="0"/>
              <a:t>, 2011</a:t>
            </a:r>
            <a:endParaRPr lang="en-US" sz="1200" dirty="0"/>
          </a:p>
        </p:txBody>
      </p:sp>
    </p:spTree>
    <p:extLst>
      <p:ext uri="{BB962C8B-B14F-4D97-AF65-F5344CB8AC3E}">
        <p14:creationId xmlns:p14="http://schemas.microsoft.com/office/powerpoint/2010/main" val="119745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Applications – Architecture and Construction</a:t>
            </a:r>
            <a:endParaRPr lang="en-US" dirty="0"/>
          </a:p>
        </p:txBody>
      </p:sp>
      <p:sp>
        <p:nvSpPr>
          <p:cNvPr id="3" name="Content Placeholder 2"/>
          <p:cNvSpPr>
            <a:spLocks noGrp="1"/>
          </p:cNvSpPr>
          <p:nvPr>
            <p:ph idx="1"/>
          </p:nvPr>
        </p:nvSpPr>
        <p:spPr/>
        <p:txBody>
          <a:bodyPr/>
          <a:lstStyle/>
          <a:p>
            <a:r>
              <a:rPr lang="en-US" dirty="0" smtClean="0"/>
              <a:t>Clients visit virtual buildings</a:t>
            </a:r>
          </a:p>
          <a:p>
            <a:pPr lvl="1"/>
            <a:r>
              <a:rPr lang="en-US" dirty="0" smtClean="0"/>
              <a:t>Homes</a:t>
            </a:r>
          </a:p>
          <a:p>
            <a:pPr lvl="1"/>
            <a:r>
              <a:rPr lang="en-US" dirty="0" smtClean="0"/>
              <a:t>Offices</a:t>
            </a:r>
          </a:p>
          <a:p>
            <a:r>
              <a:rPr lang="en-US" dirty="0" smtClean="0"/>
              <a:t>Experience</a:t>
            </a:r>
          </a:p>
          <a:p>
            <a:pPr lvl="1"/>
            <a:r>
              <a:rPr lang="en-US" dirty="0" smtClean="0"/>
              <a:t>Fragrances</a:t>
            </a:r>
          </a:p>
          <a:p>
            <a:pPr lvl="1"/>
            <a:r>
              <a:rPr lang="en-US" dirty="0" smtClean="0"/>
              <a:t>Textures</a:t>
            </a:r>
          </a:p>
          <a:p>
            <a:pPr lvl="1"/>
            <a:r>
              <a:rPr lang="en-US" dirty="0" smtClean="0"/>
              <a:t>Sounds</a:t>
            </a:r>
          </a:p>
          <a:p>
            <a:r>
              <a:rPr lang="en-US" dirty="0" smtClean="0"/>
              <a:t>Avoid costly changes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2209800"/>
            <a:ext cx="4455641" cy="2976368"/>
          </a:xfrm>
          <a:prstGeom prst="rect">
            <a:avLst/>
          </a:prstGeom>
        </p:spPr>
      </p:pic>
      <p:sp>
        <p:nvSpPr>
          <p:cNvPr id="6" name="TextBox 5"/>
          <p:cNvSpPr txBox="1"/>
          <p:nvPr/>
        </p:nvSpPr>
        <p:spPr>
          <a:xfrm>
            <a:off x="7700482" y="5186168"/>
            <a:ext cx="1327158" cy="276999"/>
          </a:xfrm>
          <a:prstGeom prst="rect">
            <a:avLst/>
          </a:prstGeom>
          <a:noFill/>
        </p:spPr>
        <p:txBody>
          <a:bodyPr wrap="none" rtlCol="0">
            <a:spAutoFit/>
          </a:bodyPr>
          <a:lstStyle/>
          <a:p>
            <a:r>
              <a:rPr lang="en-US" sz="1200" dirty="0" err="1" smtClean="0"/>
              <a:t>Schmelzer</a:t>
            </a:r>
            <a:r>
              <a:rPr lang="en-US" sz="1200" dirty="0" smtClean="0"/>
              <a:t>, 2009</a:t>
            </a:r>
            <a:endParaRPr lang="en-US" sz="1200" dirty="0"/>
          </a:p>
        </p:txBody>
      </p:sp>
    </p:spTree>
    <p:extLst>
      <p:ext uri="{BB962C8B-B14F-4D97-AF65-F5344CB8AC3E}">
        <p14:creationId xmlns:p14="http://schemas.microsoft.com/office/powerpoint/2010/main" val="441756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Applications – Education </a:t>
            </a:r>
            <a:endParaRPr lang="en-US" dirty="0"/>
          </a:p>
        </p:txBody>
      </p:sp>
      <p:sp>
        <p:nvSpPr>
          <p:cNvPr id="3" name="Content Placeholder 2"/>
          <p:cNvSpPr>
            <a:spLocks noGrp="1"/>
          </p:cNvSpPr>
          <p:nvPr>
            <p:ph idx="1"/>
          </p:nvPr>
        </p:nvSpPr>
        <p:spPr/>
        <p:txBody>
          <a:bodyPr/>
          <a:lstStyle/>
          <a:p>
            <a:r>
              <a:rPr lang="en-US" dirty="0" smtClean="0"/>
              <a:t>Conduct science experiments safely</a:t>
            </a:r>
          </a:p>
          <a:p>
            <a:r>
              <a:rPr lang="en-US" dirty="0" smtClean="0"/>
              <a:t>Study galaxies through travel</a:t>
            </a:r>
          </a:p>
          <a:p>
            <a:r>
              <a:rPr lang="en-US" dirty="0" smtClean="0"/>
              <a:t>Interaction with fictional characters</a:t>
            </a:r>
            <a:endParaRPr lang="en-US" dirty="0"/>
          </a:p>
        </p:txBody>
      </p:sp>
      <p:sp>
        <p:nvSpPr>
          <p:cNvPr id="4" name="TextBox 3"/>
          <p:cNvSpPr txBox="1"/>
          <p:nvPr/>
        </p:nvSpPr>
        <p:spPr>
          <a:xfrm>
            <a:off x="8062309" y="6567100"/>
            <a:ext cx="1053494" cy="276999"/>
          </a:xfrm>
          <a:prstGeom prst="rect">
            <a:avLst/>
          </a:prstGeom>
          <a:noFill/>
        </p:spPr>
        <p:txBody>
          <a:bodyPr wrap="none" rtlCol="0">
            <a:spAutoFit/>
          </a:bodyPr>
          <a:lstStyle/>
          <a:p>
            <a:r>
              <a:rPr lang="en-US" sz="1200" dirty="0" err="1" smtClean="0"/>
              <a:t>Rivero</a:t>
            </a:r>
            <a:r>
              <a:rPr lang="en-US" sz="1200" dirty="0" smtClean="0"/>
              <a:t>, 2012</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514" y="3352800"/>
            <a:ext cx="5461586" cy="3214300"/>
          </a:xfrm>
          <a:prstGeom prst="rect">
            <a:avLst/>
          </a:prstGeom>
        </p:spPr>
      </p:pic>
    </p:spTree>
    <p:extLst>
      <p:ext uri="{BB962C8B-B14F-4D97-AF65-F5344CB8AC3E}">
        <p14:creationId xmlns:p14="http://schemas.microsoft.com/office/powerpoint/2010/main" val="785655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Applications – Medicine </a:t>
            </a:r>
            <a:endParaRPr lang="en-US" dirty="0"/>
          </a:p>
        </p:txBody>
      </p:sp>
      <p:sp>
        <p:nvSpPr>
          <p:cNvPr id="3" name="Content Placeholder 2"/>
          <p:cNvSpPr>
            <a:spLocks noGrp="1"/>
          </p:cNvSpPr>
          <p:nvPr>
            <p:ph idx="1"/>
          </p:nvPr>
        </p:nvSpPr>
        <p:spPr/>
        <p:txBody>
          <a:bodyPr/>
          <a:lstStyle/>
          <a:p>
            <a:r>
              <a:rPr lang="en-US" dirty="0" smtClean="0"/>
              <a:t>Less dangerous</a:t>
            </a:r>
          </a:p>
          <a:p>
            <a:r>
              <a:rPr lang="en-US" dirty="0" smtClean="0"/>
              <a:t>Virtual human body dissection</a:t>
            </a:r>
          </a:p>
          <a:p>
            <a:pPr lvl="1"/>
            <a:r>
              <a:rPr lang="en-US" dirty="0" smtClean="0"/>
              <a:t>Procedural testing</a:t>
            </a:r>
          </a:p>
          <a:p>
            <a:r>
              <a:rPr lang="en-US" dirty="0" smtClean="0"/>
              <a:t>Disease simulation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389" y="3200400"/>
            <a:ext cx="4654211" cy="3343275"/>
          </a:xfrm>
          <a:prstGeom prst="rect">
            <a:avLst/>
          </a:prstGeom>
        </p:spPr>
      </p:pic>
      <p:sp>
        <p:nvSpPr>
          <p:cNvPr id="9" name="TextBox 8"/>
          <p:cNvSpPr txBox="1"/>
          <p:nvPr/>
        </p:nvSpPr>
        <p:spPr>
          <a:xfrm>
            <a:off x="7920473" y="6566087"/>
            <a:ext cx="1071127" cy="276999"/>
          </a:xfrm>
          <a:prstGeom prst="rect">
            <a:avLst/>
          </a:prstGeom>
          <a:noFill/>
        </p:spPr>
        <p:txBody>
          <a:bodyPr wrap="none" rtlCol="0">
            <a:spAutoFit/>
          </a:bodyPr>
          <a:lstStyle/>
          <a:p>
            <a:r>
              <a:rPr lang="en-US" sz="1200" dirty="0" err="1" smtClean="0"/>
              <a:t>Darma</a:t>
            </a:r>
            <a:r>
              <a:rPr lang="en-US" sz="1200" dirty="0" smtClean="0"/>
              <a:t>, 2012</a:t>
            </a:r>
            <a:endParaRPr lang="en-US" sz="1200" dirty="0"/>
          </a:p>
        </p:txBody>
      </p:sp>
    </p:spTree>
    <p:extLst>
      <p:ext uri="{BB962C8B-B14F-4D97-AF65-F5344CB8AC3E}">
        <p14:creationId xmlns:p14="http://schemas.microsoft.com/office/powerpoint/2010/main" val="3930748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Application – Military </a:t>
            </a:r>
            <a:endParaRPr lang="en-US" dirty="0"/>
          </a:p>
        </p:txBody>
      </p:sp>
      <p:sp>
        <p:nvSpPr>
          <p:cNvPr id="3" name="Content Placeholder 2"/>
          <p:cNvSpPr>
            <a:spLocks noGrp="1"/>
          </p:cNvSpPr>
          <p:nvPr>
            <p:ph idx="1"/>
          </p:nvPr>
        </p:nvSpPr>
        <p:spPr/>
        <p:txBody>
          <a:bodyPr/>
          <a:lstStyle/>
          <a:p>
            <a:r>
              <a:rPr lang="en-US" dirty="0" smtClean="0"/>
              <a:t>Simulation practice</a:t>
            </a:r>
          </a:p>
          <a:p>
            <a:pPr lvl="1"/>
            <a:r>
              <a:rPr lang="en-US" dirty="0" smtClean="0"/>
              <a:t>War scenarios</a:t>
            </a:r>
          </a:p>
          <a:p>
            <a:r>
              <a:rPr lang="en-US" dirty="0" smtClean="0"/>
              <a:t>Conflict resolution</a:t>
            </a:r>
          </a:p>
          <a:p>
            <a:pPr lvl="1"/>
            <a:r>
              <a:rPr lang="en-US" dirty="0" smtClean="0"/>
              <a:t>Make decisions and see outcome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049" y="3593092"/>
            <a:ext cx="4005062" cy="2983427"/>
          </a:xfrm>
          <a:prstGeom prst="rect">
            <a:avLst/>
          </a:prstGeom>
        </p:spPr>
      </p:pic>
      <p:sp>
        <p:nvSpPr>
          <p:cNvPr id="6" name="TextBox 5"/>
          <p:cNvSpPr txBox="1"/>
          <p:nvPr/>
        </p:nvSpPr>
        <p:spPr>
          <a:xfrm>
            <a:off x="7585560" y="6576519"/>
            <a:ext cx="1558440" cy="276999"/>
          </a:xfrm>
          <a:prstGeom prst="rect">
            <a:avLst/>
          </a:prstGeom>
          <a:noFill/>
        </p:spPr>
        <p:txBody>
          <a:bodyPr wrap="none" rtlCol="0">
            <a:spAutoFit/>
          </a:bodyPr>
          <a:lstStyle/>
          <a:p>
            <a:r>
              <a:rPr lang="en-US" sz="1200" dirty="0" smtClean="0"/>
              <a:t>Military training, </a:t>
            </a:r>
            <a:r>
              <a:rPr lang="en-US" sz="1200" dirty="0" err="1" smtClean="0"/>
              <a:t>n.d.</a:t>
            </a:r>
            <a:endParaRPr lang="en-US" sz="1200" dirty="0"/>
          </a:p>
        </p:txBody>
      </p:sp>
    </p:spTree>
    <p:extLst>
      <p:ext uri="{BB962C8B-B14F-4D97-AF65-F5344CB8AC3E}">
        <p14:creationId xmlns:p14="http://schemas.microsoft.com/office/powerpoint/2010/main" val="23659607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Life – Constraints 	</a:t>
            </a:r>
            <a:endParaRPr lang="en-US" dirty="0"/>
          </a:p>
        </p:txBody>
      </p:sp>
      <p:sp>
        <p:nvSpPr>
          <p:cNvPr id="3" name="Content Placeholder 2"/>
          <p:cNvSpPr>
            <a:spLocks noGrp="1"/>
          </p:cNvSpPr>
          <p:nvPr>
            <p:ph idx="1"/>
          </p:nvPr>
        </p:nvSpPr>
        <p:spPr/>
        <p:txBody>
          <a:bodyPr>
            <a:normAutofit/>
          </a:bodyPr>
          <a:lstStyle/>
          <a:p>
            <a:r>
              <a:rPr lang="en-US" sz="2800" dirty="0" smtClean="0"/>
              <a:t>More natural world to user</a:t>
            </a:r>
          </a:p>
          <a:p>
            <a:r>
              <a:rPr lang="en-US" sz="2800" dirty="0" smtClean="0"/>
              <a:t>High frame rates – realism</a:t>
            </a:r>
          </a:p>
          <a:p>
            <a:r>
              <a:rPr lang="en-US" sz="2800" dirty="0" smtClean="0"/>
              <a:t>Scene graph traversal is                            slow</a:t>
            </a:r>
          </a:p>
          <a:p>
            <a:r>
              <a:rPr lang="en-US" sz="2800" dirty="0" smtClean="0"/>
              <a:t>Polygon count must                               decrease</a:t>
            </a:r>
          </a:p>
          <a:p>
            <a:r>
              <a:rPr lang="en-US" sz="2800" dirty="0" smtClean="0"/>
              <a:t>Virtual environment                       toolkits incapable of real                                     physics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514600"/>
            <a:ext cx="3733800" cy="3985831"/>
          </a:xfrm>
          <a:prstGeom prst="rect">
            <a:avLst/>
          </a:prstGeom>
        </p:spPr>
      </p:pic>
      <p:sp>
        <p:nvSpPr>
          <p:cNvPr id="5" name="TextBox 4"/>
          <p:cNvSpPr txBox="1"/>
          <p:nvPr/>
        </p:nvSpPr>
        <p:spPr>
          <a:xfrm>
            <a:off x="7186594" y="6500431"/>
            <a:ext cx="1866217" cy="276999"/>
          </a:xfrm>
          <a:prstGeom prst="rect">
            <a:avLst/>
          </a:prstGeom>
          <a:noFill/>
        </p:spPr>
        <p:txBody>
          <a:bodyPr wrap="none" rtlCol="0">
            <a:spAutoFit/>
          </a:bodyPr>
          <a:lstStyle/>
          <a:p>
            <a:r>
              <a:rPr lang="en-US" sz="1200" dirty="0" err="1" smtClean="0"/>
              <a:t>Schmalstieg</a:t>
            </a:r>
            <a:r>
              <a:rPr lang="en-US" sz="1200" dirty="0" smtClean="0"/>
              <a:t>, et al., 2007</a:t>
            </a:r>
            <a:endParaRPr lang="en-US" sz="1200" dirty="0"/>
          </a:p>
        </p:txBody>
      </p:sp>
    </p:spTree>
    <p:extLst>
      <p:ext uri="{BB962C8B-B14F-4D97-AF65-F5344CB8AC3E}">
        <p14:creationId xmlns:p14="http://schemas.microsoft.com/office/powerpoint/2010/main" val="1053517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Life – Autonomous Agents	</a:t>
            </a:r>
            <a:endParaRPr lang="en-US" dirty="0"/>
          </a:p>
        </p:txBody>
      </p:sp>
      <p:sp>
        <p:nvSpPr>
          <p:cNvPr id="3" name="Content Placeholder 2"/>
          <p:cNvSpPr>
            <a:spLocks noGrp="1"/>
          </p:cNvSpPr>
          <p:nvPr>
            <p:ph idx="1"/>
          </p:nvPr>
        </p:nvSpPr>
        <p:spPr/>
        <p:txBody>
          <a:bodyPr/>
          <a:lstStyle/>
          <a:p>
            <a:r>
              <a:rPr lang="en-US" dirty="0" smtClean="0"/>
              <a:t>Perform dynamic roles</a:t>
            </a:r>
          </a:p>
          <a:p>
            <a:pPr lvl="1"/>
            <a:r>
              <a:rPr lang="en-US" dirty="0" smtClean="0"/>
              <a:t>Envision human everyday life</a:t>
            </a:r>
          </a:p>
          <a:p>
            <a:r>
              <a:rPr lang="en-US" dirty="0" smtClean="0"/>
              <a:t>React to the environment</a:t>
            </a:r>
          </a:p>
          <a:p>
            <a:r>
              <a:rPr lang="en-US" dirty="0" smtClean="0"/>
              <a:t>Virtual sensors to learn from actions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810000"/>
            <a:ext cx="4419600" cy="2784348"/>
          </a:xfrm>
          <a:prstGeom prst="rect">
            <a:avLst/>
          </a:prstGeom>
        </p:spPr>
      </p:pic>
      <p:sp>
        <p:nvSpPr>
          <p:cNvPr id="5" name="TextBox 4"/>
          <p:cNvSpPr txBox="1"/>
          <p:nvPr/>
        </p:nvSpPr>
        <p:spPr>
          <a:xfrm>
            <a:off x="7543800" y="6581001"/>
            <a:ext cx="1535998" cy="276999"/>
          </a:xfrm>
          <a:prstGeom prst="rect">
            <a:avLst/>
          </a:prstGeom>
          <a:noFill/>
        </p:spPr>
        <p:txBody>
          <a:bodyPr wrap="none" rtlCol="0">
            <a:spAutoFit/>
          </a:bodyPr>
          <a:lstStyle/>
          <a:p>
            <a:r>
              <a:rPr lang="en-US" sz="1200" dirty="0" smtClean="0"/>
              <a:t>Atkinson, et al., </a:t>
            </a:r>
            <a:r>
              <a:rPr lang="en-US" sz="1200" dirty="0" err="1" smtClean="0"/>
              <a:t>n.d.</a:t>
            </a:r>
            <a:endParaRPr lang="en-US" sz="1200" dirty="0"/>
          </a:p>
        </p:txBody>
      </p:sp>
    </p:spTree>
    <p:extLst>
      <p:ext uri="{BB962C8B-B14F-4D97-AF65-F5344CB8AC3E}">
        <p14:creationId xmlns:p14="http://schemas.microsoft.com/office/powerpoint/2010/main" val="3534753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Mind Uploading – Human Continuation</a:t>
            </a:r>
            <a:endParaRPr lang="en-US" dirty="0"/>
          </a:p>
        </p:txBody>
      </p:sp>
      <p:sp>
        <p:nvSpPr>
          <p:cNvPr id="3" name="Content Placeholder 2"/>
          <p:cNvSpPr>
            <a:spLocks noGrp="1"/>
          </p:cNvSpPr>
          <p:nvPr>
            <p:ph idx="1"/>
          </p:nvPr>
        </p:nvSpPr>
        <p:spPr/>
        <p:txBody>
          <a:bodyPr/>
          <a:lstStyle/>
          <a:p>
            <a:r>
              <a:rPr lang="en-US" dirty="0" smtClean="0"/>
              <a:t>Cyborgs will be a reality</a:t>
            </a:r>
          </a:p>
          <a:p>
            <a:pPr lvl="1"/>
            <a:r>
              <a:rPr lang="en-US" dirty="0" smtClean="0"/>
              <a:t>Replace brain location with machine</a:t>
            </a:r>
          </a:p>
          <a:p>
            <a:r>
              <a:rPr lang="en-US" dirty="0" smtClean="0"/>
              <a:t>Problems</a:t>
            </a:r>
          </a:p>
          <a:p>
            <a:pPr lvl="1"/>
            <a:r>
              <a:rPr lang="en-US" dirty="0" smtClean="0"/>
              <a:t>Eternal life</a:t>
            </a:r>
          </a:p>
          <a:p>
            <a:pPr lvl="2"/>
            <a:r>
              <a:rPr lang="en-US" dirty="0" smtClean="0"/>
              <a:t>No needs</a:t>
            </a:r>
          </a:p>
          <a:p>
            <a:pPr lvl="1"/>
            <a:r>
              <a:rPr lang="en-US" dirty="0" smtClean="0"/>
              <a:t>Emotionless unless                        programmed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4104769"/>
            <a:ext cx="4612341" cy="2515105"/>
          </a:xfrm>
          <a:prstGeom prst="rect">
            <a:avLst/>
          </a:prstGeom>
        </p:spPr>
      </p:pic>
      <p:sp>
        <p:nvSpPr>
          <p:cNvPr id="5" name="TextBox 4"/>
          <p:cNvSpPr txBox="1"/>
          <p:nvPr/>
        </p:nvSpPr>
        <p:spPr>
          <a:xfrm>
            <a:off x="8158782" y="6606117"/>
            <a:ext cx="994183" cy="276999"/>
          </a:xfrm>
          <a:prstGeom prst="rect">
            <a:avLst/>
          </a:prstGeom>
          <a:noFill/>
        </p:spPr>
        <p:txBody>
          <a:bodyPr wrap="none" rtlCol="0">
            <a:spAutoFit/>
          </a:bodyPr>
          <a:lstStyle/>
          <a:p>
            <a:r>
              <a:rPr lang="en-US" sz="1200" dirty="0" err="1" smtClean="0"/>
              <a:t>Posel</a:t>
            </a:r>
            <a:r>
              <a:rPr lang="en-US" sz="1200" dirty="0" smtClean="0"/>
              <a:t>, 2012</a:t>
            </a:r>
            <a:endParaRPr lang="en-US" sz="1200" dirty="0"/>
          </a:p>
        </p:txBody>
      </p:sp>
    </p:spTree>
    <p:extLst>
      <p:ext uri="{BB962C8B-B14F-4D97-AF65-F5344CB8AC3E}">
        <p14:creationId xmlns:p14="http://schemas.microsoft.com/office/powerpoint/2010/main" val="3267487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r>
              <a:rPr lang="en-US" dirty="0" smtClean="0"/>
              <a:t>Virtual reality is an emergent technology that is bringing forth advancement to many fields such as psychology, education, medicine, and military in the form of simulations, providing realistic virtual environments for the user to experience.</a:t>
            </a:r>
            <a:endParaRPr lang="en-US" dirty="0"/>
          </a:p>
        </p:txBody>
      </p:sp>
    </p:spTree>
    <p:extLst>
      <p:ext uri="{BB962C8B-B14F-4D97-AF65-F5344CB8AC3E}">
        <p14:creationId xmlns:p14="http://schemas.microsoft.com/office/powerpoint/2010/main" val="1988197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Mind Uploading – Live in the Virtual World</a:t>
            </a:r>
            <a:endParaRPr lang="en-US" dirty="0"/>
          </a:p>
        </p:txBody>
      </p:sp>
      <p:sp>
        <p:nvSpPr>
          <p:cNvPr id="3" name="Content Placeholder 2"/>
          <p:cNvSpPr>
            <a:spLocks noGrp="1"/>
          </p:cNvSpPr>
          <p:nvPr>
            <p:ph idx="1"/>
          </p:nvPr>
        </p:nvSpPr>
        <p:spPr/>
        <p:txBody>
          <a:bodyPr>
            <a:normAutofit/>
          </a:bodyPr>
          <a:lstStyle/>
          <a:p>
            <a:r>
              <a:rPr lang="en-US" sz="2800" dirty="0" smtClean="0"/>
              <a:t>Live virtually</a:t>
            </a:r>
          </a:p>
          <a:p>
            <a:pPr lvl="1"/>
            <a:r>
              <a:rPr lang="en-US" sz="2800" dirty="0" smtClean="0"/>
              <a:t>Scan mind,</a:t>
            </a:r>
            <a:r>
              <a:rPr lang="en-US" sz="2800" dirty="0"/>
              <a:t> </a:t>
            </a:r>
            <a:r>
              <a:rPr lang="en-US" sz="2800" dirty="0" smtClean="0"/>
              <a:t>upload, 3D model</a:t>
            </a:r>
          </a:p>
          <a:p>
            <a:pPr lvl="1"/>
            <a:r>
              <a:rPr lang="en-US" sz="2800" dirty="0" smtClean="0"/>
              <a:t>Ageless</a:t>
            </a:r>
          </a:p>
          <a:p>
            <a:r>
              <a:rPr lang="en-US" sz="2800" dirty="0" smtClean="0"/>
              <a:t>Limitations</a:t>
            </a:r>
          </a:p>
          <a:p>
            <a:pPr lvl="1"/>
            <a:r>
              <a:rPr lang="en-US" sz="2800" dirty="0" smtClean="0"/>
              <a:t>Developer dictated</a:t>
            </a:r>
          </a:p>
          <a:p>
            <a:pPr lvl="2"/>
            <a:r>
              <a:rPr lang="en-US" sz="2800" dirty="0" smtClean="0"/>
              <a:t>Physics</a:t>
            </a:r>
          </a:p>
          <a:p>
            <a:pPr lvl="2"/>
            <a:r>
              <a:rPr lang="en-US" sz="2800" dirty="0" smtClean="0"/>
              <a:t>Life/death</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954" y="3429000"/>
            <a:ext cx="4800600" cy="3200400"/>
          </a:xfrm>
          <a:prstGeom prst="rect">
            <a:avLst/>
          </a:prstGeom>
        </p:spPr>
      </p:pic>
      <p:sp>
        <p:nvSpPr>
          <p:cNvPr id="7" name="TextBox 6"/>
          <p:cNvSpPr txBox="1"/>
          <p:nvPr/>
        </p:nvSpPr>
        <p:spPr>
          <a:xfrm>
            <a:off x="8193547" y="6617677"/>
            <a:ext cx="950453" cy="276999"/>
          </a:xfrm>
          <a:prstGeom prst="rect">
            <a:avLst/>
          </a:prstGeom>
          <a:noFill/>
        </p:spPr>
        <p:txBody>
          <a:bodyPr wrap="none" rtlCol="0">
            <a:spAutoFit/>
          </a:bodyPr>
          <a:lstStyle/>
          <a:p>
            <a:r>
              <a:rPr lang="en-US" sz="1200" dirty="0" err="1" smtClean="0"/>
              <a:t>Niiler</a:t>
            </a:r>
            <a:r>
              <a:rPr lang="en-US" sz="1200" dirty="0" smtClean="0"/>
              <a:t>, 2013</a:t>
            </a:r>
            <a:endParaRPr lang="en-US" sz="1200" dirty="0"/>
          </a:p>
        </p:txBody>
      </p:sp>
    </p:spTree>
    <p:extLst>
      <p:ext uri="{BB962C8B-B14F-4D97-AF65-F5344CB8AC3E}">
        <p14:creationId xmlns:p14="http://schemas.microsoft.com/office/powerpoint/2010/main" val="3746624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Virtual reality brings forth many new possibilities that were never available before, especially in major fields that require simulated environments.</a:t>
            </a:r>
            <a:endParaRPr lang="en-US" dirty="0"/>
          </a:p>
        </p:txBody>
      </p:sp>
    </p:spTree>
    <p:extLst>
      <p:ext uri="{BB962C8B-B14F-4D97-AF65-F5344CB8AC3E}">
        <p14:creationId xmlns:p14="http://schemas.microsoft.com/office/powerpoint/2010/main" val="35382841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and Evolution References</a:t>
            </a:r>
            <a:endParaRPr lang="en-US" dirty="0"/>
          </a:p>
        </p:txBody>
      </p:sp>
      <p:sp>
        <p:nvSpPr>
          <p:cNvPr id="3" name="Content Placeholder 2"/>
          <p:cNvSpPr>
            <a:spLocks noGrp="1"/>
          </p:cNvSpPr>
          <p:nvPr>
            <p:ph idx="1"/>
          </p:nvPr>
        </p:nvSpPr>
        <p:spPr/>
        <p:txBody>
          <a:bodyPr>
            <a:normAutofit fontScale="55000" lnSpcReduction="20000"/>
          </a:bodyPr>
          <a:lstStyle/>
          <a:p>
            <a:r>
              <a:rPr lang="en-US" sz="3200" dirty="0" err="1"/>
              <a:t>Antycip</a:t>
            </a:r>
            <a:r>
              <a:rPr lang="en-US" sz="3200" dirty="0"/>
              <a:t> Simulation (</a:t>
            </a:r>
            <a:r>
              <a:rPr lang="en-US" sz="3200" dirty="0" err="1"/>
              <a:t>n.d.</a:t>
            </a:r>
            <a:r>
              <a:rPr lang="en-US" sz="3200" dirty="0"/>
              <a:t>). Virtual Reality Solutions. </a:t>
            </a:r>
            <a:r>
              <a:rPr lang="en-US" sz="3200" i="1" dirty="0" err="1"/>
              <a:t>Antycip</a:t>
            </a:r>
            <a:r>
              <a:rPr lang="en-US" sz="3200" i="1" dirty="0"/>
              <a:t>.</a:t>
            </a:r>
            <a:r>
              <a:rPr lang="en-US" sz="3200" dirty="0"/>
              <a:t> </a:t>
            </a:r>
            <a:r>
              <a:rPr lang="en-US" sz="3200" dirty="0" smtClean="0"/>
              <a:t>Retrieved </a:t>
            </a:r>
            <a:r>
              <a:rPr lang="en-US" sz="3200" dirty="0"/>
              <a:t>from http://www.antycipsimulation.com/solutions/virtual-reality-solutions</a:t>
            </a:r>
          </a:p>
          <a:p>
            <a:r>
              <a:rPr lang="en-US" sz="3200" dirty="0"/>
              <a:t>Computer History Museum (1967). Ivan Sutherland wearing early head-mounted display. </a:t>
            </a:r>
            <a:r>
              <a:rPr lang="en-US" sz="3200" i="1" dirty="0"/>
              <a:t>Computer History. </a:t>
            </a:r>
            <a:r>
              <a:rPr lang="en-US" sz="3200" dirty="0"/>
              <a:t>Retrieved from http://www.computerhistory.org/revolution/input-output/14/356/1888</a:t>
            </a:r>
          </a:p>
          <a:p>
            <a:r>
              <a:rPr lang="en-US" sz="3200" dirty="0" err="1"/>
              <a:t>Ferragallo</a:t>
            </a:r>
            <a:r>
              <a:rPr lang="en-US" sz="3200" dirty="0"/>
              <a:t>, R. (</a:t>
            </a:r>
            <a:r>
              <a:rPr lang="en-US" sz="3200" dirty="0" err="1"/>
              <a:t>n.d.</a:t>
            </a:r>
            <a:r>
              <a:rPr lang="en-US" sz="3200" dirty="0"/>
              <a:t>). </a:t>
            </a:r>
            <a:r>
              <a:rPr lang="en-US" sz="3200" dirty="0" err="1"/>
              <a:t>Sensorama</a:t>
            </a:r>
            <a:r>
              <a:rPr lang="en-US" sz="3200" dirty="0"/>
              <a:t>. </a:t>
            </a:r>
            <a:r>
              <a:rPr lang="en-US" sz="3200" i="1" dirty="0"/>
              <a:t>Virtual Reality.</a:t>
            </a:r>
            <a:r>
              <a:rPr lang="en-US" sz="3200" dirty="0"/>
              <a:t> Retrieved from http://www.ferragallo.com/sensorama.html</a:t>
            </a:r>
          </a:p>
          <a:p>
            <a:r>
              <a:rPr lang="en-US" sz="3200" dirty="0"/>
              <a:t>Fidelity Flight Simulation Inc. (</a:t>
            </a:r>
            <a:r>
              <a:rPr lang="en-US" sz="3200" dirty="0" err="1"/>
              <a:t>n.d.</a:t>
            </a:r>
            <a:r>
              <a:rPr lang="en-US" sz="3200" dirty="0"/>
              <a:t>). Superior Aerodynamic Modeling Capability. </a:t>
            </a:r>
            <a:r>
              <a:rPr lang="en-US" sz="3200" i="1" dirty="0"/>
              <a:t>Fidelity</a:t>
            </a:r>
            <a:r>
              <a:rPr lang="en-US" sz="3200" dirty="0"/>
              <a:t>. Retrieved from http://www.fidelityflight.com/aero-model.htm</a:t>
            </a:r>
          </a:p>
          <a:p>
            <a:r>
              <a:rPr lang="en-US" sz="3200" dirty="0"/>
              <a:t>International Arcade Museum (</a:t>
            </a:r>
            <a:r>
              <a:rPr lang="en-US" sz="3200" dirty="0" err="1"/>
              <a:t>n.d.</a:t>
            </a:r>
            <a:r>
              <a:rPr lang="en-US" sz="3200" dirty="0"/>
              <a:t>). </a:t>
            </a:r>
            <a:r>
              <a:rPr lang="en-US" sz="3200" dirty="0" err="1"/>
              <a:t>Battlezone</a:t>
            </a:r>
            <a:r>
              <a:rPr lang="en-US" sz="3200" dirty="0"/>
              <a:t>. </a:t>
            </a:r>
            <a:r>
              <a:rPr lang="en-US" sz="3200" i="1" dirty="0"/>
              <a:t>Killer List of Video Games. </a:t>
            </a:r>
            <a:r>
              <a:rPr lang="en-US" sz="3200" dirty="0"/>
              <a:t>Retrieved from http://www.arcade-museum.com/game_detail.php?game_id=7059</a:t>
            </a:r>
          </a:p>
          <a:p>
            <a:r>
              <a:rPr lang="en-US" sz="3200" dirty="0" err="1"/>
              <a:t>Timerime</a:t>
            </a:r>
            <a:r>
              <a:rPr lang="en-US" sz="3200" dirty="0"/>
              <a:t> (</a:t>
            </a:r>
            <a:r>
              <a:rPr lang="en-US" sz="3200" dirty="0" err="1"/>
              <a:t>n.d.</a:t>
            </a:r>
            <a:r>
              <a:rPr lang="en-US" sz="3200" dirty="0"/>
              <a:t>). Timeline. </a:t>
            </a:r>
            <a:r>
              <a:rPr lang="en-US" sz="3200" i="1" dirty="0"/>
              <a:t>Morton </a:t>
            </a:r>
            <a:r>
              <a:rPr lang="en-US" sz="3200" i="1" dirty="0" err="1"/>
              <a:t>Heilig</a:t>
            </a:r>
            <a:r>
              <a:rPr lang="en-US" sz="3200" i="1" dirty="0"/>
              <a:t>.</a:t>
            </a:r>
            <a:r>
              <a:rPr lang="en-US" sz="3200" dirty="0"/>
              <a:t> Retrieved from http://www.timerime.com/en/event/847900/Morton+Heilig/</a:t>
            </a:r>
          </a:p>
          <a:p>
            <a:r>
              <a:rPr lang="en-US" sz="3200" dirty="0"/>
              <a:t>Virtual Flight(</a:t>
            </a:r>
            <a:r>
              <a:rPr lang="en-US" sz="3200" dirty="0" err="1"/>
              <a:t>n.d.</a:t>
            </a:r>
            <a:r>
              <a:rPr lang="en-US" sz="3200" dirty="0"/>
              <a:t>). History of Virtual Flight. </a:t>
            </a:r>
            <a:r>
              <a:rPr lang="en-US" sz="3200" i="1" dirty="0"/>
              <a:t>Virtual Flight Air.</a:t>
            </a:r>
            <a:r>
              <a:rPr lang="en-US" sz="3200" dirty="0"/>
              <a:t> Retrieved from http://</a:t>
            </a:r>
            <a:r>
              <a:rPr lang="en-US" sz="3200" dirty="0" smtClean="0"/>
              <a:t>www.vf-air.com/FS6.htm</a:t>
            </a:r>
            <a:endParaRPr lang="en-US" sz="3200" dirty="0"/>
          </a:p>
        </p:txBody>
      </p:sp>
    </p:spTree>
    <p:extLst>
      <p:ext uri="{BB962C8B-B14F-4D97-AF65-F5344CB8AC3E}">
        <p14:creationId xmlns:p14="http://schemas.microsoft.com/office/powerpoint/2010/main" val="99931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Science and Technology References</a:t>
            </a:r>
            <a:endParaRPr lang="en-US" dirty="0"/>
          </a:p>
        </p:txBody>
      </p:sp>
      <p:sp>
        <p:nvSpPr>
          <p:cNvPr id="3" name="Content Placeholder 2"/>
          <p:cNvSpPr>
            <a:spLocks noGrp="1"/>
          </p:cNvSpPr>
          <p:nvPr>
            <p:ph idx="1"/>
          </p:nvPr>
        </p:nvSpPr>
        <p:spPr/>
        <p:txBody>
          <a:bodyPr>
            <a:noAutofit/>
          </a:bodyPr>
          <a:lstStyle/>
          <a:p>
            <a:r>
              <a:rPr lang="en-US" sz="1600" dirty="0" err="1"/>
              <a:t>Bley</a:t>
            </a:r>
            <a:r>
              <a:rPr lang="en-US" sz="1600" dirty="0"/>
              <a:t>, F. (1999). Virtual Reality Technology. </a:t>
            </a:r>
            <a:r>
              <a:rPr lang="en-US" sz="1600" i="1" dirty="0" err="1"/>
              <a:t>Fbley</a:t>
            </a:r>
            <a:r>
              <a:rPr lang="en-US" sz="1600" dirty="0"/>
              <a:t>. Retrieved from http://www.fbley.de/index.htm</a:t>
            </a:r>
          </a:p>
          <a:p>
            <a:r>
              <a:rPr lang="en-US" sz="1600" dirty="0"/>
              <a:t>Forget the Red Pill. (March 26, 2012). </a:t>
            </a:r>
            <a:r>
              <a:rPr lang="en-US" sz="1600" i="1" dirty="0"/>
              <a:t>Could this happen.</a:t>
            </a:r>
            <a:r>
              <a:rPr lang="en-US" sz="1600" dirty="0"/>
              <a:t> Retrieved from http://couldthishappen.com/?p=373</a:t>
            </a:r>
          </a:p>
          <a:p>
            <a:r>
              <a:rPr lang="en-US" sz="1600" dirty="0"/>
              <a:t>Oculus Rift Support In Blender Game Engine. (June 26, 2013). </a:t>
            </a:r>
            <a:r>
              <a:rPr lang="en-US" sz="1600" i="1" dirty="0" err="1"/>
              <a:t>Lubosz's</a:t>
            </a:r>
            <a:r>
              <a:rPr lang="en-US" sz="1600" i="1" dirty="0"/>
              <a:t> Blog</a:t>
            </a:r>
            <a:r>
              <a:rPr lang="en-US" sz="1600" dirty="0"/>
              <a:t>. Retrieved from http://lubosz.wordpress.com/2013/06/26/oculus-rift-support-in-blender-game-engine/</a:t>
            </a:r>
          </a:p>
          <a:p>
            <a:r>
              <a:rPr lang="en-US" sz="1600" dirty="0"/>
              <a:t>Orland, K. (November 28, 2012). Oculus delays </a:t>
            </a:r>
            <a:r>
              <a:rPr lang="en-US" sz="1600" dirty="0" err="1"/>
              <a:t>dev</a:t>
            </a:r>
            <a:r>
              <a:rPr lang="en-US" sz="1600" dirty="0"/>
              <a:t> kits for Rift head-mounted display by three months. </a:t>
            </a:r>
            <a:r>
              <a:rPr lang="en-US" sz="1600" i="1" dirty="0" err="1"/>
              <a:t>Arstechnica</a:t>
            </a:r>
            <a:r>
              <a:rPr lang="en-US" sz="1600" dirty="0"/>
              <a:t>. Retrieved from http://arstechnica.com/gaming/2012/11/oculus-delays-dev-kits-for-rift-head-mounted-display-by-three-months/</a:t>
            </a:r>
          </a:p>
          <a:p>
            <a:r>
              <a:rPr lang="en-US" sz="1600" dirty="0"/>
              <a:t>Virtual Reality Technology 4: ARAIG Gaming Feedback Suit. (</a:t>
            </a:r>
            <a:r>
              <a:rPr lang="en-US" sz="1600" dirty="0" err="1"/>
              <a:t>n.d.</a:t>
            </a:r>
            <a:r>
              <a:rPr lang="en-US" sz="1600" dirty="0"/>
              <a:t>). </a:t>
            </a:r>
            <a:r>
              <a:rPr lang="en-US" sz="1600" i="1" dirty="0" err="1"/>
              <a:t>TangledTech</a:t>
            </a:r>
            <a:r>
              <a:rPr lang="en-US" sz="1600" dirty="0"/>
              <a:t>. Retrieved from http://tangledtech.com/gaming/virtual-reality-technology-4-araig-gaming-feedback-suit</a:t>
            </a:r>
          </a:p>
          <a:p>
            <a:r>
              <a:rPr lang="en-US" sz="1600" dirty="0"/>
              <a:t>Wong, R. (July 23, 2012). Homemade </a:t>
            </a:r>
            <a:r>
              <a:rPr lang="en-US" sz="1600" dirty="0" err="1"/>
              <a:t>holodeck</a:t>
            </a:r>
            <a:r>
              <a:rPr lang="en-US" sz="1600" dirty="0"/>
              <a:t> inches gaming closer to virtual reality. </a:t>
            </a:r>
            <a:r>
              <a:rPr lang="en-US" sz="1600" i="1" dirty="0"/>
              <a:t>DVICE</a:t>
            </a:r>
            <a:r>
              <a:rPr lang="en-US" sz="1600" dirty="0"/>
              <a:t>. Retrieved from http://www.dvice.com/archives/2012/07/homemade_holode.php</a:t>
            </a:r>
          </a:p>
          <a:p>
            <a:r>
              <a:rPr lang="en-US" sz="1600" dirty="0"/>
              <a:t>Wong, R. (August 12, 2013). Insane </a:t>
            </a:r>
            <a:r>
              <a:rPr lang="en-US" sz="1600" dirty="0" err="1"/>
              <a:t>Virtuix</a:t>
            </a:r>
            <a:r>
              <a:rPr lang="en-US" sz="1600" dirty="0"/>
              <a:t> Omni VR treadmill can now be preordered for $500. </a:t>
            </a:r>
            <a:r>
              <a:rPr lang="en-US" sz="1600" i="1" dirty="0"/>
              <a:t>DVICE</a:t>
            </a:r>
            <a:r>
              <a:rPr lang="en-US" sz="1600" dirty="0"/>
              <a:t>. Retrieved from http://www.dvice.com/2013-8-12/insane-virtuix-omni-vr-treadmill-can-now-be-preordered-500</a:t>
            </a:r>
          </a:p>
          <a:p>
            <a:endParaRPr lang="en-US" sz="1600" dirty="0"/>
          </a:p>
        </p:txBody>
      </p:sp>
    </p:spTree>
    <p:extLst>
      <p:ext uri="{BB962C8B-B14F-4D97-AF65-F5344CB8AC3E}">
        <p14:creationId xmlns:p14="http://schemas.microsoft.com/office/powerpoint/2010/main" val="2201257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and Education References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55469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References</a:t>
            </a:r>
            <a:endParaRPr lang="en-US" dirty="0"/>
          </a:p>
        </p:txBody>
      </p:sp>
      <p:sp>
        <p:nvSpPr>
          <p:cNvPr id="3" name="Content Placeholder 2"/>
          <p:cNvSpPr>
            <a:spLocks noGrp="1"/>
          </p:cNvSpPr>
          <p:nvPr>
            <p:ph idx="1"/>
          </p:nvPr>
        </p:nvSpPr>
        <p:spPr/>
        <p:txBody>
          <a:bodyPr>
            <a:normAutofit fontScale="62500" lnSpcReduction="20000"/>
          </a:bodyPr>
          <a:lstStyle/>
          <a:p>
            <a:pPr indent="-457200"/>
            <a:r>
              <a:rPr lang="en-US" sz="3200" dirty="0" err="1"/>
              <a:t>Beciri</a:t>
            </a:r>
            <a:r>
              <a:rPr lang="en-US" sz="3200" dirty="0"/>
              <a:t>, D. (2012, July 3). Virtual Development and Training-Platform for production facilities. </a:t>
            </a:r>
            <a:r>
              <a:rPr lang="en-US" sz="3200" i="1" dirty="0" err="1"/>
              <a:t>Robaid</a:t>
            </a:r>
            <a:r>
              <a:rPr lang="en-US" sz="3200" dirty="0"/>
              <a:t>. Retrieved from http://www.robaid.com/tech/virtual-development-and-training-platform-for-production-facilities.htm</a:t>
            </a:r>
          </a:p>
          <a:p>
            <a:pPr indent="-457200"/>
            <a:r>
              <a:rPr lang="en-US" sz="3200" dirty="0"/>
              <a:t>Hill, V. (2013). 3D Sci-Fi Library Exhibit in </a:t>
            </a:r>
            <a:r>
              <a:rPr lang="en-US" sz="3200" dirty="0" err="1"/>
              <a:t>Inworldz</a:t>
            </a:r>
            <a:r>
              <a:rPr lang="en-US" sz="3200" dirty="0"/>
              <a:t>. </a:t>
            </a:r>
            <a:r>
              <a:rPr lang="en-US" sz="3200" i="1" dirty="0" err="1"/>
              <a:t>Valibrarian</a:t>
            </a:r>
            <a:r>
              <a:rPr lang="en-US" sz="3200" dirty="0"/>
              <a:t>. Retrieved from http://vhill.edublogs.org/category/virtual-reality/</a:t>
            </a:r>
          </a:p>
          <a:p>
            <a:pPr indent="-457200"/>
            <a:r>
              <a:rPr lang="en-US" sz="3200" dirty="0" err="1"/>
              <a:t>Jardin</a:t>
            </a:r>
            <a:r>
              <a:rPr lang="en-US" sz="3200" dirty="0"/>
              <a:t>, X. (2005, Aug. 19). Virtual Reality Therapy for Combat Stress. </a:t>
            </a:r>
            <a:r>
              <a:rPr lang="en-US" sz="3200" i="1" dirty="0"/>
              <a:t>National Public Radio. </a:t>
            </a:r>
            <a:r>
              <a:rPr lang="en-US" sz="3200" dirty="0"/>
              <a:t>Retrieved from http://www.npr.org/templates/story/story.php?storyId=4806921</a:t>
            </a:r>
          </a:p>
          <a:p>
            <a:pPr indent="-457200"/>
            <a:r>
              <a:rPr lang="en-US" sz="3200" dirty="0" err="1"/>
              <a:t>Southan</a:t>
            </a:r>
            <a:r>
              <a:rPr lang="en-US" sz="3200" dirty="0"/>
              <a:t>, J. (2011). Meet Me in Cyberspace. </a:t>
            </a:r>
            <a:r>
              <a:rPr lang="en-US" sz="3200" i="1" dirty="0"/>
              <a:t>Business </a:t>
            </a:r>
            <a:r>
              <a:rPr lang="en-US" sz="3200" i="1" dirty="0" err="1"/>
              <a:t>Traveller</a:t>
            </a:r>
            <a:r>
              <a:rPr lang="en-US" sz="3200" i="1" dirty="0"/>
              <a:t> (UK/Europe Edition)</a:t>
            </a:r>
            <a:r>
              <a:rPr lang="en-US" sz="3200" dirty="0"/>
              <a:t>, 40-43.</a:t>
            </a:r>
          </a:p>
          <a:p>
            <a:pPr indent="-457200"/>
            <a:r>
              <a:rPr lang="en-US" sz="3200" dirty="0"/>
              <a:t>University of Alabama in Huntsville. (2013). Welcome to </a:t>
            </a:r>
            <a:r>
              <a:rPr lang="en-US" sz="3200" dirty="0" err="1"/>
              <a:t>UAHuntsville’s</a:t>
            </a:r>
            <a:r>
              <a:rPr lang="en-US" sz="3200" dirty="0"/>
              <a:t> CAVE. Retrieved from http://www.uah.edu/news/research/5242-welcome-to-uahuntsville-s-cave#.Ugv5mJKTiSp</a:t>
            </a:r>
          </a:p>
          <a:p>
            <a:pPr indent="-457200"/>
            <a:endParaRPr lang="en-US" sz="3200" dirty="0"/>
          </a:p>
          <a:p>
            <a:endParaRPr lang="en-US" dirty="0"/>
          </a:p>
        </p:txBody>
      </p:sp>
    </p:spTree>
    <p:extLst>
      <p:ext uri="{BB962C8B-B14F-4D97-AF65-F5344CB8AC3E}">
        <p14:creationId xmlns:p14="http://schemas.microsoft.com/office/powerpoint/2010/main" val="13475994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Dark View Into the Future of Game Addiction. (November 2, 2006). </a:t>
            </a:r>
            <a:r>
              <a:rPr lang="en-US" i="1" dirty="0"/>
              <a:t>MAVAV</a:t>
            </a:r>
            <a:r>
              <a:rPr lang="en-US" dirty="0"/>
              <a:t>. Retrieved from http://www.mavav.org/2006/11/02/a_dark_view_into_the_future_of_game_addiction.php</a:t>
            </a:r>
          </a:p>
          <a:p>
            <a:r>
              <a:rPr lang="en-US" dirty="0"/>
              <a:t>Bugged Out: Augmented Reality Insects Help Beat Phobia. (</a:t>
            </a:r>
            <a:r>
              <a:rPr lang="en-US" dirty="0" err="1"/>
              <a:t>n.d.</a:t>
            </a:r>
            <a:r>
              <a:rPr lang="en-US" dirty="0"/>
              <a:t>). </a:t>
            </a:r>
            <a:r>
              <a:rPr lang="en-US" i="1" dirty="0" err="1"/>
              <a:t>Gajitz</a:t>
            </a:r>
            <a:r>
              <a:rPr lang="en-US" dirty="0"/>
              <a:t>. Retrieved from http://gajitz.com/bugged-out-augmented-reality-insects-help-beat-phobia</a:t>
            </a:r>
            <a:r>
              <a:rPr lang="en-US" dirty="0" smtClean="0"/>
              <a:t>/</a:t>
            </a:r>
          </a:p>
          <a:p>
            <a:r>
              <a:rPr lang="en-US" dirty="0"/>
              <a:t>Virtual reality aids PTSD treatment. (</a:t>
            </a:r>
            <a:r>
              <a:rPr lang="en-US" dirty="0" err="1"/>
              <a:t>n.d.</a:t>
            </a:r>
            <a:r>
              <a:rPr lang="en-US" dirty="0"/>
              <a:t>). </a:t>
            </a:r>
            <a:r>
              <a:rPr lang="en-US" i="1" dirty="0"/>
              <a:t>health.mil</a:t>
            </a:r>
            <a:r>
              <a:rPr lang="en-US" dirty="0"/>
              <a:t>. Retrieved from http://www.health.mil/MHSCIO/news_resources/portal/june2010/ptsd.aspx</a:t>
            </a:r>
          </a:p>
          <a:p>
            <a:endParaRPr lang="en-US" dirty="0"/>
          </a:p>
          <a:p>
            <a:endParaRPr lang="en-US" dirty="0"/>
          </a:p>
        </p:txBody>
      </p:sp>
    </p:spTree>
    <p:extLst>
      <p:ext uri="{BB962C8B-B14F-4D97-AF65-F5344CB8AC3E}">
        <p14:creationId xmlns:p14="http://schemas.microsoft.com/office/powerpoint/2010/main" val="38186023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References</a:t>
            </a:r>
            <a:endParaRPr lang="en-US" dirty="0"/>
          </a:p>
        </p:txBody>
      </p:sp>
      <p:sp>
        <p:nvSpPr>
          <p:cNvPr id="3" name="Content Placeholder 2"/>
          <p:cNvSpPr>
            <a:spLocks noGrp="1"/>
          </p:cNvSpPr>
          <p:nvPr>
            <p:ph idx="1"/>
          </p:nvPr>
        </p:nvSpPr>
        <p:spPr/>
        <p:txBody>
          <a:bodyPr>
            <a:noAutofit/>
          </a:bodyPr>
          <a:lstStyle/>
          <a:p>
            <a:r>
              <a:rPr lang="en-US" sz="1200" b="1" dirty="0" smtClean="0"/>
              <a:t>Atkinson</a:t>
            </a:r>
            <a:r>
              <a:rPr lang="en-US" sz="1200" b="1" dirty="0"/>
              <a:t>, D., Clark, M., &amp; Venable, B. Autonomous agents lab. (</a:t>
            </a:r>
            <a:r>
              <a:rPr lang="en-US" sz="1200" b="1" dirty="0" err="1"/>
              <a:t>n.d.</a:t>
            </a:r>
            <a:r>
              <a:rPr lang="en-US" sz="1200" b="1" dirty="0"/>
              <a:t>). Florida Institute for Human &amp; Machine Cognition. Retrieved from http://www.ihmc.us/groups/datkinson/wiki/107cd/</a:t>
            </a:r>
            <a:endParaRPr lang="en-US" sz="1200" dirty="0"/>
          </a:p>
          <a:p>
            <a:r>
              <a:rPr lang="en-US" sz="1200" b="1" dirty="0" err="1"/>
              <a:t>Darma</a:t>
            </a:r>
            <a:r>
              <a:rPr lang="en-US" sz="1200" b="1" dirty="0"/>
              <a:t>, S. (2012, January 13). Medical students to wear 3D glasses for anatomy class? </a:t>
            </a:r>
            <a:r>
              <a:rPr lang="en-US" sz="1200" b="1" i="1" dirty="0" err="1"/>
              <a:t>MedGadget</a:t>
            </a:r>
            <a:r>
              <a:rPr lang="en-US" sz="1200" b="1" dirty="0"/>
              <a:t>. Retrieved from http://www.medgadget.com/2012/01/medical-students-to-wear-3d-glasses-for-anatomy-class.html</a:t>
            </a:r>
            <a:endParaRPr lang="en-US" sz="1200" dirty="0"/>
          </a:p>
          <a:p>
            <a:r>
              <a:rPr lang="en-US" sz="1200" b="1" dirty="0"/>
              <a:t>Military training and military readiness: Are you ready for combat challenges? (</a:t>
            </a:r>
            <a:r>
              <a:rPr lang="en-US" sz="1200" b="1" dirty="0" err="1"/>
              <a:t>n.d.</a:t>
            </a:r>
            <a:r>
              <a:rPr lang="en-US" sz="1200" b="1" dirty="0"/>
              <a:t>). </a:t>
            </a:r>
            <a:r>
              <a:rPr lang="en-US" sz="1200" b="1" i="1" dirty="0"/>
              <a:t>Military Grade Nutritionals</a:t>
            </a:r>
            <a:r>
              <a:rPr lang="en-US" sz="1200" b="1" dirty="0"/>
              <a:t>. Retrieved from http://militarygradenutritionals.com/blog/military-training/military-training-and-military-readiness-are-you-ready-for-combat-challenges/</a:t>
            </a:r>
            <a:endParaRPr lang="en-US" sz="1200" dirty="0"/>
          </a:p>
          <a:p>
            <a:r>
              <a:rPr lang="en-US" sz="1200" b="1" dirty="0" err="1"/>
              <a:t>Niiler</a:t>
            </a:r>
            <a:r>
              <a:rPr lang="en-US" sz="1200" b="1" dirty="0"/>
              <a:t>, E. (2013, May 17). When will the human mind upload to a computer? </a:t>
            </a:r>
            <a:r>
              <a:rPr lang="en-US" sz="1200" b="1" i="1" dirty="0"/>
              <a:t>Signs of the Times</a:t>
            </a:r>
            <a:r>
              <a:rPr lang="en-US" sz="1200" b="1" dirty="0"/>
              <a:t>. Retrieved from http://www.sott.net/article/261922-When-will-the-human-mind-upload-to-a-computer</a:t>
            </a:r>
            <a:endParaRPr lang="en-US" sz="1200" dirty="0"/>
          </a:p>
          <a:p>
            <a:r>
              <a:rPr lang="en-US" sz="1200" b="1" dirty="0" err="1"/>
              <a:t>Posel</a:t>
            </a:r>
            <a:r>
              <a:rPr lang="en-US" sz="1200" b="1" dirty="0"/>
              <a:t>, S. (2012, December 13). </a:t>
            </a:r>
            <a:r>
              <a:rPr lang="en-US" sz="1200" b="1" dirty="0" err="1"/>
              <a:t>Transhumanism</a:t>
            </a:r>
            <a:r>
              <a:rPr lang="en-US" sz="1200" b="1" dirty="0"/>
              <a:t>: How the elite plan to live forever. </a:t>
            </a:r>
            <a:r>
              <a:rPr lang="en-US" sz="1200" b="1" i="1" dirty="0"/>
              <a:t>Occupy </a:t>
            </a:r>
            <a:r>
              <a:rPr lang="en-US" sz="1200" b="1" i="1" dirty="0" err="1"/>
              <a:t>Coporatism</a:t>
            </a:r>
            <a:r>
              <a:rPr lang="en-US" sz="1200" b="1" i="1" dirty="0"/>
              <a:t>. </a:t>
            </a:r>
            <a:r>
              <a:rPr lang="en-US" sz="1200" b="1" dirty="0"/>
              <a:t>Retrieved from http://www.occupycorporatism.com/transhumanism-how-the-elite-plan-to-live-forever/</a:t>
            </a:r>
            <a:endParaRPr lang="en-US" sz="1200" dirty="0"/>
          </a:p>
          <a:p>
            <a:r>
              <a:rPr lang="en-US" sz="1200" b="1" dirty="0" err="1"/>
              <a:t>Rivero</a:t>
            </a:r>
            <a:r>
              <a:rPr lang="en-US" sz="1200" b="1" dirty="0"/>
              <a:t>, V. (2012, January 12). Interview | Staying up with </a:t>
            </a:r>
            <a:r>
              <a:rPr lang="en-US" sz="1200" b="1" i="1" dirty="0" err="1"/>
              <a:t>LateNiteLabs</a:t>
            </a:r>
            <a:r>
              <a:rPr lang="en-US" sz="1200" b="1" dirty="0"/>
              <a:t>. Ed Tech Digest. Retrieved from http://edtechdigest.wordpress.com/2012/01/12/interview-staying-up-with-latenitelabs/</a:t>
            </a:r>
            <a:endParaRPr lang="en-US" sz="1200" dirty="0"/>
          </a:p>
          <a:p>
            <a:r>
              <a:rPr lang="en-US" sz="1200" b="1" dirty="0" err="1"/>
              <a:t>Schalstieg</a:t>
            </a:r>
            <a:r>
              <a:rPr lang="en-US" sz="1200" b="1" dirty="0"/>
              <a:t>, D., </a:t>
            </a:r>
            <a:r>
              <a:rPr lang="en-US" sz="1200" b="1" dirty="0" err="1"/>
              <a:t>Schall</a:t>
            </a:r>
            <a:r>
              <a:rPr lang="en-US" sz="1200" b="1" dirty="0"/>
              <a:t>, G., Wagner, D., </a:t>
            </a:r>
            <a:r>
              <a:rPr lang="en-US" sz="1200" b="1" dirty="0" err="1"/>
              <a:t>Barakonyi</a:t>
            </a:r>
            <a:r>
              <a:rPr lang="en-US" sz="1200" b="1" dirty="0"/>
              <a:t>, I., </a:t>
            </a:r>
            <a:r>
              <a:rPr lang="en-US" sz="1200" b="1" dirty="0" err="1"/>
              <a:t>Reitmayr</a:t>
            </a:r>
            <a:r>
              <a:rPr lang="en-US" sz="1200" b="1" dirty="0"/>
              <a:t>, G., Newman, J., &amp; </a:t>
            </a:r>
            <a:r>
              <a:rPr lang="en-US" sz="1200" b="1" dirty="0" err="1"/>
              <a:t>Ledermann</a:t>
            </a:r>
            <a:r>
              <a:rPr lang="en-US" sz="1200" b="1" dirty="0"/>
              <a:t>, F. (2007, July). Managing complex augmented reality models. </a:t>
            </a:r>
            <a:r>
              <a:rPr lang="en-US" sz="1200" b="1" i="1" dirty="0"/>
              <a:t>IEEE Computer Society</a:t>
            </a:r>
            <a:r>
              <a:rPr lang="en-US" sz="1200" b="1" dirty="0"/>
              <a:t>.  Retrieved from http://www.computer.org/csdl/mags/cg/2007/04/mcg2007040048-abs.html</a:t>
            </a:r>
            <a:endParaRPr lang="en-US" sz="1200" dirty="0"/>
          </a:p>
          <a:p>
            <a:r>
              <a:rPr lang="en-US" sz="1200" b="1" dirty="0" err="1"/>
              <a:t>Schmelzer</a:t>
            </a:r>
            <a:r>
              <a:rPr lang="en-US" sz="1200" b="1" dirty="0"/>
              <a:t>, P. (2009, February 19). Virtual model homes. </a:t>
            </a:r>
            <a:r>
              <a:rPr lang="en-US" sz="1200" b="1" i="1" dirty="0" err="1"/>
              <a:t>Vivus</a:t>
            </a:r>
            <a:r>
              <a:rPr lang="en-US" sz="1200" b="1" i="1" dirty="0"/>
              <a:t> Architecture</a:t>
            </a:r>
            <a:r>
              <a:rPr lang="en-US" sz="1200" b="1" dirty="0"/>
              <a:t>. Retrieved from http://vivusarchitecture.com/archive/virtual-model-homes</a:t>
            </a:r>
            <a:endParaRPr lang="en-US" sz="1200" dirty="0"/>
          </a:p>
          <a:p>
            <a:r>
              <a:rPr lang="en-US" sz="1200" b="1" dirty="0" err="1"/>
              <a:t>Vecchio</a:t>
            </a:r>
            <a:r>
              <a:rPr lang="en-US" sz="1200" b="1" dirty="0"/>
              <a:t>, P. D. (2011, May 6). De-mystifying software performance optimization. </a:t>
            </a:r>
            <a:r>
              <a:rPr lang="en-US" sz="1200" b="1" i="1" dirty="0"/>
              <a:t>Intel</a:t>
            </a:r>
            <a:r>
              <a:rPr lang="en-US" sz="1200" b="1" dirty="0"/>
              <a:t>. Retrieved from http://software.intel.com/en-us/articles/de-mystifying-software-performance-optimization</a:t>
            </a:r>
            <a:endParaRPr lang="en-US" sz="1200" dirty="0"/>
          </a:p>
          <a:p>
            <a:endParaRPr lang="en-US" sz="1200" dirty="0" smtClean="0"/>
          </a:p>
          <a:p>
            <a:endParaRPr lang="en-US" sz="1200" dirty="0"/>
          </a:p>
        </p:txBody>
      </p:sp>
    </p:spTree>
    <p:extLst>
      <p:ext uri="{BB962C8B-B14F-4D97-AF65-F5344CB8AC3E}">
        <p14:creationId xmlns:p14="http://schemas.microsoft.com/office/powerpoint/2010/main" val="1801752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History and Evolution</a:t>
            </a:r>
            <a:endParaRPr lang="en-US" dirty="0"/>
          </a:p>
        </p:txBody>
      </p:sp>
    </p:spTree>
    <p:extLst>
      <p:ext uri="{BB962C8B-B14F-4D97-AF65-F5344CB8AC3E}">
        <p14:creationId xmlns:p14="http://schemas.microsoft.com/office/powerpoint/2010/main" val="110207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History &amp; Tech</a:t>
            </a:r>
          </a:p>
        </p:txBody>
      </p:sp>
      <p:sp>
        <p:nvSpPr>
          <p:cNvPr id="3" name="Content Placeholder 2"/>
          <p:cNvSpPr>
            <a:spLocks noGrp="1"/>
          </p:cNvSpPr>
          <p:nvPr>
            <p:ph idx="1"/>
          </p:nvPr>
        </p:nvSpPr>
        <p:spPr/>
        <p:txBody>
          <a:bodyPr/>
          <a:lstStyle/>
          <a:p>
            <a:r>
              <a:rPr lang="en-US" dirty="0"/>
              <a:t>Dates back to the </a:t>
            </a:r>
            <a:r>
              <a:rPr lang="en-US" dirty="0" smtClean="0"/>
              <a:t>1920s</a:t>
            </a:r>
          </a:p>
          <a:p>
            <a:r>
              <a:rPr lang="en-US" dirty="0" smtClean="0"/>
              <a:t>Started </a:t>
            </a:r>
            <a:r>
              <a:rPr lang="en-US" dirty="0"/>
              <a:t>as </a:t>
            </a:r>
            <a:r>
              <a:rPr lang="en-US" dirty="0" smtClean="0"/>
              <a:t>vehicle simulation</a:t>
            </a:r>
          </a:p>
          <a:p>
            <a:pPr lvl="1"/>
            <a:r>
              <a:rPr lang="en-US" sz="2800" dirty="0" smtClean="0"/>
              <a:t>Extremely primitive</a:t>
            </a:r>
          </a:p>
          <a:p>
            <a:pPr lvl="1"/>
            <a:r>
              <a:rPr lang="en-US" sz="2800" dirty="0" smtClean="0"/>
              <a:t>Basic </a:t>
            </a:r>
            <a:r>
              <a:rPr lang="en-US" sz="2800" dirty="0"/>
              <a:t>Shapes</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973" y="3810000"/>
            <a:ext cx="3606451" cy="2704838"/>
          </a:xfrm>
          <a:prstGeom prst="rect">
            <a:avLst/>
          </a:prstGeom>
        </p:spPr>
      </p:pic>
      <p:sp>
        <p:nvSpPr>
          <p:cNvPr id="5" name="Rectangle 4"/>
          <p:cNvSpPr/>
          <p:nvPr/>
        </p:nvSpPr>
        <p:spPr>
          <a:xfrm>
            <a:off x="5217912" y="6488668"/>
            <a:ext cx="3698512" cy="369332"/>
          </a:xfrm>
          <a:prstGeom prst="rect">
            <a:avLst/>
          </a:prstGeom>
        </p:spPr>
        <p:txBody>
          <a:bodyPr wrap="none">
            <a:spAutoFit/>
          </a:bodyPr>
          <a:lstStyle/>
          <a:p>
            <a:pPr algn="r"/>
            <a:r>
              <a:rPr lang="en-US" dirty="0" smtClean="0"/>
              <a:t>International Arcade Museum, </a:t>
            </a:r>
            <a:r>
              <a:rPr lang="en-US" dirty="0" err="1" smtClean="0"/>
              <a:t>n.d.</a:t>
            </a:r>
            <a:endParaRPr lang="en-US" dirty="0"/>
          </a:p>
        </p:txBody>
      </p:sp>
    </p:spTree>
    <p:extLst>
      <p:ext uri="{BB962C8B-B14F-4D97-AF65-F5344CB8AC3E}">
        <p14:creationId xmlns:p14="http://schemas.microsoft.com/office/powerpoint/2010/main" val="49150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Invented It?</a:t>
            </a:r>
            <a:endParaRPr lang="en-US" dirty="0"/>
          </a:p>
        </p:txBody>
      </p:sp>
      <p:sp>
        <p:nvSpPr>
          <p:cNvPr id="3" name="Content Placeholder 2"/>
          <p:cNvSpPr>
            <a:spLocks noGrp="1"/>
          </p:cNvSpPr>
          <p:nvPr>
            <p:ph idx="1"/>
          </p:nvPr>
        </p:nvSpPr>
        <p:spPr/>
        <p:txBody>
          <a:bodyPr/>
          <a:lstStyle/>
          <a:p>
            <a:r>
              <a:rPr lang="en-US" dirty="0" smtClean="0"/>
              <a:t>Controversy over actual creator</a:t>
            </a:r>
          </a:p>
          <a:p>
            <a:pPr lvl="1"/>
            <a:r>
              <a:rPr lang="en-US" sz="2800" dirty="0" smtClean="0"/>
              <a:t>Evolved from several various technologies</a:t>
            </a:r>
          </a:p>
          <a:p>
            <a:pPr lvl="1"/>
            <a:r>
              <a:rPr lang="en-US" sz="2800" dirty="0" smtClean="0"/>
              <a:t>Many contributors</a:t>
            </a:r>
          </a:p>
          <a:p>
            <a:r>
              <a:rPr lang="en-US" dirty="0" smtClean="0"/>
              <a:t>Officially Morton </a:t>
            </a:r>
            <a:r>
              <a:rPr lang="en-US" dirty="0" err="1" smtClean="0"/>
              <a:t>Heilig</a:t>
            </a:r>
            <a:endParaRPr lang="en-US" dirty="0" smtClean="0"/>
          </a:p>
          <a:p>
            <a:pPr lvl="1"/>
            <a:r>
              <a:rPr lang="en-US" sz="2800" dirty="0" smtClean="0"/>
              <a:t>Widely accepted as official          “inventor”</a:t>
            </a:r>
            <a:endParaRPr lang="en-US" sz="2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4016126"/>
            <a:ext cx="3352800" cy="2484471"/>
          </a:xfrm>
          <a:prstGeom prst="rect">
            <a:avLst/>
          </a:prstGeom>
        </p:spPr>
      </p:pic>
      <p:sp>
        <p:nvSpPr>
          <p:cNvPr id="5" name="Rectangle 4"/>
          <p:cNvSpPr/>
          <p:nvPr/>
        </p:nvSpPr>
        <p:spPr>
          <a:xfrm>
            <a:off x="7770688" y="6500597"/>
            <a:ext cx="1220912" cy="276999"/>
          </a:xfrm>
          <a:prstGeom prst="rect">
            <a:avLst/>
          </a:prstGeom>
        </p:spPr>
        <p:txBody>
          <a:bodyPr wrap="none">
            <a:spAutoFit/>
          </a:bodyPr>
          <a:lstStyle/>
          <a:p>
            <a:r>
              <a:rPr lang="en-US" sz="1200" dirty="0" err="1" smtClean="0"/>
              <a:t>TimeRime</a:t>
            </a:r>
            <a:r>
              <a:rPr lang="en-US" sz="1200" dirty="0" smtClean="0"/>
              <a:t>, </a:t>
            </a:r>
            <a:r>
              <a:rPr lang="en-US" sz="1200" dirty="0" err="1" smtClean="0"/>
              <a:t>n.d.</a:t>
            </a:r>
            <a:endParaRPr lang="en-US" sz="1200" dirty="0"/>
          </a:p>
        </p:txBody>
      </p:sp>
    </p:spTree>
    <p:extLst>
      <p:ext uri="{BB962C8B-B14F-4D97-AF65-F5344CB8AC3E}">
        <p14:creationId xmlns:p14="http://schemas.microsoft.com/office/powerpoint/2010/main" val="55314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Sensorama</a:t>
            </a:r>
            <a:endParaRPr lang="en-US" dirty="0"/>
          </a:p>
        </p:txBody>
      </p:sp>
      <p:sp>
        <p:nvSpPr>
          <p:cNvPr id="3" name="Content Placeholder 2"/>
          <p:cNvSpPr>
            <a:spLocks noGrp="1"/>
          </p:cNvSpPr>
          <p:nvPr>
            <p:ph idx="1"/>
          </p:nvPr>
        </p:nvSpPr>
        <p:spPr>
          <a:xfrm>
            <a:off x="457200" y="1600200"/>
            <a:ext cx="7467600" cy="5257800"/>
          </a:xfrm>
        </p:spPr>
        <p:txBody>
          <a:bodyPr>
            <a:normAutofit fontScale="92500" lnSpcReduction="20000"/>
          </a:bodyPr>
          <a:lstStyle/>
          <a:p>
            <a:r>
              <a:rPr lang="en-US" dirty="0" smtClean="0"/>
              <a:t>Idea originated in 1950s</a:t>
            </a:r>
          </a:p>
          <a:p>
            <a:pPr lvl="1"/>
            <a:r>
              <a:rPr lang="en-US" sz="3000" dirty="0" smtClean="0"/>
              <a:t>1962 – </a:t>
            </a:r>
            <a:r>
              <a:rPr lang="en-US" sz="3000" dirty="0" err="1" smtClean="0"/>
              <a:t>Sensorama</a:t>
            </a:r>
            <a:r>
              <a:rPr lang="en-US" sz="3000" dirty="0" smtClean="0"/>
              <a:t> prototype            invented</a:t>
            </a:r>
          </a:p>
          <a:p>
            <a:r>
              <a:rPr lang="en-US" dirty="0" smtClean="0"/>
              <a:t>Large machine</a:t>
            </a:r>
          </a:p>
          <a:p>
            <a:pPr lvl="1"/>
            <a:r>
              <a:rPr lang="en-US" sz="3000" dirty="0" smtClean="0"/>
              <a:t>TV screens, fans, other                  machinery</a:t>
            </a:r>
          </a:p>
          <a:p>
            <a:pPr lvl="1"/>
            <a:r>
              <a:rPr lang="en-US" sz="3000" dirty="0" smtClean="0"/>
              <a:t>Displayed 5 short films</a:t>
            </a:r>
          </a:p>
          <a:p>
            <a:pPr lvl="2"/>
            <a:r>
              <a:rPr lang="en-US" sz="3000" dirty="0" smtClean="0"/>
              <a:t>Engaged sight, sound,                        smell, touch</a:t>
            </a:r>
          </a:p>
          <a:p>
            <a:r>
              <a:rPr lang="en-US" dirty="0" smtClean="0"/>
              <a:t>Not widely adopted</a:t>
            </a:r>
          </a:p>
          <a:p>
            <a:pPr lvl="1"/>
            <a:r>
              <a:rPr lang="en-US" sz="3000" dirty="0" smtClean="0"/>
              <a:t>Very unsuccessful</a:t>
            </a:r>
          </a:p>
          <a:p>
            <a:pPr lvl="1"/>
            <a:r>
              <a:rPr lang="en-US" sz="3000" dirty="0" smtClean="0"/>
              <a:t>Lead to future research and development</a:t>
            </a: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849" y="1066800"/>
            <a:ext cx="3124200" cy="4267200"/>
          </a:xfrm>
          <a:prstGeom prst="rect">
            <a:avLst/>
          </a:prstGeom>
        </p:spPr>
      </p:pic>
      <p:sp>
        <p:nvSpPr>
          <p:cNvPr id="7" name="Rectangle 6"/>
          <p:cNvSpPr/>
          <p:nvPr/>
        </p:nvSpPr>
        <p:spPr>
          <a:xfrm>
            <a:off x="7894049" y="5322675"/>
            <a:ext cx="1217000" cy="276999"/>
          </a:xfrm>
          <a:prstGeom prst="rect">
            <a:avLst/>
          </a:prstGeom>
        </p:spPr>
        <p:txBody>
          <a:bodyPr wrap="none">
            <a:spAutoFit/>
          </a:bodyPr>
          <a:lstStyle/>
          <a:p>
            <a:r>
              <a:rPr lang="en-US" sz="1200" dirty="0" err="1" smtClean="0"/>
              <a:t>Ferragallo</a:t>
            </a:r>
            <a:r>
              <a:rPr lang="en-US" sz="1200" dirty="0" smtClean="0"/>
              <a:t>, </a:t>
            </a:r>
            <a:r>
              <a:rPr lang="en-US" sz="1200" dirty="0" err="1" smtClean="0"/>
              <a:t>n.d.</a:t>
            </a:r>
            <a:endParaRPr lang="en-US" sz="1200" dirty="0"/>
          </a:p>
        </p:txBody>
      </p:sp>
    </p:spTree>
    <p:extLst>
      <p:ext uri="{BB962C8B-B14F-4D97-AF65-F5344CB8AC3E}">
        <p14:creationId xmlns:p14="http://schemas.microsoft.com/office/powerpoint/2010/main" val="99314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Virtual Reality</a:t>
            </a:r>
          </a:p>
        </p:txBody>
      </p:sp>
      <p:sp>
        <p:nvSpPr>
          <p:cNvPr id="3" name="Content Placeholder 2"/>
          <p:cNvSpPr>
            <a:spLocks noGrp="1"/>
          </p:cNvSpPr>
          <p:nvPr>
            <p:ph idx="1"/>
          </p:nvPr>
        </p:nvSpPr>
        <p:spPr/>
        <p:txBody>
          <a:bodyPr>
            <a:normAutofit/>
          </a:bodyPr>
          <a:lstStyle/>
          <a:p>
            <a:r>
              <a:rPr lang="en-US" sz="2800" dirty="0" err="1" smtClean="0"/>
              <a:t>Sensorama</a:t>
            </a:r>
            <a:r>
              <a:rPr lang="en-US" sz="2800" dirty="0" smtClean="0"/>
              <a:t> had others thinking</a:t>
            </a:r>
          </a:p>
          <a:p>
            <a:pPr lvl="1"/>
            <a:r>
              <a:rPr lang="en-US" sz="2800" dirty="0" smtClean="0"/>
              <a:t>Lead to advanced technology</a:t>
            </a:r>
          </a:p>
          <a:p>
            <a:r>
              <a:rPr lang="en-US" sz="2800" dirty="0" smtClean="0"/>
              <a:t>Virtual reality of today</a:t>
            </a:r>
          </a:p>
          <a:p>
            <a:pPr lvl="1"/>
            <a:r>
              <a:rPr lang="en-US" sz="2800" dirty="0" smtClean="0"/>
              <a:t>Designed in 1966 by Thomas           Furness III</a:t>
            </a:r>
          </a:p>
          <a:p>
            <a:pPr lvl="1"/>
            <a:r>
              <a:rPr lang="en-US" sz="2800" dirty="0" smtClean="0"/>
              <a:t>Flight simulator</a:t>
            </a:r>
          </a:p>
          <a:p>
            <a:pPr lvl="2"/>
            <a:r>
              <a:rPr lang="en-US" sz="2800" dirty="0" err="1" smtClean="0"/>
              <a:t>Airforce</a:t>
            </a:r>
            <a:r>
              <a:rPr lang="en-US" sz="2800" dirty="0" smtClean="0"/>
              <a:t> training</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219200"/>
            <a:ext cx="3048000" cy="2092739"/>
          </a:xfrm>
          <a:prstGeom prst="rect">
            <a:avLst/>
          </a:prstGeom>
        </p:spPr>
      </p:pic>
      <p:sp>
        <p:nvSpPr>
          <p:cNvPr id="5" name="Rectangle 4"/>
          <p:cNvSpPr/>
          <p:nvPr/>
        </p:nvSpPr>
        <p:spPr>
          <a:xfrm>
            <a:off x="7873690" y="3329774"/>
            <a:ext cx="1194109" cy="276999"/>
          </a:xfrm>
          <a:prstGeom prst="rect">
            <a:avLst/>
          </a:prstGeom>
        </p:spPr>
        <p:txBody>
          <a:bodyPr wrap="none">
            <a:spAutoFit/>
          </a:bodyPr>
          <a:lstStyle/>
          <a:p>
            <a:r>
              <a:rPr lang="en-US" sz="1200" dirty="0" smtClean="0"/>
              <a:t>vf-air.com, </a:t>
            </a:r>
            <a:r>
              <a:rPr lang="en-US" sz="1200" dirty="0" err="1" smtClean="0"/>
              <a:t>n.d.</a:t>
            </a: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191000"/>
            <a:ext cx="2971800" cy="2112264"/>
          </a:xfrm>
          <a:prstGeom prst="rect">
            <a:avLst/>
          </a:prstGeom>
        </p:spPr>
      </p:pic>
      <p:sp>
        <p:nvSpPr>
          <p:cNvPr id="7" name="Rectangle 6"/>
          <p:cNvSpPr/>
          <p:nvPr/>
        </p:nvSpPr>
        <p:spPr>
          <a:xfrm>
            <a:off x="7873691" y="6323460"/>
            <a:ext cx="1194109" cy="276999"/>
          </a:xfrm>
          <a:prstGeom prst="rect">
            <a:avLst/>
          </a:prstGeom>
        </p:spPr>
        <p:txBody>
          <a:bodyPr wrap="none">
            <a:spAutoFit/>
          </a:bodyPr>
          <a:lstStyle/>
          <a:p>
            <a:r>
              <a:rPr lang="en-US" sz="1200" dirty="0" smtClean="0"/>
              <a:t>vf-air.com, </a:t>
            </a:r>
            <a:r>
              <a:rPr lang="en-US" sz="1200" dirty="0" err="1" smtClean="0"/>
              <a:t>n.d.</a:t>
            </a:r>
            <a:endParaRPr lang="en-US" sz="1200" dirty="0"/>
          </a:p>
        </p:txBody>
      </p:sp>
    </p:spTree>
    <p:extLst>
      <p:ext uri="{BB962C8B-B14F-4D97-AF65-F5344CB8AC3E}">
        <p14:creationId xmlns:p14="http://schemas.microsoft.com/office/powerpoint/2010/main" val="3064757999"/>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155</TotalTime>
  <Words>1551</Words>
  <Application>Microsoft Office PowerPoint</Application>
  <PresentationFormat>On-screen Show (4:3)</PresentationFormat>
  <Paragraphs>247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Technic</vt:lpstr>
      <vt:lpstr>    Virtual reality</vt:lpstr>
      <vt:lpstr>Group Members </vt:lpstr>
      <vt:lpstr>Introduction</vt:lpstr>
      <vt:lpstr>Thesis</vt:lpstr>
      <vt:lpstr>     History and Evolution</vt:lpstr>
      <vt:lpstr>Early History &amp; Tech</vt:lpstr>
      <vt:lpstr>Who Invented It?</vt:lpstr>
      <vt:lpstr>Sensorama</vt:lpstr>
      <vt:lpstr>Traditional Virtual Reality</vt:lpstr>
      <vt:lpstr>Where It’s Gone</vt:lpstr>
      <vt:lpstr>How It’s Evolved</vt:lpstr>
      <vt:lpstr>     Science and Technology</vt:lpstr>
      <vt:lpstr>Head-mounted Displays</vt:lpstr>
      <vt:lpstr>Human-machine Interface (HMI)</vt:lpstr>
      <vt:lpstr>Tracking Systems</vt:lpstr>
      <vt:lpstr>Systems</vt:lpstr>
      <vt:lpstr>Systems (cont.)</vt:lpstr>
      <vt:lpstr>Systems (cont.)</vt:lpstr>
      <vt:lpstr>     Art and Education</vt:lpstr>
      <vt:lpstr>PowerPoint Presentation</vt:lpstr>
      <vt:lpstr>     Business</vt:lpstr>
      <vt:lpstr>Cost Savings</vt:lpstr>
      <vt:lpstr>Cost Savings (cont.)</vt:lpstr>
      <vt:lpstr>Cost Savings (cont.)</vt:lpstr>
      <vt:lpstr>Potential Increased Profits</vt:lpstr>
      <vt:lpstr>Cost of Systems</vt:lpstr>
      <vt:lpstr>     Psychology</vt:lpstr>
      <vt:lpstr>Treatment and Therapy</vt:lpstr>
      <vt:lpstr>Treatment and Therapy (cont.)</vt:lpstr>
      <vt:lpstr>Ethics</vt:lpstr>
      <vt:lpstr>     Future</vt:lpstr>
      <vt:lpstr>Moore’s Law </vt:lpstr>
      <vt:lpstr>Future Applications – Architecture and Construction</vt:lpstr>
      <vt:lpstr>Future Applications – Education </vt:lpstr>
      <vt:lpstr>Future Applications – Medicine </vt:lpstr>
      <vt:lpstr>Future Application – Military </vt:lpstr>
      <vt:lpstr>Artificial Life – Constraints  </vt:lpstr>
      <vt:lpstr>Artificial Life – Autonomous Agents </vt:lpstr>
      <vt:lpstr>Human Mind Uploading – Human Continuation</vt:lpstr>
      <vt:lpstr>Human Mind Uploading – Live in the Virtual World</vt:lpstr>
      <vt:lpstr>Conclusion</vt:lpstr>
      <vt:lpstr>History and Evolution References</vt:lpstr>
      <vt:lpstr>Science and Technology References</vt:lpstr>
      <vt:lpstr>Art and Education References</vt:lpstr>
      <vt:lpstr>Business References</vt:lpstr>
      <vt:lpstr>Psychology References</vt:lpstr>
      <vt:lpstr>Future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dc:title>
  <dc:creator>Windows User</dc:creator>
  <cp:lastModifiedBy>Windows User</cp:lastModifiedBy>
  <cp:revision>51</cp:revision>
  <dcterms:created xsi:type="dcterms:W3CDTF">2013-08-15T10:22:54Z</dcterms:created>
  <dcterms:modified xsi:type="dcterms:W3CDTF">2013-08-15T12:57:57Z</dcterms:modified>
</cp:coreProperties>
</file>