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72" r:id="rId4"/>
    <p:sldId id="261" r:id="rId5"/>
    <p:sldId id="257" r:id="rId6"/>
    <p:sldId id="280" r:id="rId7"/>
    <p:sldId id="263" r:id="rId8"/>
    <p:sldId id="264" r:id="rId9"/>
    <p:sldId id="265" r:id="rId10"/>
    <p:sldId id="266" r:id="rId11"/>
    <p:sldId id="267" r:id="rId12"/>
    <p:sldId id="268" r:id="rId13"/>
    <p:sldId id="269" r:id="rId14"/>
    <p:sldId id="270" r:id="rId15"/>
    <p:sldId id="271" r:id="rId16"/>
    <p:sldId id="258" r:id="rId17"/>
    <p:sldId id="273" r:id="rId18"/>
    <p:sldId id="274" r:id="rId19"/>
    <p:sldId id="275" r:id="rId20"/>
    <p:sldId id="277" r:id="rId21"/>
    <p:sldId id="278" r:id="rId22"/>
    <p:sldId id="279" r:id="rId23"/>
    <p:sldId id="262"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11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643214-823C-4671-907A-63DC2A71500C}" type="datetimeFigureOut">
              <a:rPr lang="en-US" smtClean="0"/>
              <a:t>8/22/2013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EA8047-A990-4853-8C9F-0FDD00D45C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643214-823C-4671-907A-63DC2A71500C}" type="datetimeFigureOut">
              <a:rPr lang="en-US" smtClean="0"/>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643214-823C-4671-907A-63DC2A71500C}" type="datetimeFigureOut">
              <a:rPr lang="en-US" smtClean="0"/>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643214-823C-4671-907A-63DC2A71500C}" type="datetimeFigureOut">
              <a:rPr lang="en-US" smtClean="0"/>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643214-823C-4671-907A-63DC2A71500C}" type="datetimeFigureOut">
              <a:rPr lang="en-US" smtClean="0"/>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A8047-A990-4853-8C9F-0FDD00D45C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643214-823C-4671-907A-63DC2A71500C}" type="datetimeFigureOut">
              <a:rPr lang="en-US" smtClean="0"/>
              <a:t>8/22/2013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643214-823C-4671-907A-63DC2A71500C}" type="datetimeFigureOut">
              <a:rPr lang="en-US" smtClean="0"/>
              <a:t>8/22/2013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643214-823C-4671-907A-63DC2A71500C}" type="datetimeFigureOut">
              <a:rPr lang="en-US" smtClean="0"/>
              <a:t>8/22/2013</a:t>
            </a:fld>
            <a:endParaRPr lang="en-US"/>
          </a:p>
        </p:txBody>
      </p:sp>
      <p:sp>
        <p:nvSpPr>
          <p:cNvPr id="8" name="Slide Number Placeholder 7"/>
          <p:cNvSpPr>
            <a:spLocks noGrp="1"/>
          </p:cNvSpPr>
          <p:nvPr>
            <p:ph type="sldNum" sz="quarter" idx="11"/>
          </p:nvPr>
        </p:nvSpPr>
        <p:spPr/>
        <p:txBody>
          <a:bodyPr/>
          <a:lstStyle/>
          <a:p>
            <a:fld id="{90EA8047-A990-4853-8C9F-0FDD00D45C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43214-823C-4671-907A-63DC2A71500C}" type="datetimeFigureOut">
              <a:rPr lang="en-US" smtClean="0"/>
              <a:t>8/22/2013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643214-823C-4671-907A-63DC2A71500C}" type="datetimeFigureOut">
              <a:rPr lang="en-US" smtClean="0"/>
              <a:t>8/22/2013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0EA8047-A990-4853-8C9F-0FDD00D45C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643214-823C-4671-907A-63DC2A71500C}" type="datetimeFigureOut">
              <a:rPr lang="en-US" smtClean="0"/>
              <a:t>8/22/2013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643214-823C-4671-907A-63DC2A71500C}" type="datetimeFigureOut">
              <a:rPr lang="en-US" smtClean="0"/>
              <a:t>8/22/2013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0EA8047-A990-4853-8C9F-0FDD00D45C4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286000"/>
            <a:ext cx="6480048" cy="2301240"/>
          </a:xfrm>
        </p:spPr>
        <p:txBody>
          <a:bodyPr/>
          <a:lstStyle/>
          <a:p>
            <a:r>
              <a:rPr lang="en-US" b="1" dirty="0"/>
              <a:t>Dragons’ </a:t>
            </a:r>
            <a:r>
              <a:rPr lang="en-US" b="1" dirty="0" smtClean="0"/>
              <a:t>Reign</a:t>
            </a:r>
            <a:endParaRPr lang="en-US" dirty="0"/>
          </a:p>
        </p:txBody>
      </p:sp>
      <p:sp>
        <p:nvSpPr>
          <p:cNvPr id="3" name="Subtitle 2"/>
          <p:cNvSpPr>
            <a:spLocks noGrp="1"/>
          </p:cNvSpPr>
          <p:nvPr>
            <p:ph type="subTitle" idx="1"/>
          </p:nvPr>
        </p:nvSpPr>
        <p:spPr>
          <a:xfrm>
            <a:off x="433050" y="3505200"/>
            <a:ext cx="6480048" cy="1752600"/>
          </a:xfrm>
        </p:spPr>
        <p:txBody>
          <a:bodyPr>
            <a:normAutofit fontScale="92500" lnSpcReduction="20000"/>
          </a:bodyPr>
          <a:lstStyle/>
          <a:p>
            <a:r>
              <a:rPr lang="en-US" dirty="0" smtClean="0"/>
              <a:t>Jordon Kopp</a:t>
            </a:r>
          </a:p>
          <a:p>
            <a:r>
              <a:rPr lang="en-US" dirty="0" smtClean="0"/>
              <a:t>Vince Smeraldo</a:t>
            </a:r>
          </a:p>
          <a:p>
            <a:r>
              <a:rPr lang="en-US" dirty="0" smtClean="0"/>
              <a:t>Derek Finch</a:t>
            </a:r>
          </a:p>
          <a:p>
            <a:r>
              <a:rPr lang="en-US" dirty="0" smtClean="0"/>
              <a:t>Matt Kalafut</a:t>
            </a:r>
          </a:p>
          <a:p>
            <a:r>
              <a:rPr lang="en-US" dirty="0" smtClean="0"/>
              <a:t>Mark Muniz</a:t>
            </a:r>
          </a:p>
          <a:p>
            <a:r>
              <a:rPr lang="en-US" dirty="0" smtClean="0"/>
              <a:t>Josh Kopp</a:t>
            </a:r>
            <a:endParaRPr lang="en-US" dirty="0"/>
          </a:p>
        </p:txBody>
      </p:sp>
    </p:spTree>
    <p:extLst>
      <p:ext uri="{BB962C8B-B14F-4D97-AF65-F5344CB8AC3E}">
        <p14:creationId xmlns:p14="http://schemas.microsoft.com/office/powerpoint/2010/main" val="3715672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Cleric Description</a:t>
            </a:r>
            <a:endParaRPr lang="en-US" dirty="0"/>
          </a:p>
        </p:txBody>
      </p:sp>
      <p:sp>
        <p:nvSpPr>
          <p:cNvPr id="3" name="Content Placeholder 2"/>
          <p:cNvSpPr>
            <a:spLocks noGrp="1"/>
          </p:cNvSpPr>
          <p:nvPr>
            <p:ph idx="1"/>
          </p:nvPr>
        </p:nvSpPr>
        <p:spPr/>
        <p:txBody>
          <a:bodyPr/>
          <a:lstStyle/>
          <a:p>
            <a:endParaRPr lang="en-US" dirty="0" smtClean="0"/>
          </a:p>
          <a:p>
            <a:r>
              <a:rPr lang="en-US" sz="3200" dirty="0"/>
              <a:t>Master of the healing magics, capable of giving the wounded another chance at life. Spends his free time in meditation and prayer in churches and clinics.</a:t>
            </a:r>
            <a:endParaRPr lang="en-US" sz="2800" dirty="0"/>
          </a:p>
        </p:txBody>
      </p:sp>
    </p:spTree>
    <p:extLst>
      <p:ext uri="{BB962C8B-B14F-4D97-AF65-F5344CB8AC3E}">
        <p14:creationId xmlns:p14="http://schemas.microsoft.com/office/powerpoint/2010/main" val="94389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Cleric Abilities</a:t>
            </a:r>
            <a:endParaRPr lang="en-US" dirty="0"/>
          </a:p>
        </p:txBody>
      </p:sp>
      <p:sp>
        <p:nvSpPr>
          <p:cNvPr id="3" name="Content Placeholder 2"/>
          <p:cNvSpPr>
            <a:spLocks noGrp="1"/>
          </p:cNvSpPr>
          <p:nvPr>
            <p:ph idx="1"/>
          </p:nvPr>
        </p:nvSpPr>
        <p:spPr>
          <a:xfrm>
            <a:off x="457200" y="1600200"/>
            <a:ext cx="7467600" cy="4953000"/>
          </a:xfrm>
        </p:spPr>
        <p:txBody>
          <a:bodyPr>
            <a:normAutofit fontScale="47500" lnSpcReduction="20000"/>
          </a:bodyPr>
          <a:lstStyle/>
          <a:p>
            <a:r>
              <a:rPr lang="en-US" sz="3300" dirty="0"/>
              <a:t>Basic Attack</a:t>
            </a:r>
          </a:p>
          <a:p>
            <a:pPr lvl="1"/>
            <a:r>
              <a:rPr lang="en-US" sz="3300" dirty="0"/>
              <a:t>No resource</a:t>
            </a:r>
          </a:p>
          <a:p>
            <a:r>
              <a:rPr lang="en-US" sz="3300" dirty="0"/>
              <a:t>Heal/Life Syphon</a:t>
            </a:r>
          </a:p>
          <a:p>
            <a:pPr lvl="1"/>
            <a:r>
              <a:rPr lang="en-US" sz="3300" dirty="0"/>
              <a:t>On party pick</a:t>
            </a:r>
          </a:p>
          <a:p>
            <a:pPr lvl="2"/>
            <a:r>
              <a:rPr lang="en-US" sz="3300" dirty="0"/>
              <a:t>Heals 1 party member</a:t>
            </a:r>
          </a:p>
          <a:p>
            <a:pPr lvl="1"/>
            <a:r>
              <a:rPr lang="en-US" sz="3300" dirty="0"/>
              <a:t>On enemy pick</a:t>
            </a:r>
          </a:p>
          <a:p>
            <a:pPr lvl="2"/>
            <a:r>
              <a:rPr lang="en-US" sz="3300" dirty="0"/>
              <a:t>Deals base damage</a:t>
            </a:r>
          </a:p>
          <a:p>
            <a:pPr lvl="2"/>
            <a:r>
              <a:rPr lang="en-US" sz="3300" dirty="0"/>
              <a:t>Half damage dealt converted to health</a:t>
            </a:r>
          </a:p>
          <a:p>
            <a:r>
              <a:rPr lang="en-US" sz="3300" dirty="0"/>
              <a:t>Revive</a:t>
            </a:r>
          </a:p>
          <a:p>
            <a:pPr lvl="1"/>
            <a:r>
              <a:rPr lang="en-US" sz="3300" dirty="0"/>
              <a:t>Resurrects a fallen party member</a:t>
            </a:r>
          </a:p>
          <a:p>
            <a:r>
              <a:rPr lang="en-US" sz="3300" dirty="0"/>
              <a:t>Healing Chant</a:t>
            </a:r>
          </a:p>
          <a:p>
            <a:pPr lvl="1"/>
            <a:r>
              <a:rPr lang="en-US" sz="3300" dirty="0"/>
              <a:t>Charges for 1 turn</a:t>
            </a:r>
          </a:p>
          <a:p>
            <a:pPr lvl="1"/>
            <a:r>
              <a:rPr lang="en-US" sz="3300" dirty="0"/>
              <a:t>Heals entire party</a:t>
            </a:r>
          </a:p>
          <a:p>
            <a:pPr lvl="1"/>
            <a:r>
              <a:rPr lang="en-US" sz="3300" dirty="0"/>
              <a:t>Costs substantial </a:t>
            </a:r>
            <a:r>
              <a:rPr lang="en-US" sz="3300" dirty="0" err="1"/>
              <a:t>mana</a:t>
            </a:r>
            <a:endParaRPr lang="en-US" sz="3300" dirty="0"/>
          </a:p>
          <a:p>
            <a:r>
              <a:rPr lang="en-US" sz="3300" dirty="0"/>
              <a:t>Empower</a:t>
            </a:r>
          </a:p>
          <a:p>
            <a:pPr lvl="1"/>
            <a:r>
              <a:rPr lang="en-US" sz="3300" dirty="0"/>
              <a:t>Boost to all primary stats to party</a:t>
            </a:r>
          </a:p>
          <a:p>
            <a:pPr lvl="1"/>
            <a:r>
              <a:rPr lang="en-US" sz="3300" dirty="0"/>
              <a:t>Costs substantial </a:t>
            </a:r>
            <a:r>
              <a:rPr lang="en-US" sz="3300" dirty="0" err="1"/>
              <a:t>mana</a:t>
            </a:r>
            <a:endParaRPr lang="en-US" sz="3300" dirty="0"/>
          </a:p>
          <a:p>
            <a:r>
              <a:rPr lang="en-US" sz="3300" dirty="0"/>
              <a:t>Mend</a:t>
            </a:r>
          </a:p>
          <a:p>
            <a:pPr lvl="1"/>
            <a:r>
              <a:rPr lang="en-US" sz="3300" dirty="0"/>
              <a:t>Heal over </a:t>
            </a:r>
            <a:r>
              <a:rPr lang="en-US" sz="3300" dirty="0" smtClean="0"/>
              <a:t>time</a:t>
            </a:r>
          </a:p>
          <a:p>
            <a:endParaRPr lang="en-US" dirty="0"/>
          </a:p>
        </p:txBody>
      </p:sp>
    </p:spTree>
    <p:extLst>
      <p:ext uri="{BB962C8B-B14F-4D97-AF65-F5344CB8AC3E}">
        <p14:creationId xmlns:p14="http://schemas.microsoft.com/office/powerpoint/2010/main" val="1965642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Cleric Gear</a:t>
            </a:r>
            <a:endParaRPr lang="en-US" dirty="0"/>
          </a:p>
        </p:txBody>
      </p:sp>
      <p:sp>
        <p:nvSpPr>
          <p:cNvPr id="3" name="Content Placeholder 2"/>
          <p:cNvSpPr>
            <a:spLocks noGrp="1"/>
          </p:cNvSpPr>
          <p:nvPr>
            <p:ph idx="1"/>
          </p:nvPr>
        </p:nvSpPr>
        <p:spPr/>
        <p:txBody>
          <a:bodyPr>
            <a:normAutofit/>
          </a:bodyPr>
          <a:lstStyle/>
          <a:p>
            <a:r>
              <a:rPr lang="en-US" dirty="0" smtClean="0"/>
              <a:t>Armor</a:t>
            </a:r>
          </a:p>
          <a:p>
            <a:pPr lvl="1"/>
            <a:r>
              <a:rPr lang="en-US" dirty="0" smtClean="0"/>
              <a:t>Light</a:t>
            </a:r>
          </a:p>
          <a:p>
            <a:r>
              <a:rPr lang="en-US" dirty="0" smtClean="0"/>
              <a:t>Weapons</a:t>
            </a:r>
          </a:p>
          <a:p>
            <a:pPr lvl="1"/>
            <a:r>
              <a:rPr lang="en-US" dirty="0"/>
              <a:t>Wands</a:t>
            </a:r>
          </a:p>
          <a:p>
            <a:pPr lvl="1"/>
            <a:r>
              <a:rPr lang="en-US" dirty="0"/>
              <a:t>Orbs</a:t>
            </a:r>
          </a:p>
          <a:p>
            <a:pPr lvl="1"/>
            <a:r>
              <a:rPr lang="en-US" dirty="0"/>
              <a:t>Staves</a:t>
            </a:r>
          </a:p>
          <a:p>
            <a:endParaRPr lang="en-US" dirty="0" smtClean="0"/>
          </a:p>
          <a:p>
            <a:pPr lvl="1"/>
            <a:endParaRPr lang="en-US" dirty="0"/>
          </a:p>
          <a:p>
            <a:pPr lvl="1"/>
            <a:endParaRPr lang="en-US" dirty="0"/>
          </a:p>
        </p:txBody>
      </p:sp>
    </p:spTree>
    <p:extLst>
      <p:ext uri="{BB962C8B-B14F-4D97-AF65-F5344CB8AC3E}">
        <p14:creationId xmlns:p14="http://schemas.microsoft.com/office/powerpoint/2010/main" val="1918641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 Description</a:t>
            </a:r>
            <a:endParaRPr lang="en-US" dirty="0"/>
          </a:p>
        </p:txBody>
      </p:sp>
      <p:sp>
        <p:nvSpPr>
          <p:cNvPr id="3" name="Content Placeholder 2"/>
          <p:cNvSpPr>
            <a:spLocks noGrp="1"/>
          </p:cNvSpPr>
          <p:nvPr>
            <p:ph idx="1"/>
          </p:nvPr>
        </p:nvSpPr>
        <p:spPr/>
        <p:txBody>
          <a:bodyPr/>
          <a:lstStyle/>
          <a:p>
            <a:endParaRPr lang="en-US" dirty="0" smtClean="0"/>
          </a:p>
          <a:p>
            <a:r>
              <a:rPr lang="en-US" sz="3200" dirty="0"/>
              <a:t>Master of ranged attacks, capable of killing with pinpoint precision from afar. Prefers stealing from the rich and giving to the poor.</a:t>
            </a:r>
            <a:endParaRPr lang="en-US" sz="2800" dirty="0"/>
          </a:p>
        </p:txBody>
      </p:sp>
    </p:spTree>
    <p:extLst>
      <p:ext uri="{BB962C8B-B14F-4D97-AF65-F5344CB8AC3E}">
        <p14:creationId xmlns:p14="http://schemas.microsoft.com/office/powerpoint/2010/main" val="825001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 Abilities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Basic Attack</a:t>
            </a:r>
          </a:p>
          <a:p>
            <a:pPr lvl="1"/>
            <a:r>
              <a:rPr lang="en-US" dirty="0"/>
              <a:t>No resource</a:t>
            </a:r>
          </a:p>
          <a:p>
            <a:r>
              <a:rPr lang="en-US" dirty="0"/>
              <a:t>Fire Arrow</a:t>
            </a:r>
          </a:p>
          <a:p>
            <a:pPr lvl="1"/>
            <a:r>
              <a:rPr lang="en-US" dirty="0"/>
              <a:t>Less base damage</a:t>
            </a:r>
          </a:p>
          <a:p>
            <a:pPr lvl="1"/>
            <a:r>
              <a:rPr lang="en-US" dirty="0"/>
              <a:t>Chance to burn</a:t>
            </a:r>
          </a:p>
          <a:p>
            <a:r>
              <a:rPr lang="en-US" dirty="0"/>
              <a:t>Poison Arrow</a:t>
            </a:r>
          </a:p>
          <a:p>
            <a:pPr lvl="1"/>
            <a:r>
              <a:rPr lang="en-US" dirty="0"/>
              <a:t>Less base damage</a:t>
            </a:r>
          </a:p>
          <a:p>
            <a:pPr lvl="1"/>
            <a:r>
              <a:rPr lang="en-US" dirty="0"/>
              <a:t>Chance to poison</a:t>
            </a:r>
          </a:p>
          <a:p>
            <a:r>
              <a:rPr lang="en-US" dirty="0"/>
              <a:t>Spread Shot</a:t>
            </a:r>
          </a:p>
          <a:p>
            <a:pPr lvl="1"/>
            <a:r>
              <a:rPr lang="en-US" dirty="0"/>
              <a:t>Attacks all enemies</a:t>
            </a:r>
          </a:p>
          <a:p>
            <a:pPr lvl="1"/>
            <a:r>
              <a:rPr lang="en-US" dirty="0"/>
              <a:t>75% base damage</a:t>
            </a:r>
          </a:p>
          <a:p>
            <a:r>
              <a:rPr lang="en-US" dirty="0"/>
              <a:t>Charged Shot</a:t>
            </a:r>
          </a:p>
          <a:p>
            <a:pPr lvl="1"/>
            <a:r>
              <a:rPr lang="en-US" dirty="0"/>
              <a:t>Charges for one turn</a:t>
            </a:r>
          </a:p>
          <a:p>
            <a:pPr lvl="1"/>
            <a:r>
              <a:rPr lang="en-US" dirty="0"/>
              <a:t>Chance to deal 2x-5x damage</a:t>
            </a:r>
          </a:p>
          <a:p>
            <a:r>
              <a:rPr lang="en-US" dirty="0"/>
              <a:t>Stun Arrow</a:t>
            </a:r>
          </a:p>
          <a:p>
            <a:pPr lvl="1"/>
            <a:r>
              <a:rPr lang="en-US" dirty="0"/>
              <a:t>No initial damage</a:t>
            </a:r>
          </a:p>
          <a:p>
            <a:pPr lvl="1"/>
            <a:r>
              <a:rPr lang="en-US" dirty="0"/>
              <a:t>Chance to stun</a:t>
            </a:r>
          </a:p>
          <a:p>
            <a:endParaRPr lang="en-US" dirty="0"/>
          </a:p>
        </p:txBody>
      </p:sp>
    </p:spTree>
    <p:extLst>
      <p:ext uri="{BB962C8B-B14F-4D97-AF65-F5344CB8AC3E}">
        <p14:creationId xmlns:p14="http://schemas.microsoft.com/office/powerpoint/2010/main" val="642397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 Gear</a:t>
            </a:r>
            <a:endParaRPr lang="en-US" dirty="0"/>
          </a:p>
        </p:txBody>
      </p:sp>
      <p:sp>
        <p:nvSpPr>
          <p:cNvPr id="3" name="Content Placeholder 2"/>
          <p:cNvSpPr>
            <a:spLocks noGrp="1"/>
          </p:cNvSpPr>
          <p:nvPr>
            <p:ph idx="1"/>
          </p:nvPr>
        </p:nvSpPr>
        <p:spPr/>
        <p:txBody>
          <a:bodyPr>
            <a:normAutofit/>
          </a:bodyPr>
          <a:lstStyle/>
          <a:p>
            <a:r>
              <a:rPr lang="en-US" dirty="0" smtClean="0"/>
              <a:t>Armor</a:t>
            </a:r>
          </a:p>
          <a:p>
            <a:pPr lvl="1"/>
            <a:r>
              <a:rPr lang="en-US" dirty="0" smtClean="0"/>
              <a:t>Medium</a:t>
            </a:r>
          </a:p>
          <a:p>
            <a:r>
              <a:rPr lang="en-US" dirty="0" smtClean="0"/>
              <a:t>Weapons</a:t>
            </a:r>
          </a:p>
          <a:p>
            <a:pPr lvl="1"/>
            <a:r>
              <a:rPr lang="en-US" dirty="0"/>
              <a:t>Longbows</a:t>
            </a:r>
          </a:p>
          <a:p>
            <a:pPr lvl="2"/>
            <a:r>
              <a:rPr lang="en-US" dirty="0"/>
              <a:t>Arrows</a:t>
            </a:r>
            <a:endParaRPr lang="en-US" sz="2200" dirty="0"/>
          </a:p>
          <a:p>
            <a:pPr lvl="1"/>
            <a:r>
              <a:rPr lang="en-US" dirty="0" smtClean="0"/>
              <a:t>Short bows</a:t>
            </a:r>
            <a:endParaRPr lang="en-US" dirty="0"/>
          </a:p>
          <a:p>
            <a:pPr lvl="2"/>
            <a:r>
              <a:rPr lang="en-US" dirty="0"/>
              <a:t>Arrows</a:t>
            </a:r>
            <a:endParaRPr lang="en-US" sz="2200" dirty="0"/>
          </a:p>
          <a:p>
            <a:pPr lvl="1"/>
            <a:r>
              <a:rPr lang="en-US" dirty="0"/>
              <a:t>Crossbows</a:t>
            </a:r>
          </a:p>
          <a:p>
            <a:pPr lvl="2"/>
            <a:r>
              <a:rPr lang="en-US" dirty="0"/>
              <a:t>Bolts</a:t>
            </a:r>
            <a:endParaRPr lang="en-US" sz="2200" dirty="0"/>
          </a:p>
          <a:p>
            <a:endParaRPr lang="en-US" dirty="0" smtClean="0"/>
          </a:p>
          <a:p>
            <a:pPr lvl="1"/>
            <a:endParaRPr lang="en-US" dirty="0"/>
          </a:p>
          <a:p>
            <a:pPr lvl="1"/>
            <a:endParaRPr lang="en-US" dirty="0"/>
          </a:p>
        </p:txBody>
      </p:sp>
    </p:spTree>
    <p:extLst>
      <p:ext uri="{BB962C8B-B14F-4D97-AF65-F5344CB8AC3E}">
        <p14:creationId xmlns:p14="http://schemas.microsoft.com/office/powerpoint/2010/main" val="1209259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Zones</a:t>
            </a:r>
            <a:endParaRPr lang="en-US" dirty="0"/>
          </a:p>
        </p:txBody>
      </p:sp>
      <p:sp>
        <p:nvSpPr>
          <p:cNvPr id="3" name="Content Placeholder 2"/>
          <p:cNvSpPr>
            <a:spLocks noGrp="1"/>
          </p:cNvSpPr>
          <p:nvPr>
            <p:ph idx="1"/>
          </p:nvPr>
        </p:nvSpPr>
        <p:spPr/>
        <p:txBody>
          <a:bodyPr>
            <a:normAutofit/>
          </a:bodyPr>
          <a:lstStyle/>
          <a:p>
            <a:r>
              <a:rPr lang="en-US" dirty="0" smtClean="0"/>
              <a:t>Starter Village</a:t>
            </a:r>
          </a:p>
          <a:p>
            <a:r>
              <a:rPr lang="en-US" dirty="0" smtClean="0"/>
              <a:t>Plains</a:t>
            </a:r>
          </a:p>
          <a:p>
            <a:r>
              <a:rPr lang="en-US" dirty="0" smtClean="0"/>
              <a:t>Mountains</a:t>
            </a:r>
          </a:p>
        </p:txBody>
      </p:sp>
    </p:spTree>
    <p:extLst>
      <p:ext uri="{BB962C8B-B14F-4D97-AF65-F5344CB8AC3E}">
        <p14:creationId xmlns:p14="http://schemas.microsoft.com/office/powerpoint/2010/main" val="457825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Starter Village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5459" y="1600200"/>
            <a:ext cx="4531082" cy="4525963"/>
          </a:xfrm>
        </p:spPr>
      </p:pic>
    </p:spTree>
    <p:extLst>
      <p:ext uri="{BB962C8B-B14F-4D97-AF65-F5344CB8AC3E}">
        <p14:creationId xmlns:p14="http://schemas.microsoft.com/office/powerpoint/2010/main" val="1476739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Plains</a:t>
            </a:r>
            <a:endParaRPr lang="en-US" dirty="0"/>
          </a:p>
        </p:txBody>
      </p:sp>
      <p:pic>
        <p:nvPicPr>
          <p:cNvPr id="9" name="Content Placeholder 8"/>
          <p:cNvPicPr>
            <a:picLocks noGrp="1" noChangeAspect="1"/>
          </p:cNvPicPr>
          <p:nvPr>
            <p:ph idx="1"/>
          </p:nvPr>
        </p:nvPicPr>
        <p:blipFill rotWithShape="1">
          <a:blip r:embed="rId2">
            <a:extLst>
              <a:ext uri="{28A0092B-C50C-407E-A947-70E740481C1C}">
                <a14:useLocalDpi xmlns:a14="http://schemas.microsoft.com/office/drawing/2010/main" val="0"/>
              </a:ext>
            </a:extLst>
          </a:blip>
          <a:srcRect r="23136"/>
          <a:stretch/>
        </p:blipFill>
        <p:spPr>
          <a:xfrm>
            <a:off x="1295400" y="2590800"/>
            <a:ext cx="6501714" cy="2823508"/>
          </a:xfrm>
        </p:spPr>
      </p:pic>
    </p:spTree>
    <p:extLst>
      <p:ext uri="{BB962C8B-B14F-4D97-AF65-F5344CB8AC3E}">
        <p14:creationId xmlns:p14="http://schemas.microsoft.com/office/powerpoint/2010/main" val="338198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Mountains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6962"/>
            <a:ext cx="7467600" cy="4272439"/>
          </a:xfrm>
        </p:spPr>
      </p:pic>
    </p:spTree>
    <p:extLst>
      <p:ext uri="{BB962C8B-B14F-4D97-AF65-F5344CB8AC3E}">
        <p14:creationId xmlns:p14="http://schemas.microsoft.com/office/powerpoint/2010/main" val="78217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Roles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Team Lead</a:t>
            </a:r>
          </a:p>
          <a:p>
            <a:pPr lvl="1"/>
            <a:r>
              <a:rPr lang="en-US" dirty="0" smtClean="0"/>
              <a:t>Jordon Kopp</a:t>
            </a:r>
          </a:p>
          <a:p>
            <a:r>
              <a:rPr lang="en-US" dirty="0" smtClean="0"/>
              <a:t>Lead Programmer</a:t>
            </a:r>
          </a:p>
          <a:p>
            <a:pPr lvl="1"/>
            <a:r>
              <a:rPr lang="en-US" dirty="0" smtClean="0"/>
              <a:t>Vince Smeraldo</a:t>
            </a:r>
          </a:p>
          <a:p>
            <a:r>
              <a:rPr lang="en-US" dirty="0" smtClean="0"/>
              <a:t>Programmers</a:t>
            </a:r>
          </a:p>
          <a:p>
            <a:pPr lvl="1"/>
            <a:r>
              <a:rPr lang="en-US" dirty="0" smtClean="0"/>
              <a:t>Matt Kalafut</a:t>
            </a:r>
          </a:p>
          <a:p>
            <a:pPr lvl="1"/>
            <a:r>
              <a:rPr lang="en-US" dirty="0" smtClean="0"/>
              <a:t>Mark Muniz</a:t>
            </a:r>
          </a:p>
          <a:p>
            <a:pPr lvl="1"/>
            <a:r>
              <a:rPr lang="en-US" dirty="0" smtClean="0"/>
              <a:t>Derek Finch</a:t>
            </a:r>
          </a:p>
          <a:p>
            <a:pPr lvl="1"/>
            <a:r>
              <a:rPr lang="en-US" dirty="0" smtClean="0"/>
              <a:t>Josh Kopp</a:t>
            </a:r>
          </a:p>
          <a:p>
            <a:r>
              <a:rPr lang="en-US" dirty="0" smtClean="0"/>
              <a:t>Designer</a:t>
            </a:r>
          </a:p>
          <a:p>
            <a:pPr lvl="1"/>
            <a:r>
              <a:rPr lang="en-US" dirty="0" smtClean="0"/>
              <a:t>Marco Malek</a:t>
            </a:r>
          </a:p>
          <a:p>
            <a:pPr lvl="2"/>
            <a:r>
              <a:rPr lang="en-US" dirty="0" smtClean="0"/>
              <a:t>Out sourced artist</a:t>
            </a:r>
            <a:endParaRPr lang="en-US" dirty="0"/>
          </a:p>
        </p:txBody>
      </p:sp>
    </p:spTree>
    <p:extLst>
      <p:ext uri="{BB962C8B-B14F-4D97-AF65-F5344CB8AC3E}">
        <p14:creationId xmlns:p14="http://schemas.microsoft.com/office/powerpoint/2010/main" val="155026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 System</a:t>
            </a:r>
            <a:endParaRPr lang="en-US" dirty="0"/>
          </a:p>
        </p:txBody>
      </p:sp>
      <p:sp>
        <p:nvSpPr>
          <p:cNvPr id="3" name="Content Placeholder 2"/>
          <p:cNvSpPr>
            <a:spLocks noGrp="1"/>
          </p:cNvSpPr>
          <p:nvPr>
            <p:ph idx="1"/>
          </p:nvPr>
        </p:nvSpPr>
        <p:spPr/>
        <p:txBody>
          <a:bodyPr>
            <a:normAutofit fontScale="77500" lnSpcReduction="20000"/>
          </a:bodyPr>
          <a:lstStyle/>
          <a:p>
            <a:r>
              <a:rPr lang="en-US" sz="3200" dirty="0"/>
              <a:t>Enemies</a:t>
            </a:r>
            <a:endParaRPr lang="en-US" sz="2800" dirty="0"/>
          </a:p>
          <a:p>
            <a:pPr lvl="1"/>
            <a:r>
              <a:rPr lang="en-US" dirty="0"/>
              <a:t>Wandering</a:t>
            </a:r>
            <a:endParaRPr lang="en-US" sz="2200" dirty="0"/>
          </a:p>
          <a:p>
            <a:pPr lvl="2"/>
            <a:r>
              <a:rPr lang="en-US" dirty="0"/>
              <a:t>Neutral – engage by choice</a:t>
            </a:r>
            <a:endParaRPr lang="en-US" sz="2200" dirty="0"/>
          </a:p>
          <a:p>
            <a:pPr lvl="3"/>
            <a:r>
              <a:rPr lang="en-US" dirty="0"/>
              <a:t>Stationary</a:t>
            </a:r>
            <a:endParaRPr lang="en-US" sz="1800" dirty="0"/>
          </a:p>
          <a:p>
            <a:pPr lvl="3"/>
            <a:r>
              <a:rPr lang="en-US" dirty="0"/>
              <a:t>Harder than random encounters</a:t>
            </a:r>
            <a:endParaRPr lang="en-US" sz="1800" dirty="0"/>
          </a:p>
          <a:p>
            <a:pPr lvl="4"/>
            <a:r>
              <a:rPr lang="en-US" dirty="0"/>
              <a:t>Better gains</a:t>
            </a:r>
            <a:endParaRPr lang="en-US" sz="1800" dirty="0"/>
          </a:p>
          <a:p>
            <a:pPr lvl="3"/>
            <a:r>
              <a:rPr lang="en-US" dirty="0"/>
              <a:t>Health/damage modifier</a:t>
            </a:r>
            <a:endParaRPr lang="en-US" sz="1800" dirty="0"/>
          </a:p>
          <a:p>
            <a:pPr lvl="2"/>
            <a:r>
              <a:rPr lang="en-US" dirty="0"/>
              <a:t>Hostile – line of sight </a:t>
            </a:r>
            <a:r>
              <a:rPr lang="en-US" dirty="0" err="1"/>
              <a:t>aggro</a:t>
            </a:r>
            <a:r>
              <a:rPr lang="en-US" dirty="0"/>
              <a:t> (collision = combat)</a:t>
            </a:r>
            <a:endParaRPr lang="en-US" sz="2200" dirty="0"/>
          </a:p>
          <a:p>
            <a:pPr lvl="3"/>
            <a:r>
              <a:rPr lang="en-US" dirty="0"/>
              <a:t>Stationary</a:t>
            </a:r>
            <a:endParaRPr lang="en-US" sz="1800" dirty="0"/>
          </a:p>
          <a:p>
            <a:pPr lvl="3"/>
            <a:r>
              <a:rPr lang="en-US" dirty="0"/>
              <a:t>Same difficulty as mobs in zone</a:t>
            </a:r>
            <a:endParaRPr lang="en-US" sz="1800" dirty="0"/>
          </a:p>
          <a:p>
            <a:pPr lvl="1"/>
            <a:r>
              <a:rPr lang="en-US" dirty="0"/>
              <a:t>Random</a:t>
            </a:r>
            <a:endParaRPr lang="en-US" sz="2200" dirty="0"/>
          </a:p>
          <a:p>
            <a:pPr lvl="2"/>
            <a:r>
              <a:rPr lang="en-US" dirty="0"/>
              <a:t>Chance to get into combat whilst walking about the wilds</a:t>
            </a:r>
            <a:endParaRPr lang="en-US" sz="2200" dirty="0"/>
          </a:p>
          <a:p>
            <a:r>
              <a:rPr lang="en-US" sz="3200" dirty="0"/>
              <a:t>One enemy can represent one to three </a:t>
            </a:r>
            <a:r>
              <a:rPr lang="en-US" sz="3200" dirty="0" smtClean="0"/>
              <a:t>enemies</a:t>
            </a:r>
            <a:endParaRPr lang="en-US" sz="2800" dirty="0"/>
          </a:p>
        </p:txBody>
      </p:sp>
    </p:spTree>
    <p:extLst>
      <p:ext uri="{BB962C8B-B14F-4D97-AF65-F5344CB8AC3E}">
        <p14:creationId xmlns:p14="http://schemas.microsoft.com/office/powerpoint/2010/main" val="2981497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 System</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a:t>Turn order based on internal haste value of the enemy</a:t>
            </a:r>
            <a:endParaRPr lang="en-US" sz="2800" dirty="0"/>
          </a:p>
          <a:p>
            <a:r>
              <a:rPr lang="en-US" sz="3200" dirty="0"/>
              <a:t>Each side takes turns</a:t>
            </a:r>
            <a:endParaRPr lang="en-US" sz="2800" dirty="0"/>
          </a:p>
          <a:p>
            <a:pPr lvl="1"/>
            <a:r>
              <a:rPr lang="en-US" dirty="0"/>
              <a:t>Continues until combat ends</a:t>
            </a:r>
            <a:endParaRPr lang="en-US" sz="2200" dirty="0"/>
          </a:p>
          <a:p>
            <a:r>
              <a:rPr lang="en-US" sz="3200" dirty="0"/>
              <a:t>Pop-up occurs at end of combat</a:t>
            </a:r>
            <a:endParaRPr lang="en-US" sz="2800" dirty="0"/>
          </a:p>
          <a:p>
            <a:pPr lvl="1"/>
            <a:r>
              <a:rPr lang="en-US" dirty="0"/>
              <a:t>Experience</a:t>
            </a:r>
            <a:endParaRPr lang="en-US" sz="2200" dirty="0"/>
          </a:p>
          <a:p>
            <a:pPr lvl="1"/>
            <a:r>
              <a:rPr lang="en-US" dirty="0"/>
              <a:t>Battle rations</a:t>
            </a:r>
            <a:endParaRPr lang="en-US" sz="2200" dirty="0"/>
          </a:p>
          <a:p>
            <a:pPr lvl="2"/>
            <a:r>
              <a:rPr lang="en-US" dirty="0"/>
              <a:t>Consumed on pickup</a:t>
            </a:r>
            <a:endParaRPr lang="en-US" sz="2200" dirty="0"/>
          </a:p>
          <a:p>
            <a:pPr lvl="2"/>
            <a:r>
              <a:rPr lang="en-US" dirty="0"/>
              <a:t>Health/resource gain</a:t>
            </a:r>
            <a:endParaRPr lang="en-US" sz="2200" dirty="0"/>
          </a:p>
          <a:p>
            <a:pPr lvl="3"/>
            <a:r>
              <a:rPr lang="en-US" dirty="0"/>
              <a:t>Does nothing if player has full health and full resource</a:t>
            </a:r>
            <a:endParaRPr lang="en-US" sz="1800" dirty="0"/>
          </a:p>
          <a:p>
            <a:pPr lvl="1"/>
            <a:r>
              <a:rPr lang="en-US" dirty="0"/>
              <a:t>Loot and inventory</a:t>
            </a:r>
            <a:endParaRPr lang="en-US" sz="2200" dirty="0"/>
          </a:p>
          <a:p>
            <a:pPr lvl="2"/>
            <a:r>
              <a:rPr lang="en-US" dirty="0"/>
              <a:t>Drag the desired items from loot box to inventory</a:t>
            </a:r>
            <a:endParaRPr lang="en-US" sz="2200" dirty="0"/>
          </a:p>
          <a:p>
            <a:endParaRPr lang="en-US" dirty="0"/>
          </a:p>
          <a:p>
            <a:endParaRPr lang="en-US" dirty="0"/>
          </a:p>
        </p:txBody>
      </p:sp>
    </p:spTree>
    <p:extLst>
      <p:ext uri="{BB962C8B-B14F-4D97-AF65-F5344CB8AC3E}">
        <p14:creationId xmlns:p14="http://schemas.microsoft.com/office/powerpoint/2010/main" val="184135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 System</a:t>
            </a:r>
            <a:endParaRPr lang="en-US" dirty="0"/>
          </a:p>
        </p:txBody>
      </p:sp>
      <p:sp>
        <p:nvSpPr>
          <p:cNvPr id="3" name="Content Placeholder 2"/>
          <p:cNvSpPr>
            <a:spLocks noGrp="1"/>
          </p:cNvSpPr>
          <p:nvPr>
            <p:ph idx="1"/>
          </p:nvPr>
        </p:nvSpPr>
        <p:spPr/>
        <p:txBody>
          <a:bodyPr/>
          <a:lstStyle/>
          <a:p>
            <a:r>
              <a:rPr lang="en-US" sz="3200" dirty="0"/>
              <a:t>Battle effects</a:t>
            </a:r>
            <a:endParaRPr lang="en-US" sz="2800" dirty="0"/>
          </a:p>
          <a:p>
            <a:pPr lvl="1"/>
            <a:r>
              <a:rPr lang="en-US" dirty="0"/>
              <a:t>Blind – chance to miss – 2 turns</a:t>
            </a:r>
            <a:endParaRPr lang="en-US" sz="2200" dirty="0"/>
          </a:p>
          <a:p>
            <a:pPr lvl="1"/>
            <a:r>
              <a:rPr lang="en-US" dirty="0"/>
              <a:t>Daze – reduced damage – 2 turns</a:t>
            </a:r>
            <a:endParaRPr lang="en-US" sz="2200" dirty="0"/>
          </a:p>
          <a:p>
            <a:pPr lvl="1"/>
            <a:r>
              <a:rPr lang="en-US" dirty="0"/>
              <a:t>Poison – damage per turn – 2 turns</a:t>
            </a:r>
            <a:endParaRPr lang="en-US" sz="2200" dirty="0"/>
          </a:p>
          <a:p>
            <a:pPr lvl="1"/>
            <a:r>
              <a:rPr lang="en-US" dirty="0"/>
              <a:t>Burn – damage per turn – 2 turns</a:t>
            </a:r>
            <a:endParaRPr lang="en-US" sz="2200" dirty="0"/>
          </a:p>
          <a:p>
            <a:pPr lvl="1"/>
            <a:r>
              <a:rPr lang="en-US" dirty="0"/>
              <a:t>Chill – reduces defenses – 2 turns</a:t>
            </a:r>
            <a:endParaRPr lang="en-US" sz="2200" dirty="0"/>
          </a:p>
          <a:p>
            <a:pPr lvl="1"/>
            <a:r>
              <a:rPr lang="en-US" dirty="0"/>
              <a:t>Stun – blocks all attacks – 1 turn</a:t>
            </a:r>
            <a:endParaRPr lang="en-US" sz="2200" dirty="0"/>
          </a:p>
          <a:p>
            <a:pPr lvl="1"/>
            <a:r>
              <a:rPr lang="en-US" dirty="0"/>
              <a:t>Bleed – damage per turn – 2 turns</a:t>
            </a:r>
            <a:endParaRPr lang="en-US" sz="2200" dirty="0"/>
          </a:p>
          <a:p>
            <a:endParaRPr lang="en-US" dirty="0"/>
          </a:p>
        </p:txBody>
      </p:sp>
    </p:spTree>
    <p:extLst>
      <p:ext uri="{BB962C8B-B14F-4D97-AF65-F5344CB8AC3E}">
        <p14:creationId xmlns:p14="http://schemas.microsoft.com/office/powerpoint/2010/main" val="167047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Classes</a:t>
            </a:r>
          </a:p>
          <a:p>
            <a:pPr lvl="1"/>
            <a:r>
              <a:rPr lang="en-US" dirty="0" smtClean="0"/>
              <a:t>Assassin</a:t>
            </a:r>
            <a:endParaRPr lang="en-US" dirty="0"/>
          </a:p>
          <a:p>
            <a:pPr lvl="1"/>
            <a:r>
              <a:rPr lang="en-US" dirty="0"/>
              <a:t>Engineer</a:t>
            </a:r>
          </a:p>
          <a:p>
            <a:pPr lvl="1"/>
            <a:r>
              <a:rPr lang="en-US" dirty="0"/>
              <a:t>Mage</a:t>
            </a:r>
          </a:p>
          <a:p>
            <a:pPr lvl="1"/>
            <a:r>
              <a:rPr lang="en-US" dirty="0" smtClean="0"/>
              <a:t>Knight</a:t>
            </a:r>
          </a:p>
          <a:p>
            <a:r>
              <a:rPr lang="en-US" dirty="0" smtClean="0"/>
              <a:t>Zones</a:t>
            </a:r>
            <a:endParaRPr lang="en-US" dirty="0"/>
          </a:p>
          <a:p>
            <a:pPr lvl="1"/>
            <a:r>
              <a:rPr lang="en-US" dirty="0" smtClean="0"/>
              <a:t>Caves</a:t>
            </a:r>
            <a:endParaRPr lang="en-US" dirty="0"/>
          </a:p>
          <a:p>
            <a:pPr lvl="1"/>
            <a:r>
              <a:rPr lang="en-US" dirty="0"/>
              <a:t>Desert</a:t>
            </a:r>
          </a:p>
          <a:p>
            <a:pPr lvl="1"/>
            <a:r>
              <a:rPr lang="en-US" dirty="0"/>
              <a:t>Tropics</a:t>
            </a:r>
          </a:p>
          <a:p>
            <a:pPr lvl="1"/>
            <a:r>
              <a:rPr lang="en-US" dirty="0"/>
              <a:t>Forest</a:t>
            </a:r>
          </a:p>
          <a:p>
            <a:endParaRPr lang="en-US" dirty="0"/>
          </a:p>
        </p:txBody>
      </p:sp>
    </p:spTree>
    <p:extLst>
      <p:ext uri="{BB962C8B-B14F-4D97-AF65-F5344CB8AC3E}">
        <p14:creationId xmlns:p14="http://schemas.microsoft.com/office/powerpoint/2010/main" val="1591934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Fast Travel</a:t>
            </a:r>
          </a:p>
          <a:p>
            <a:r>
              <a:rPr lang="en-US" sz="3200" dirty="0" smtClean="0"/>
              <a:t>Professions/crafting</a:t>
            </a:r>
            <a:endParaRPr lang="en-US" sz="2400" dirty="0"/>
          </a:p>
          <a:p>
            <a:r>
              <a:rPr lang="en-US" sz="3200" dirty="0"/>
              <a:t>Ally inventory</a:t>
            </a:r>
            <a:endParaRPr lang="en-US" sz="2800" dirty="0"/>
          </a:p>
          <a:p>
            <a:r>
              <a:rPr lang="en-US" sz="3200" dirty="0"/>
              <a:t>Persistent poison damage after battles</a:t>
            </a:r>
            <a:endParaRPr lang="en-US" sz="2800" dirty="0"/>
          </a:p>
          <a:p>
            <a:r>
              <a:rPr lang="en-US" sz="3200" dirty="0" smtClean="0"/>
              <a:t>Micro-transactions</a:t>
            </a:r>
          </a:p>
          <a:p>
            <a:pPr lvl="1"/>
            <a:r>
              <a:rPr lang="en-US" sz="2800" dirty="0"/>
              <a:t>Currency</a:t>
            </a:r>
            <a:endParaRPr lang="en-US" sz="2400" dirty="0"/>
          </a:p>
          <a:p>
            <a:pPr lvl="2"/>
            <a:r>
              <a:rPr lang="en-US" dirty="0"/>
              <a:t>Diamonds</a:t>
            </a:r>
            <a:endParaRPr lang="en-US" sz="2000" dirty="0"/>
          </a:p>
          <a:p>
            <a:pPr lvl="1"/>
            <a:r>
              <a:rPr lang="en-US" sz="2800" dirty="0"/>
              <a:t>Allows instant access to content</a:t>
            </a:r>
            <a:endParaRPr lang="en-US" sz="2400" dirty="0"/>
          </a:p>
          <a:p>
            <a:pPr lvl="1"/>
            <a:r>
              <a:rPr lang="en-US" sz="2800" dirty="0"/>
              <a:t>Bundles</a:t>
            </a:r>
            <a:endParaRPr lang="en-US" sz="2400" dirty="0"/>
          </a:p>
          <a:p>
            <a:pPr lvl="1"/>
            <a:r>
              <a:rPr lang="en-US" sz="2800" dirty="0"/>
              <a:t>Remove </a:t>
            </a:r>
            <a:r>
              <a:rPr lang="en-US" sz="2800" dirty="0" smtClean="0"/>
              <a:t>ads</a:t>
            </a:r>
            <a:endParaRPr lang="en-US" sz="2400" dirty="0"/>
          </a:p>
        </p:txBody>
      </p:sp>
    </p:spTree>
    <p:extLst>
      <p:ext uri="{BB962C8B-B14F-4D97-AF65-F5344CB8AC3E}">
        <p14:creationId xmlns:p14="http://schemas.microsoft.com/office/powerpoint/2010/main" val="3042695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Android SDK</a:t>
            </a:r>
          </a:p>
          <a:p>
            <a:pPr lvl="1"/>
            <a:r>
              <a:rPr lang="en-US" dirty="0" smtClean="0"/>
              <a:t>Java</a:t>
            </a:r>
          </a:p>
          <a:p>
            <a:pPr lvl="1"/>
            <a:r>
              <a:rPr lang="en-US" dirty="0" smtClean="0"/>
              <a:t>Eclipse</a:t>
            </a:r>
          </a:p>
          <a:p>
            <a:r>
              <a:rPr lang="en-US" dirty="0" smtClean="0"/>
              <a:t>Tiled</a:t>
            </a:r>
          </a:p>
          <a:p>
            <a:pPr lvl="1"/>
            <a:r>
              <a:rPr lang="en-US" dirty="0" smtClean="0"/>
              <a:t>Tile Engine</a:t>
            </a:r>
          </a:p>
          <a:p>
            <a:r>
              <a:rPr lang="en-US" dirty="0" err="1" smtClean="0"/>
              <a:t>TexturePacker</a:t>
            </a:r>
            <a:endParaRPr lang="en-US" dirty="0" smtClean="0"/>
          </a:p>
          <a:p>
            <a:pPr lvl="1"/>
            <a:r>
              <a:rPr lang="en-US" dirty="0" smtClean="0"/>
              <a:t>Creates Sprite Sheets</a:t>
            </a:r>
          </a:p>
          <a:p>
            <a:r>
              <a:rPr lang="en-US" dirty="0" err="1" smtClean="0"/>
              <a:t>GitHub</a:t>
            </a:r>
            <a:endParaRPr lang="en-US" dirty="0" smtClean="0"/>
          </a:p>
          <a:p>
            <a:pPr lvl="1"/>
            <a:r>
              <a:rPr lang="en-US" dirty="0" smtClean="0"/>
              <a:t>Version Control</a:t>
            </a:r>
          </a:p>
          <a:p>
            <a:pPr lvl="1"/>
            <a:r>
              <a:rPr lang="en-US" dirty="0" smtClean="0"/>
              <a:t>Online Repository</a:t>
            </a:r>
          </a:p>
        </p:txBody>
      </p:sp>
    </p:spTree>
    <p:extLst>
      <p:ext uri="{BB962C8B-B14F-4D97-AF65-F5344CB8AC3E}">
        <p14:creationId xmlns:p14="http://schemas.microsoft.com/office/powerpoint/2010/main" val="2678322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Summary</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a:t>Backstory</a:t>
            </a:r>
            <a:endParaRPr lang="en-US" sz="2800" dirty="0"/>
          </a:p>
          <a:p>
            <a:pPr lvl="1"/>
            <a:r>
              <a:rPr lang="en-US" dirty="0"/>
              <a:t>The world is unaware of the presence of dragons within their peaceful societies. Until that fateful day when dragons awakened, the world was never the same.</a:t>
            </a:r>
            <a:endParaRPr lang="en-US" sz="2200" dirty="0"/>
          </a:p>
          <a:p>
            <a:r>
              <a:rPr lang="en-US" sz="3200" dirty="0"/>
              <a:t>Story</a:t>
            </a:r>
            <a:endParaRPr lang="en-US" sz="2800" dirty="0"/>
          </a:p>
          <a:p>
            <a:pPr lvl="1"/>
            <a:r>
              <a:rPr lang="en-US" dirty="0"/>
              <a:t>Dragons have awakened in each of the regions and the local hostile tribes now worship them as Gods. It is the duty of the player to defeat the dragons in each of the regions, shattering the hostile tribes that worship them in the process. This eventually leads to defeating the Elder Dragon to rid the world of dragons forever.</a:t>
            </a:r>
            <a:endParaRPr lang="en-US" sz="2200" dirty="0"/>
          </a:p>
          <a:p>
            <a:endParaRPr lang="en-US" dirty="0"/>
          </a:p>
        </p:txBody>
      </p:sp>
    </p:spTree>
    <p:extLst>
      <p:ext uri="{BB962C8B-B14F-4D97-AF65-F5344CB8AC3E}">
        <p14:creationId xmlns:p14="http://schemas.microsoft.com/office/powerpoint/2010/main" val="238155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a:bodyPr>
          <a:lstStyle/>
          <a:p>
            <a:r>
              <a:rPr lang="en-US" dirty="0" smtClean="0"/>
              <a:t>Warrior</a:t>
            </a:r>
          </a:p>
          <a:p>
            <a:endParaRPr lang="en-US" dirty="0" smtClean="0"/>
          </a:p>
          <a:p>
            <a:r>
              <a:rPr lang="en-US" dirty="0" smtClean="0"/>
              <a:t>Cleric</a:t>
            </a:r>
          </a:p>
          <a:p>
            <a:endParaRPr lang="en-US" dirty="0" smtClean="0"/>
          </a:p>
          <a:p>
            <a:r>
              <a:rPr lang="en-US" dirty="0" smtClean="0"/>
              <a:t>Ranger</a:t>
            </a:r>
          </a:p>
          <a:p>
            <a:endParaRPr lang="en-US" dirty="0"/>
          </a:p>
        </p:txBody>
      </p:sp>
    </p:spTree>
    <p:extLst>
      <p:ext uri="{BB962C8B-B14F-4D97-AF65-F5344CB8AC3E}">
        <p14:creationId xmlns:p14="http://schemas.microsoft.com/office/powerpoint/2010/main" val="601752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a:t>Strength</a:t>
            </a:r>
            <a:endParaRPr lang="en-US" sz="2800" dirty="0"/>
          </a:p>
          <a:p>
            <a:pPr lvl="1"/>
            <a:r>
              <a:rPr lang="en-US" dirty="0"/>
              <a:t>Increases physical damage</a:t>
            </a:r>
            <a:endParaRPr lang="en-US" sz="2200" dirty="0"/>
          </a:p>
          <a:p>
            <a:r>
              <a:rPr lang="en-US" sz="3200" dirty="0"/>
              <a:t>Dexterity</a:t>
            </a:r>
            <a:endParaRPr lang="en-US" sz="2800" dirty="0"/>
          </a:p>
          <a:p>
            <a:pPr lvl="1"/>
            <a:r>
              <a:rPr lang="en-US" dirty="0"/>
              <a:t>Increases physical damage</a:t>
            </a:r>
            <a:endParaRPr lang="en-US" sz="2200" dirty="0"/>
          </a:p>
          <a:p>
            <a:pPr lvl="1"/>
            <a:r>
              <a:rPr lang="en-US" dirty="0"/>
              <a:t>Physical critical strike chance</a:t>
            </a:r>
            <a:endParaRPr lang="en-US" sz="2200" dirty="0"/>
          </a:p>
          <a:p>
            <a:r>
              <a:rPr lang="en-US" sz="3200" dirty="0"/>
              <a:t>Vitality</a:t>
            </a:r>
            <a:endParaRPr lang="en-US" sz="2800" dirty="0"/>
          </a:p>
          <a:p>
            <a:pPr lvl="1"/>
            <a:r>
              <a:rPr lang="en-US" dirty="0"/>
              <a:t>Increases base health</a:t>
            </a:r>
            <a:endParaRPr lang="en-US" sz="2200" dirty="0"/>
          </a:p>
          <a:p>
            <a:r>
              <a:rPr lang="en-US" sz="3200" dirty="0"/>
              <a:t>Intelligence</a:t>
            </a:r>
            <a:endParaRPr lang="en-US" sz="2800" dirty="0"/>
          </a:p>
          <a:p>
            <a:pPr lvl="1"/>
            <a:r>
              <a:rPr lang="en-US" dirty="0"/>
              <a:t>Increases spell damage</a:t>
            </a:r>
            <a:endParaRPr lang="en-US" sz="2200" dirty="0"/>
          </a:p>
          <a:p>
            <a:pPr lvl="1"/>
            <a:r>
              <a:rPr lang="en-US" dirty="0"/>
              <a:t>Spell critical strike chance</a:t>
            </a:r>
            <a:endParaRPr lang="en-US" sz="2200" dirty="0"/>
          </a:p>
          <a:p>
            <a:endParaRPr lang="en-US" dirty="0"/>
          </a:p>
        </p:txBody>
      </p:sp>
    </p:spTree>
    <p:extLst>
      <p:ext uri="{BB962C8B-B14F-4D97-AF65-F5344CB8AC3E}">
        <p14:creationId xmlns:p14="http://schemas.microsoft.com/office/powerpoint/2010/main" val="65575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Warrior Description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Master </a:t>
            </a:r>
            <a:r>
              <a:rPr lang="en-US" dirty="0"/>
              <a:t>of brute force melee combat, capable of frightening the foe with appearance alone. Prefers the simple lifestyle of slaughtering many and enjoying a tall glass of mead on the side.</a:t>
            </a:r>
          </a:p>
        </p:txBody>
      </p:sp>
    </p:spTree>
    <p:extLst>
      <p:ext uri="{BB962C8B-B14F-4D97-AF65-F5344CB8AC3E}">
        <p14:creationId xmlns:p14="http://schemas.microsoft.com/office/powerpoint/2010/main" val="1904278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Warrior Abilities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Basic Attack</a:t>
            </a:r>
          </a:p>
          <a:p>
            <a:pPr lvl="1"/>
            <a:r>
              <a:rPr lang="en-US" dirty="0"/>
              <a:t>No resource</a:t>
            </a:r>
          </a:p>
          <a:p>
            <a:r>
              <a:rPr lang="en-US" dirty="0"/>
              <a:t>Cleave</a:t>
            </a:r>
          </a:p>
          <a:p>
            <a:pPr lvl="1"/>
            <a:r>
              <a:rPr lang="en-US" dirty="0"/>
              <a:t>Attacks all enemies</a:t>
            </a:r>
          </a:p>
          <a:p>
            <a:pPr lvl="1"/>
            <a:r>
              <a:rPr lang="en-US" dirty="0"/>
              <a:t>75% base damage</a:t>
            </a:r>
          </a:p>
          <a:p>
            <a:r>
              <a:rPr lang="en-US" dirty="0"/>
              <a:t>Lunge</a:t>
            </a:r>
          </a:p>
          <a:p>
            <a:pPr lvl="1"/>
            <a:r>
              <a:rPr lang="en-US" dirty="0"/>
              <a:t>Single target</a:t>
            </a:r>
          </a:p>
          <a:p>
            <a:pPr lvl="1"/>
            <a:r>
              <a:rPr lang="en-US" dirty="0"/>
              <a:t>Chance to stun</a:t>
            </a:r>
          </a:p>
          <a:p>
            <a:r>
              <a:rPr lang="en-US" dirty="0"/>
              <a:t>Execute</a:t>
            </a:r>
          </a:p>
          <a:p>
            <a:pPr lvl="1"/>
            <a:r>
              <a:rPr lang="en-US" dirty="0"/>
              <a:t>Full depletion of resource</a:t>
            </a:r>
          </a:p>
          <a:p>
            <a:pPr lvl="1"/>
            <a:r>
              <a:rPr lang="en-US" dirty="0"/>
              <a:t>Damage based on resource depletion</a:t>
            </a:r>
          </a:p>
          <a:p>
            <a:r>
              <a:rPr lang="en-US" dirty="0"/>
              <a:t>Rend </a:t>
            </a:r>
          </a:p>
          <a:p>
            <a:pPr lvl="1"/>
            <a:r>
              <a:rPr lang="en-US" dirty="0"/>
              <a:t>No initial damage</a:t>
            </a:r>
          </a:p>
          <a:p>
            <a:pPr lvl="1"/>
            <a:r>
              <a:rPr lang="en-US" dirty="0"/>
              <a:t>Chance to bleed</a:t>
            </a:r>
          </a:p>
          <a:p>
            <a:r>
              <a:rPr lang="en-US" dirty="0"/>
              <a:t>War Cry</a:t>
            </a:r>
          </a:p>
          <a:p>
            <a:pPr lvl="1"/>
            <a:r>
              <a:rPr lang="en-US" dirty="0"/>
              <a:t>Increases party damage</a:t>
            </a:r>
          </a:p>
          <a:p>
            <a:pPr lvl="1"/>
            <a:r>
              <a:rPr lang="en-US" dirty="0"/>
              <a:t>Costs half of total stamina</a:t>
            </a:r>
          </a:p>
          <a:p>
            <a:endParaRPr lang="en-US" dirty="0"/>
          </a:p>
        </p:txBody>
      </p:sp>
    </p:spTree>
    <p:extLst>
      <p:ext uri="{BB962C8B-B14F-4D97-AF65-F5344CB8AC3E}">
        <p14:creationId xmlns:p14="http://schemas.microsoft.com/office/powerpoint/2010/main" val="2080000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Warrior Gear</a:t>
            </a:r>
            <a:endParaRPr lang="en-US" dirty="0"/>
          </a:p>
        </p:txBody>
      </p:sp>
      <p:sp>
        <p:nvSpPr>
          <p:cNvPr id="3" name="Content Placeholder 2"/>
          <p:cNvSpPr>
            <a:spLocks noGrp="1"/>
          </p:cNvSpPr>
          <p:nvPr>
            <p:ph idx="1"/>
          </p:nvPr>
        </p:nvSpPr>
        <p:spPr/>
        <p:txBody>
          <a:bodyPr>
            <a:normAutofit/>
          </a:bodyPr>
          <a:lstStyle/>
          <a:p>
            <a:r>
              <a:rPr lang="en-US" dirty="0" smtClean="0"/>
              <a:t>Armor</a:t>
            </a:r>
          </a:p>
          <a:p>
            <a:pPr lvl="1"/>
            <a:r>
              <a:rPr lang="en-US" dirty="0" smtClean="0"/>
              <a:t>Heavy</a:t>
            </a:r>
          </a:p>
          <a:p>
            <a:r>
              <a:rPr lang="en-US" dirty="0" smtClean="0"/>
              <a:t>Weapons</a:t>
            </a:r>
          </a:p>
          <a:p>
            <a:pPr lvl="1"/>
            <a:r>
              <a:rPr lang="en-US" dirty="0"/>
              <a:t>One-handed swords</a:t>
            </a:r>
          </a:p>
          <a:p>
            <a:pPr lvl="1"/>
            <a:r>
              <a:rPr lang="en-US" dirty="0"/>
              <a:t>One-handed axes</a:t>
            </a:r>
          </a:p>
          <a:p>
            <a:pPr lvl="1"/>
            <a:r>
              <a:rPr lang="en-US" dirty="0"/>
              <a:t>One-handed maces</a:t>
            </a:r>
          </a:p>
          <a:p>
            <a:pPr lvl="1"/>
            <a:r>
              <a:rPr lang="en-US" dirty="0"/>
              <a:t>Two-handed swords</a:t>
            </a:r>
          </a:p>
          <a:p>
            <a:pPr lvl="1"/>
            <a:r>
              <a:rPr lang="en-US" dirty="0"/>
              <a:t>Two-handed axes</a:t>
            </a:r>
          </a:p>
          <a:p>
            <a:pPr lvl="1"/>
            <a:r>
              <a:rPr lang="en-US" dirty="0"/>
              <a:t>Two-handed maces</a:t>
            </a:r>
          </a:p>
          <a:p>
            <a:endParaRPr lang="en-US" dirty="0" smtClean="0"/>
          </a:p>
          <a:p>
            <a:pPr lvl="1"/>
            <a:endParaRPr lang="en-US" dirty="0"/>
          </a:p>
          <a:p>
            <a:pPr lvl="1"/>
            <a:endParaRPr lang="en-US" dirty="0"/>
          </a:p>
        </p:txBody>
      </p:sp>
    </p:spTree>
    <p:extLst>
      <p:ext uri="{BB962C8B-B14F-4D97-AF65-F5344CB8AC3E}">
        <p14:creationId xmlns:p14="http://schemas.microsoft.com/office/powerpoint/2010/main" val="1685349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87</TotalTime>
  <Words>682</Words>
  <Application>Microsoft Office PowerPoint</Application>
  <PresentationFormat>On-screen Show (4:3)</PresentationFormat>
  <Paragraphs>212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Dragons’ Reign</vt:lpstr>
      <vt:lpstr>Team Roles</vt:lpstr>
      <vt:lpstr>Development Environment</vt:lpstr>
      <vt:lpstr>Game Summary</vt:lpstr>
      <vt:lpstr>Classes</vt:lpstr>
      <vt:lpstr>Attributes</vt:lpstr>
      <vt:lpstr>Warrior Description</vt:lpstr>
      <vt:lpstr>Warrior Abilities</vt:lpstr>
      <vt:lpstr>Warrior Gear</vt:lpstr>
      <vt:lpstr>Cleric Description</vt:lpstr>
      <vt:lpstr>Cleric Abilities</vt:lpstr>
      <vt:lpstr>Cleric Gear</vt:lpstr>
      <vt:lpstr>Ranger Description</vt:lpstr>
      <vt:lpstr>Ranger Abilities</vt:lpstr>
      <vt:lpstr>Ranger Gear</vt:lpstr>
      <vt:lpstr>Zones</vt:lpstr>
      <vt:lpstr>Starter Village</vt:lpstr>
      <vt:lpstr>Plains</vt:lpstr>
      <vt:lpstr>Mountains</vt:lpstr>
      <vt:lpstr>Battle System</vt:lpstr>
      <vt:lpstr>Battle System</vt:lpstr>
      <vt:lpstr>Battle System</vt:lpstr>
      <vt:lpstr>Future</vt:lpstr>
      <vt:lpstr>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Dragons’ Reign</dc:title>
  <dc:creator>Jordon</dc:creator>
  <cp:lastModifiedBy>Jordon</cp:lastModifiedBy>
  <cp:revision>10</cp:revision>
  <dcterms:created xsi:type="dcterms:W3CDTF">2013-07-16T04:11:54Z</dcterms:created>
  <dcterms:modified xsi:type="dcterms:W3CDTF">2013-08-23T04:07:41Z</dcterms:modified>
</cp:coreProperties>
</file>