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9" r:id="rId4"/>
    <p:sldId id="257" r:id="rId5"/>
    <p:sldId id="261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9"/>
    <p:restoredTop sz="92945"/>
  </p:normalViewPr>
  <p:slideViewPr>
    <p:cSldViewPr snapToGrid="0">
      <p:cViewPr varScale="1">
        <p:scale>
          <a:sx n="115" d="100"/>
          <a:sy n="115" d="100"/>
        </p:scale>
        <p:origin x="24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https://studentsbowiestate-my.sharepoint.com/personal/wigginsa0909_students_bowiestate_edu/Documents/Chart%20in%20Microsoft%20PowerPoint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Sheet1!$B$1:$F$1</cx:f>
        <cx:lvl ptCount="5">
          <cx:pt idx="0">Black</cx:pt>
          <cx:pt idx="1">White </cx:pt>
          <cx:pt idx="2">Pacific Islander</cx:pt>
          <cx:pt idx="3">American Indian or Alaska Native</cx:pt>
          <cx:pt idx="4">Asian</cx:pt>
        </cx:lvl>
      </cx:strDim>
      <cx:numDim type="val">
        <cx:f dir="row">Sheet1!$B$16:$F$16</cx:f>
        <cx:lvl ptCount="5" formatCode="#,##0">
          <cx:pt idx="0">728043.58700000006</cx:pt>
          <cx:pt idx="1">1676289.983</cx:pt>
          <cx:pt idx="2">2404333.5700000003</cx:pt>
          <cx:pt idx="3">48587</cx:pt>
          <cx:pt idx="4">30845</cx:pt>
        </cx:lvl>
      </cx:numDim>
    </cx:data>
  </cx:chartData>
  <cx:chart>
    <cx:title pos="t" align="ctr" overlay="0">
      <cx:tx>
        <cx:txData>
          <cx:v>2020 Juvenile Crimes 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800"/>
          </a:pPr>
          <a:r>
            <a:rPr lang="en-US" sz="28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Aptos Narrow" panose="02110004020202020204"/>
            </a:rPr>
            <a:t>2020 Juvenile Crimes </a:t>
          </a:r>
        </a:p>
      </cx:txPr>
    </cx:title>
    <cx:plotArea>
      <cx:plotAreaRegion>
        <cx:series layoutId="clusteredColumn" uniqueId="{F6D21D62-D6A1-734C-8A82-CAB66F8648B6}">
          <cx:tx>
            <cx:txData>
              <cx:f>Sheet1!$B$1:$E$1</cx:f>
              <cx:v>Black White  Pacific Islander American Indian or Alaska Native</cx:v>
            </cx:txData>
          </cx:tx>
          <cx:dataPt idx="1"/>
          <cx:dataLabels/>
          <cx:dataId val="0"/>
          <cx:layoutPr>
            <cx:aggregation/>
          </cx:layoutPr>
        </cx:series>
      </cx:plotAreaRegion>
      <cx:axis id="0">
        <cx:catScaling gapWidth="0"/>
        <cx:title>
          <cx:tx>
            <cx:txData>
              <cx:v>Race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2800"/>
              </a:pPr>
              <a:r>
                <a:rPr lang="en-US" sz="28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ptos Narrow" panose="02110004020202020204"/>
                </a:rPr>
                <a:t>Race</a:t>
              </a:r>
            </a:p>
          </cx:txPr>
        </cx:title>
        <cx:tickLabels/>
      </cx:axis>
      <cx:axis id="1">
        <cx:valScaling/>
        <cx:title>
          <cx:tx>
            <cx:txData>
              <cx:v>Amount of Juvenile crimes 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2400"/>
              </a:pPr>
              <a:r>
                <a:rPr lang="en-US" sz="24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ptos Narrow" panose="02110004020202020204"/>
                </a:rPr>
                <a:t>Amount of Juvenile crimes </a:t>
              </a:r>
            </a:p>
          </cx:txPr>
        </cx:title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B129-2E02-6D63-125B-6CC4F404F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6414A-B037-FC71-B316-FBB8BCC98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5F591-4706-7429-BC9A-3B07A2EC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974E-E5DD-114A-8A87-51CAA64F4882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2C4B8-458F-B677-21F5-B06BEF667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02903-0957-9D1E-E5A4-5936D9F1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8C32-FCFA-3249-9FB6-34163C2F8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0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52AD0-4E04-1B1D-4B7B-01CFFFCE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CB11C-6BCA-1EA5-2909-AD0D2C165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BA7-86A6-0015-CED1-06B5B940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974E-E5DD-114A-8A87-51CAA64F4882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75C02-FB9F-D814-FA4D-2ECED61E0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46CC8-E338-84B9-F7AB-F49B416F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8C32-FCFA-3249-9FB6-34163C2F8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0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E4F1B6-142F-33A0-9C2A-BA050779A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4218D-6B6A-B2FA-F862-6D2F76B8E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CE68A-7B15-8958-5F04-396DC1AD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974E-E5DD-114A-8A87-51CAA64F4882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7C713-2FF1-DCAB-316D-D0FAAA0C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9A980-6CEC-1AF6-2F60-78DB562B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8C32-FCFA-3249-9FB6-34163C2F8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8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85A0-0284-41D3-4873-261BCF5A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72432-E876-D0E4-876D-E7B05870C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D552C-A131-DF2A-617A-5EE092A1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974E-E5DD-114A-8A87-51CAA64F4882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B68EE-DA59-D3B1-A803-448A1F09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8429A-41F0-8B26-C18F-C2325976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8C32-FCFA-3249-9FB6-34163C2F8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8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D3A4-4A67-D444-FC95-C1266773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9AA2C-E64A-ED88-FEC2-0EC3E1F18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F3C8E-AFA1-C1A4-BB06-24ACB97A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974E-E5DD-114A-8A87-51CAA64F4882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3DFF-0320-C526-5F1A-47B37927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29EB3-D464-E8C1-B352-EB850E94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8C32-FCFA-3249-9FB6-34163C2F8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2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9E046-BF24-4F61-1358-71276D57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13D38-659D-0D1F-59EC-E61CD5D99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2E4A9-C507-3B23-B23F-9C2D8F170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D3541-7F94-618A-28A8-CD6FC4D3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974E-E5DD-114A-8A87-51CAA64F4882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CC108-53F9-ADF5-CD4C-A0A0D41D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519C8-7E93-7367-F05E-EFE552B5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8C32-FCFA-3249-9FB6-34163C2F8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2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3B25-B0F1-61AF-BA4D-4DC82CBB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33635-6FF0-8647-16B6-E9004E0AA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F9BD3-81F5-641C-4AF5-36B93467F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A61036-11EA-EFE4-86B4-6001ED033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249FBC-1F38-BAA4-A66E-611FB1AB0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46A19B-7272-55DD-A2E5-ABC3ED7C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974E-E5DD-114A-8A87-51CAA64F4882}" type="datetimeFigureOut">
              <a:rPr lang="en-US" smtClean="0"/>
              <a:t>5/8/25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E98149-A046-7FDB-6295-45B00262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2C9060-2A26-C756-EDD9-784C076F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8C32-FCFA-3249-9FB6-34163C2F8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8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53C5E-58AC-DC92-3DD8-E93C4578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8AC9A-3FDE-594C-7266-3AA55B6E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974E-E5DD-114A-8A87-51CAA64F4882}" type="datetimeFigureOut">
              <a:rPr lang="en-US" smtClean="0"/>
              <a:t>5/8/25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36A3B-987D-5099-B19A-513B81EE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C9BB0-E2D7-349A-F0D6-AAEBCD39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8C32-FCFA-3249-9FB6-34163C2F8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9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7DBC7-DDFF-705B-F494-AEC18CE4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974E-E5DD-114A-8A87-51CAA64F4882}" type="datetimeFigureOut">
              <a:rPr lang="en-US" smtClean="0"/>
              <a:t>5/8/25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6F39E-5EB2-4C72-6FA0-BB7F2ABF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6E863-A335-FF59-A7D3-374F5C6F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8C32-FCFA-3249-9FB6-34163C2F8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2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8B6DC-E2AF-8A49-9287-BBC7A7F80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5D006-0F54-2041-D751-C9BF6EC08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C44FE-110D-FD0E-F3AB-88C330B17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AD5FE-7BB4-C125-3983-E88E6BFA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974E-E5DD-114A-8A87-51CAA64F4882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345CF-9D69-5E2C-3E56-33639DDF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A2605-3B95-47A9-13A2-BBDA50FC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8C32-FCFA-3249-9FB6-34163C2F8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2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0A08B-E94C-B85F-26E2-B0A2C22B7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4603B0-EADC-8EC9-EA18-46A0A6777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1AE27-BDD8-E04B-5391-6061031A7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55349-C02A-80BE-23A8-705E81D9F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3974E-E5DD-114A-8A87-51CAA64F4882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76344-DAD9-10FD-4512-66DDDAE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DB0DD-5495-6CDB-87B6-98D43E5C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E8C32-FCFA-3249-9FB6-34163C2F8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F9AB85-A9EE-CA12-8054-C85ADF81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80B24-5BBD-0D16-598E-86B137CB1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8410A-B8EB-3BBA-A090-9AEE5C64F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D3974E-E5DD-114A-8A87-51CAA64F4882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D8024-6AE2-C29C-F025-74DDBBD10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BE0D5-EA69-5D22-9F73-5F39212CF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0E8C32-FCFA-3249-9FB6-34163C2F8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7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jjdp.ojp.gov/statistical-briefing-book/crime/faqs/ucr_table_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AD630B4-4CCC-7B1D-1803-DAED942D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Graph on document with pen">
            <a:extLst>
              <a:ext uri="{FF2B5EF4-FFF2-40B4-BE49-F238E27FC236}">
                <a16:creationId xmlns:a16="http://schemas.microsoft.com/office/drawing/2014/main" id="{36968D81-7F30-5121-D111-1222DF3D87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10" b="1422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30E38A-2961-A26E-6A6F-E577F5CB8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1700" y="2783851"/>
            <a:ext cx="7848600" cy="3204429"/>
          </a:xfrm>
        </p:spPr>
        <p:txBody>
          <a:bodyPr anchor="t"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      </a:t>
            </a:r>
            <a:r>
              <a:rPr lang="en-US" sz="8000" dirty="0">
                <a:solidFill>
                  <a:srgbClr val="FFFFFF"/>
                </a:solidFill>
                <a:latin typeface="American Typewriter" panose="02090604020004020304" pitchFamily="18" charset="77"/>
                <a:cs typeface="Angsana New" panose="02020603050405020304" pitchFamily="18" charset="-34"/>
              </a:rPr>
              <a:t>Histograms</a:t>
            </a:r>
            <a:endParaRPr lang="en-US" sz="4000" dirty="0">
              <a:solidFill>
                <a:srgbClr val="FFFFFF"/>
              </a:solidFill>
              <a:latin typeface="American Typewriter" panose="02090604020004020304" pitchFamily="18" charset="77"/>
              <a:cs typeface="Angsana New" panose="02020603050405020304" pitchFamily="18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0C910-6656-CC36-651D-D360097A8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2447" y="5711889"/>
            <a:ext cx="5334000" cy="1089423"/>
          </a:xfrm>
        </p:spPr>
        <p:txBody>
          <a:bodyPr anchor="b">
            <a:normAutofit fontScale="77500" lnSpcReduction="20000"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</a:rPr>
              <a:t>By: Aaronea Wiggins</a:t>
            </a:r>
          </a:p>
          <a:p>
            <a:pPr algn="l"/>
            <a:r>
              <a:rPr lang="en-US" sz="1800" dirty="0">
                <a:solidFill>
                  <a:srgbClr val="FFFFFF"/>
                </a:solidFill>
              </a:rPr>
              <a:t>CTEC 298 – Dr. </a:t>
            </a:r>
            <a:r>
              <a:rPr lang="en-US" sz="1800" dirty="0" err="1">
                <a:solidFill>
                  <a:srgbClr val="FFFFFF"/>
                </a:solidFill>
              </a:rPr>
              <a:t>Bemley</a:t>
            </a:r>
            <a:endParaRPr lang="en-US" sz="1800" dirty="0">
              <a:solidFill>
                <a:srgbClr val="FFFFFF"/>
              </a:solidFill>
            </a:endParaRPr>
          </a:p>
          <a:p>
            <a:pPr algn="l"/>
            <a:r>
              <a:rPr lang="en-US" sz="1800" dirty="0">
                <a:solidFill>
                  <a:srgbClr val="FFFFFF"/>
                </a:solidFill>
              </a:rPr>
              <a:t>April 22, 2025</a:t>
            </a:r>
          </a:p>
          <a:p>
            <a:pPr algn="l"/>
            <a:r>
              <a:rPr lang="en-US" sz="1800" dirty="0">
                <a:solidFill>
                  <a:srgbClr val="FFFFFF"/>
                </a:solidFill>
              </a:rPr>
              <a:t>Plot Presentation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264613-F0F7-08CE-0ADF-98407A64D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79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D2F12BBE-0406-EF30-2EEE-D74433B2985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9441" b="62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1B06F-99F3-1B43-7AE1-607105132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Introduction to data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9B68F4-1D53-D451-AB30-0851AE4836E6}"/>
              </a:ext>
            </a:extLst>
          </p:cNvPr>
          <p:cNvSpPr txBox="1"/>
          <p:nvPr/>
        </p:nvSpPr>
        <p:spPr>
          <a:xfrm>
            <a:off x="838200" y="2004446"/>
            <a:ext cx="10515600" cy="4176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Hello everyone,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My name is Aaronea Wiggins and today I will be presenting on Histograms </a:t>
            </a:r>
          </a:p>
        </p:txBody>
      </p:sp>
    </p:spTree>
    <p:extLst>
      <p:ext uri="{BB962C8B-B14F-4D97-AF65-F5344CB8AC3E}">
        <p14:creationId xmlns:p14="http://schemas.microsoft.com/office/powerpoint/2010/main" val="92586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Zigzag indicator line">
            <a:extLst>
              <a:ext uri="{FF2B5EF4-FFF2-40B4-BE49-F238E27FC236}">
                <a16:creationId xmlns:a16="http://schemas.microsoft.com/office/drawing/2014/main" id="{A97CA0E4-474E-8A50-505E-D35DA5C51F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71" b="11698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63219" y="-1252908"/>
            <a:ext cx="4065561" cy="12192000"/>
          </a:xfrm>
          <a:prstGeom prst="rect">
            <a:avLst/>
          </a:prstGeom>
          <a:gradFill flip="none" rotWithShape="1">
            <a:gsLst>
              <a:gs pos="17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2CB243-67C5-E304-31A0-4D7D607B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464116" y="322049"/>
            <a:ext cx="3067943" cy="240860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A95761-C93E-94BF-087D-D2A823789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0392" y="4172881"/>
            <a:ext cx="7154743" cy="27029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2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F02C0-09EA-D910-3A75-0AF049D3A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26" y="1356053"/>
            <a:ext cx="4849044" cy="2839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accent5">
                    <a:lumMod val="75000"/>
                  </a:schemeClr>
                </a:solidFill>
                <a:latin typeface="American Typewriter" panose="02090604020004020304" pitchFamily="18" charset="77"/>
              </a:rPr>
              <a:t>What are 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  <a:latin typeface="American Typewriter" panose="02090604020004020304" pitchFamily="18" charset="77"/>
              </a:rPr>
              <a:t>Histograms</a:t>
            </a:r>
            <a:r>
              <a:rPr lang="en-US" sz="4800" dirty="0">
                <a:solidFill>
                  <a:schemeClr val="accent5">
                    <a:lumMod val="75000"/>
                  </a:schemeClr>
                </a:solidFill>
                <a:latin typeface="American Typewriter" panose="02090604020004020304" pitchFamily="18" charset="77"/>
              </a:rPr>
              <a:t> plots?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63D1A5-FD49-4756-F62E-786C34E63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06736" y="-7619"/>
            <a:ext cx="995654" cy="6918113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68000"/>
                </a:schemeClr>
              </a:gs>
              <a:gs pos="37000">
                <a:schemeClr val="accent5">
                  <a:alpha val="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164E8-68C0-47EC-CD89-6271BEEB68B4}"/>
              </a:ext>
            </a:extLst>
          </p:cNvPr>
          <p:cNvSpPr/>
          <p:nvPr/>
        </p:nvSpPr>
        <p:spPr>
          <a:xfrm>
            <a:off x="6685005" y="729049"/>
            <a:ext cx="5165125" cy="5474043"/>
          </a:xfrm>
          <a:prstGeom prst="rect">
            <a:avLst/>
          </a:prstGeom>
          <a:solidFill>
            <a:schemeClr val="dk1">
              <a:alpha val="59000"/>
            </a:schemeClr>
          </a:solidFill>
          <a:ln>
            <a:solidFill>
              <a:schemeClr val="dk1">
                <a:shade val="1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2D8EA-CC86-7F68-EEC4-14382651EE4C}"/>
              </a:ext>
            </a:extLst>
          </p:cNvPr>
          <p:cNvSpPr txBox="1"/>
          <p:nvPr/>
        </p:nvSpPr>
        <p:spPr>
          <a:xfrm>
            <a:off x="6966174" y="871151"/>
            <a:ext cx="48685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merican Typewriter" panose="02090604020004020304" pitchFamily="18" charset="77"/>
              </a:rPr>
              <a:t>Like other graphs, charts, and plots--A Histogram is a visual reputation of data. With the similar visual of a bar graphs, Histograms typically differ from bar graphs by having no spaces in between the plotted data with the use of categorical bins and range.</a:t>
            </a:r>
          </a:p>
        </p:txBody>
      </p:sp>
    </p:spTree>
    <p:extLst>
      <p:ext uri="{BB962C8B-B14F-4D97-AF65-F5344CB8AC3E}">
        <p14:creationId xmlns:p14="http://schemas.microsoft.com/office/powerpoint/2010/main" val="292326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ACE99-8E78-1253-38CB-F16D3BC52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>
                <a:latin typeface="American Typewriter" panose="02090604020004020304" pitchFamily="18" charset="77"/>
              </a:rPr>
              <a:t>How Histogram Plots work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E028E-CE81-1047-2AA1-8B790AE78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485" y="2654710"/>
            <a:ext cx="4243589" cy="33206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merican Typewriter" panose="02090604020004020304" pitchFamily="18" charset="77"/>
              </a:rPr>
              <a:t>Dataset</a:t>
            </a: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 ranges(frequency)  bins(width)</a:t>
            </a:r>
          </a:p>
          <a:p>
            <a:pPr marL="0" indent="0">
              <a:buNone/>
            </a:pPr>
            <a:endParaRPr lang="en-US" sz="2000" dirty="0">
              <a:latin typeface="American Typewriter" panose="02090604020004020304" pitchFamily="18" charset="77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First, select a graphing application of your choice. (Excel in this case)</a:t>
            </a:r>
          </a:p>
          <a:p>
            <a:pPr marL="0" indent="0">
              <a:buNone/>
            </a:pPr>
            <a:endParaRPr lang="en-US" sz="2000" dirty="0">
              <a:latin typeface="American Typewriter" panose="02090604020004020304" pitchFamily="18" charset="77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Next, What information are you looking for? (Juvenile arrests by race in 2020, and offense type).</a:t>
            </a:r>
          </a:p>
          <a:p>
            <a:pPr marL="0" indent="0">
              <a:buNone/>
            </a:pPr>
            <a:endParaRPr lang="en-US" sz="2000" dirty="0">
              <a:latin typeface="American Typewriter" panose="02090604020004020304" pitchFamily="18" charset="77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dirty="0">
                <a:latin typeface="American Typewriter" panose="02090604020004020304" pitchFamily="18" charset="77"/>
                <a:sym typeface="Wingdings" pitchFamily="2" charset="2"/>
              </a:rPr>
              <a:t>Lastly, label your title, x-axis and y-axis, and plot your dataset.</a:t>
            </a:r>
          </a:p>
          <a:p>
            <a:pPr marL="0" indent="0">
              <a:buNone/>
            </a:pPr>
            <a:endParaRPr lang="en-US" sz="2000" dirty="0">
              <a:latin typeface="American Typewriter" panose="02090604020004020304" pitchFamily="18" charset="77"/>
              <a:sym typeface="Wingdings" pitchFamily="2" charset="2"/>
            </a:endParaRP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BF01021A-BBEE-E76D-ED16-8B8EAA43D5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22" r="2428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4093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7D015-0DD8-420F-A568-AC4FEDC41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595556-C814-4F1F-B0E5-71812F38A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FB9124D6-3063-A52A-0EC7-35B18CB6A1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000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553F85-8812-F169-EE04-D302B0C2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4155825" cy="55718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merican Typewriter" panose="02090604020004020304" pitchFamily="18" charset="77"/>
              </a:rPr>
              <a:t>Python Code for a Histogram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075DC-40E6-0E06-E0AE-C2E0FB2FF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552" y="557189"/>
            <a:ext cx="6167246" cy="55718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FFFFFF"/>
                </a:solidFill>
              </a:rPr>
              <a:t># Aaronea Wiggins Histogram plot - CTEC 298 | 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FFFF"/>
                </a:solidFill>
              </a:rPr>
              <a:t>import </a:t>
            </a:r>
            <a:r>
              <a:rPr lang="en-US" sz="1100" dirty="0" err="1">
                <a:solidFill>
                  <a:srgbClr val="FFFFFF"/>
                </a:solidFill>
              </a:rPr>
              <a:t>matplotlib.pyplot</a:t>
            </a:r>
            <a:r>
              <a:rPr lang="en-US" sz="1100" dirty="0">
                <a:solidFill>
                  <a:srgbClr val="FFFFFF"/>
                </a:solidFill>
              </a:rPr>
              <a:t> as </a:t>
            </a:r>
            <a:r>
              <a:rPr lang="en-US" sz="1100" dirty="0" err="1">
                <a:solidFill>
                  <a:srgbClr val="FFFFFF"/>
                </a:solidFill>
              </a:rPr>
              <a:t>plt</a:t>
            </a:r>
            <a:endParaRPr lang="en-US" sz="11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1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FFFFFF"/>
                </a:solidFill>
              </a:rPr>
              <a:t># Details of Dataset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FFFF"/>
                </a:solidFill>
              </a:rPr>
              <a:t>categories = ['Black', 'White', 'Pacific Islander', 'American Indian', 'Asian']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FFFF"/>
                </a:solidFill>
              </a:rPr>
              <a:t>values = [728044, 1676290, 2404334, 48587, 30845]</a:t>
            </a:r>
          </a:p>
          <a:p>
            <a:pPr marL="0" indent="0">
              <a:buNone/>
            </a:pPr>
            <a:endParaRPr lang="en-US" sz="11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FFFFFF"/>
                </a:solidFill>
              </a:rPr>
              <a:t># Plot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FFFFFF"/>
                </a:solidFill>
              </a:rPr>
              <a:t>plt.figure</a:t>
            </a:r>
            <a:r>
              <a:rPr lang="en-US" sz="1100" dirty="0">
                <a:solidFill>
                  <a:srgbClr val="FFFFFF"/>
                </a:solidFill>
              </a:rPr>
              <a:t>(</a:t>
            </a:r>
            <a:r>
              <a:rPr lang="en-US" sz="1100" dirty="0" err="1">
                <a:solidFill>
                  <a:srgbClr val="FFFFFF"/>
                </a:solidFill>
              </a:rPr>
              <a:t>figsize</a:t>
            </a:r>
            <a:r>
              <a:rPr lang="en-US" sz="1100" dirty="0">
                <a:solidFill>
                  <a:srgbClr val="FFFFFF"/>
                </a:solidFill>
              </a:rPr>
              <a:t>=(10, 6))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FFFFFF"/>
                </a:solidFill>
              </a:rPr>
              <a:t>plt.bar</a:t>
            </a:r>
            <a:r>
              <a:rPr lang="en-US" sz="1100" dirty="0">
                <a:solidFill>
                  <a:srgbClr val="FFFFFF"/>
                </a:solidFill>
              </a:rPr>
              <a:t>(categories, values, color='lime green', </a:t>
            </a:r>
            <a:r>
              <a:rPr lang="en-US" sz="1100" dirty="0" err="1">
                <a:solidFill>
                  <a:srgbClr val="FFFFFF"/>
                </a:solidFill>
              </a:rPr>
              <a:t>edgecolor</a:t>
            </a:r>
            <a:r>
              <a:rPr lang="en-US" sz="1100" dirty="0">
                <a:solidFill>
                  <a:srgbClr val="FFFFFF"/>
                </a:solidFill>
              </a:rPr>
              <a:t>='black')</a:t>
            </a:r>
          </a:p>
          <a:p>
            <a:pPr marL="0" indent="0">
              <a:buNone/>
            </a:pPr>
            <a:endParaRPr lang="en-US" sz="11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FFFFFF"/>
                </a:solidFill>
              </a:rPr>
              <a:t># X-axis and Y-axis titles and Title of overall Histogram plot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FFFFFF"/>
                </a:solidFill>
              </a:rPr>
              <a:t>plt.xlabel</a:t>
            </a:r>
            <a:r>
              <a:rPr lang="en-US" sz="1100" dirty="0">
                <a:solidFill>
                  <a:srgbClr val="FFFFFF"/>
                </a:solidFill>
              </a:rPr>
              <a:t>('Race')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FFFFFF"/>
                </a:solidFill>
              </a:rPr>
              <a:t>plt.ylabel</a:t>
            </a:r>
            <a:r>
              <a:rPr lang="en-US" sz="1100" dirty="0">
                <a:solidFill>
                  <a:srgbClr val="FFFFFF"/>
                </a:solidFill>
              </a:rPr>
              <a:t>('Amount of crimes per race')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FFFFFF"/>
                </a:solidFill>
              </a:rPr>
              <a:t>plt.title</a:t>
            </a:r>
            <a:r>
              <a:rPr lang="en-US" sz="1100" dirty="0">
                <a:solidFill>
                  <a:srgbClr val="FFFFFF"/>
                </a:solidFill>
              </a:rPr>
              <a:t>('2020 Juvenile Crimes')</a:t>
            </a:r>
          </a:p>
          <a:p>
            <a:pPr marL="0" indent="0">
              <a:buNone/>
            </a:pPr>
            <a:endParaRPr lang="en-US" sz="11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FFFFFF"/>
                </a:solidFill>
              </a:rPr>
              <a:t># Show plot results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FFFFFF"/>
                </a:solidFill>
              </a:rPr>
              <a:t>plt.tight_layout</a:t>
            </a:r>
            <a:r>
              <a:rPr lang="en-US" sz="1100" dirty="0">
                <a:solidFill>
                  <a:srgbClr val="FFFFFF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FFFFFF"/>
                </a:solidFill>
              </a:rPr>
              <a:t>plt.show</a:t>
            </a:r>
            <a:r>
              <a:rPr lang="en-US" sz="1100" dirty="0">
                <a:solidFill>
                  <a:srgbClr val="FFFFFF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595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7A60-9C3A-495D-361C-EBE3037D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erican Typewriter" panose="02090604020004020304" pitchFamily="18" charset="77"/>
              </a:rPr>
              <a:t>Why are Histograms relevant?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DB914685-7835-B430-9094-9207BBA31EA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44449176"/>
                  </p:ext>
                </p:extLst>
              </p:nvPr>
            </p:nvGraphicFramePr>
            <p:xfrm>
              <a:off x="1161536" y="1458097"/>
              <a:ext cx="8377880" cy="503477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1" name="Chart 10">
                <a:extLst>
                  <a:ext uri="{FF2B5EF4-FFF2-40B4-BE49-F238E27FC236}">
                    <a16:creationId xmlns:a16="http://schemas.microsoft.com/office/drawing/2014/main" id="{DB914685-7835-B430-9094-9207BBA31E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1536" y="1458097"/>
                <a:ext cx="8377880" cy="5034778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ight Arrow 17">
            <a:extLst>
              <a:ext uri="{FF2B5EF4-FFF2-40B4-BE49-F238E27FC236}">
                <a16:creationId xmlns:a16="http://schemas.microsoft.com/office/drawing/2014/main" id="{6A6598F3-6BEE-59E2-686F-4198AF8A6056}"/>
              </a:ext>
            </a:extLst>
          </p:cNvPr>
          <p:cNvSpPr/>
          <p:nvPr/>
        </p:nvSpPr>
        <p:spPr>
          <a:xfrm rot="10479400">
            <a:off x="6709719" y="5943600"/>
            <a:ext cx="1668162" cy="3459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92838C-C4F3-5BC9-79C3-FE632F43A67E}"/>
              </a:ext>
            </a:extLst>
          </p:cNvPr>
          <p:cNvSpPr txBox="1"/>
          <p:nvPr/>
        </p:nvSpPr>
        <p:spPr>
          <a:xfrm rot="21282966">
            <a:off x="7015483" y="6100533"/>
            <a:ext cx="153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X-axis label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E7B751EC-6D15-53C8-73E4-053D98D95824}"/>
              </a:ext>
            </a:extLst>
          </p:cNvPr>
          <p:cNvSpPr/>
          <p:nvPr/>
        </p:nvSpPr>
        <p:spPr>
          <a:xfrm rot="19176457">
            <a:off x="-140956" y="4541399"/>
            <a:ext cx="1573371" cy="1995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60C7F2-7A61-98D3-5489-FB78E28A108C}"/>
              </a:ext>
            </a:extLst>
          </p:cNvPr>
          <p:cNvSpPr txBox="1"/>
          <p:nvPr/>
        </p:nvSpPr>
        <p:spPr>
          <a:xfrm rot="19136489">
            <a:off x="-18071" y="4206142"/>
            <a:ext cx="239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Y-axis label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11FDA8DA-9C16-C35D-BF88-F0B2FDB191E7}"/>
              </a:ext>
            </a:extLst>
          </p:cNvPr>
          <p:cNvSpPr/>
          <p:nvPr/>
        </p:nvSpPr>
        <p:spPr>
          <a:xfrm rot="10056699">
            <a:off x="7338999" y="1452049"/>
            <a:ext cx="1573371" cy="1995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EB2C3B-F46B-F0A5-8487-62E30C211F96}"/>
              </a:ext>
            </a:extLst>
          </p:cNvPr>
          <p:cNvSpPr txBox="1"/>
          <p:nvPr/>
        </p:nvSpPr>
        <p:spPr>
          <a:xfrm rot="20838892">
            <a:off x="7467436" y="1492440"/>
            <a:ext cx="186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 title</a:t>
            </a:r>
          </a:p>
        </p:txBody>
      </p:sp>
    </p:spTree>
    <p:extLst>
      <p:ext uri="{BB962C8B-B14F-4D97-AF65-F5344CB8AC3E}">
        <p14:creationId xmlns:p14="http://schemas.microsoft.com/office/powerpoint/2010/main" val="1503829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F95EE-EAA8-69A3-AADE-8F3D52D6B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erican Typewriter" panose="02090604020004020304" pitchFamily="18" charset="77"/>
              </a:rPr>
              <a:t>     				References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8D97-8EAA-F57D-E9E7-4AE80DE44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  <a:latin typeface="Tw Cen MT" panose="020B0602020104020603" pitchFamily="34" charset="77"/>
              </a:rPr>
              <a:t>Arrests by offense, age, and race | Office of Juvenile Justice and Delinquency Prevention. (n.d.). </a:t>
            </a:r>
            <a:r>
              <a:rPr lang="en-US" b="0" i="0" u="sng" strike="noStrike" dirty="0">
                <a:solidFill>
                  <a:srgbClr val="22FFFF"/>
                </a:solidFill>
                <a:effectLst/>
                <a:latin typeface="Tw Cen MT" panose="020B0602020104020603" pitchFamily="34" charset="77"/>
                <a:hlinkClick r:id="rId2"/>
              </a:rPr>
              <a:t>https://ojjdp.ojp.gov/statistical-briefing-book/crime/faqs/ucr_table_2</a:t>
            </a:r>
            <a:r>
              <a:rPr lang="en-US" b="0" i="0" u="none" strike="noStrike" dirty="0">
                <a:solidFill>
                  <a:srgbClr val="FFFFFF"/>
                </a:solidFill>
                <a:effectLst/>
                <a:latin typeface="Tw Cen MT" panose="020B0602020104020603" pitchFamily="34" charset="77"/>
              </a:rPr>
              <a:t> </a:t>
            </a:r>
            <a:r>
              <a:rPr lang="en-US" dirty="0">
                <a:latin typeface="American Typewriter" panose="02090604020004020304" pitchFamily="18" charset="77"/>
              </a:rPr>
              <a:t>– filtered by age/year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Matplotlib</a:t>
            </a:r>
          </a:p>
        </p:txBody>
      </p:sp>
    </p:spTree>
    <p:extLst>
      <p:ext uri="{BB962C8B-B14F-4D97-AF65-F5344CB8AC3E}">
        <p14:creationId xmlns:p14="http://schemas.microsoft.com/office/powerpoint/2010/main" val="3981467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7507</TotalTime>
  <Words>366</Words>
  <Application>Microsoft Macintosh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American Typewriter</vt:lpstr>
      <vt:lpstr>Aptos</vt:lpstr>
      <vt:lpstr>Aptos Display</vt:lpstr>
      <vt:lpstr>Aptos Narrow</vt:lpstr>
      <vt:lpstr>Arial</vt:lpstr>
      <vt:lpstr>Calibri</vt:lpstr>
      <vt:lpstr>Tw Cen MT</vt:lpstr>
      <vt:lpstr>Office Theme</vt:lpstr>
      <vt:lpstr>      Histograms</vt:lpstr>
      <vt:lpstr>Introduction to data</vt:lpstr>
      <vt:lpstr>What are Histograms plots?</vt:lpstr>
      <vt:lpstr>How Histogram Plots work</vt:lpstr>
      <vt:lpstr>Python Code for a Histogram chart</vt:lpstr>
      <vt:lpstr>Why are Histograms relevant?</vt:lpstr>
      <vt:lpstr>         References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Aaronea Nicole Wiggins</dc:creator>
  <cp:lastModifiedBy>Aaronea Nicole Wiggins</cp:lastModifiedBy>
  <cp:revision>4</cp:revision>
  <dcterms:created xsi:type="dcterms:W3CDTF">2025-04-22T16:10:51Z</dcterms:created>
  <dcterms:modified xsi:type="dcterms:W3CDTF">2025-05-09T02:22:25Z</dcterms:modified>
</cp:coreProperties>
</file>