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Quattrocento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QuattrocentoSans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italic.fntdata"/><Relationship Id="rId14" Type="http://schemas.openxmlformats.org/officeDocument/2006/relationships/font" Target="fonts/QuattrocentoSans-bold.fntdata"/><Relationship Id="rId16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" name="Google Shape;26;p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5AA4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97832" y="2870200"/>
            <a:ext cx="997016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ru-RU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Введение в Профессию </a:t>
            </a:r>
            <a:br>
              <a:rPr lang="ru-RU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ru-RU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.NET Developer</a:t>
            </a:r>
            <a:endParaRPr sz="5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697832" y="1039312"/>
            <a:ext cx="9970168" cy="1655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ru-RU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Тема 1</a:t>
            </a:r>
            <a:endParaRPr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ttrocento Sans"/>
              <a:buNone/>
            </a:pPr>
            <a:r>
              <a:rPr lang="ru-RU" sz="3000">
                <a:latin typeface="Quattrocento Sans"/>
                <a:ea typeface="Quattrocento Sans"/>
                <a:cs typeface="Quattrocento Sans"/>
                <a:sym typeface="Quattrocento Sans"/>
              </a:rPr>
              <a:t>§0 Предисловие или для чего мы тут собрались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" name="Google Shape;96;p14"/>
          <p:cNvSpPr txBox="1"/>
          <p:nvPr>
            <p:ph idx="2" type="body"/>
          </p:nvPr>
        </p:nvSpPr>
        <p:spPr>
          <a:xfrm>
            <a:off x="839788" y="1741718"/>
            <a:ext cx="10169298" cy="4447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‒"/>
            </a:pPr>
            <a:r>
              <a:rPr lang="ru-RU" sz="2000">
                <a:latin typeface="Quattrocento Sans"/>
                <a:ea typeface="Quattrocento Sans"/>
                <a:cs typeface="Quattrocento Sans"/>
                <a:sym typeface="Quattrocento Sans"/>
              </a:rPr>
              <a:t>Intern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‒"/>
            </a:pPr>
            <a:r>
              <a:rPr lang="ru-RU" sz="2000">
                <a:latin typeface="Quattrocento Sans"/>
                <a:ea typeface="Quattrocento Sans"/>
                <a:cs typeface="Quattrocento Sans"/>
                <a:sym typeface="Quattrocento Sans"/>
              </a:rPr>
              <a:t>Junior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‒"/>
            </a:pPr>
            <a:r>
              <a:rPr lang="ru-RU" sz="2000">
                <a:latin typeface="Quattrocento Sans"/>
                <a:ea typeface="Quattrocento Sans"/>
                <a:cs typeface="Quattrocento Sans"/>
                <a:sym typeface="Quattrocento Sans"/>
              </a:rPr>
              <a:t>Middle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‒"/>
            </a:pPr>
            <a:r>
              <a:rPr lang="ru-RU" sz="2000">
                <a:latin typeface="Quattrocento Sans"/>
                <a:ea typeface="Quattrocento Sans"/>
                <a:cs typeface="Quattrocento Sans"/>
                <a:sym typeface="Quattrocento Sans"/>
              </a:rPr>
              <a:t>Senior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‒"/>
            </a:pPr>
            <a:r>
              <a:rPr lang="ru-RU" sz="2000">
                <a:latin typeface="Quattrocento Sans"/>
                <a:ea typeface="Quattrocento Sans"/>
                <a:cs typeface="Quattrocento Sans"/>
                <a:sym typeface="Quattrocento Sans"/>
              </a:rPr>
              <a:t>Lead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39788" y="1318310"/>
            <a:ext cx="10169298" cy="4234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Quattrocento Sans"/>
                <a:ea typeface="Quattrocento Sans"/>
                <a:cs typeface="Quattrocento Sans"/>
                <a:sym typeface="Quattrocento Sans"/>
              </a:rPr>
              <a:t>.Net Developer – кто они?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ttrocento Sans"/>
              <a:buNone/>
            </a:pPr>
            <a:r>
              <a:rPr lang="ru-RU" sz="3000">
                <a:latin typeface="Quattrocento Sans"/>
                <a:ea typeface="Quattrocento Sans"/>
                <a:cs typeface="Quattrocento Sans"/>
                <a:sym typeface="Quattrocento Sans"/>
              </a:rPr>
              <a:t>§0 Предисловие или для чего мы тут собрались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39788" y="1318310"/>
            <a:ext cx="10169298" cy="4234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Quattrocento Sans"/>
                <a:ea typeface="Quattrocento Sans"/>
                <a:cs typeface="Quattrocento Sans"/>
                <a:sym typeface="Quattrocento Sans"/>
              </a:rPr>
              <a:t> Junior Developer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839788" y="1843314"/>
            <a:ext cx="4871583" cy="4346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‒"/>
            </a:pPr>
            <a:r>
              <a:rPr lang="ru-RU" sz="1700">
                <a:latin typeface="Quattrocento Sans"/>
                <a:ea typeface="Quattrocento Sans"/>
                <a:cs typeface="Quattrocento Sans"/>
                <a:sym typeface="Quattrocento Sans"/>
              </a:rPr>
              <a:t>Опыт работы от 6 месяцев до 2 лет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‒"/>
            </a:pPr>
            <a:r>
              <a:rPr lang="ru-RU" sz="1700">
                <a:latin typeface="Quattrocento Sans"/>
                <a:ea typeface="Quattrocento Sans"/>
                <a:cs typeface="Quattrocento Sans"/>
                <a:sym typeface="Quattrocento Sans"/>
              </a:rPr>
              <a:t>Желание учиться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‒"/>
            </a:pPr>
            <a:r>
              <a:rPr lang="ru-RU" sz="1700">
                <a:latin typeface="Quattrocento Sans"/>
                <a:ea typeface="Quattrocento Sans"/>
                <a:cs typeface="Quattrocento Sans"/>
                <a:sym typeface="Quattrocento Sans"/>
              </a:rPr>
              <a:t>Стремление познавать новое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‒"/>
            </a:pPr>
            <a:r>
              <a:rPr lang="ru-RU" sz="1700">
                <a:latin typeface="Quattrocento Sans"/>
                <a:ea typeface="Quattrocento Sans"/>
                <a:cs typeface="Quattrocento Sans"/>
                <a:sym typeface="Quattrocento Sans"/>
              </a:rPr>
              <a:t>Наличие портфолио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‒"/>
            </a:pPr>
            <a:r>
              <a:rPr lang="ru-RU" sz="1700">
                <a:latin typeface="Quattrocento Sans"/>
                <a:ea typeface="Quattrocento Sans"/>
                <a:cs typeface="Quattrocento Sans"/>
                <a:sym typeface="Quattrocento Sans"/>
              </a:rPr>
              <a:t>Спокойно реагировать на критику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‒"/>
            </a:pPr>
            <a:r>
              <a:rPr lang="ru-RU" sz="1700">
                <a:latin typeface="Quattrocento Sans"/>
                <a:ea typeface="Quattrocento Sans"/>
                <a:cs typeface="Quattrocento Sans"/>
                <a:sym typeface="Quattrocento Sans"/>
              </a:rPr>
              <a:t>Способность понять техническое задание </a:t>
            </a:r>
            <a:br>
              <a:rPr lang="ru-RU" sz="170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ru-RU" sz="1700">
                <a:latin typeface="Quattrocento Sans"/>
                <a:ea typeface="Quattrocento Sans"/>
                <a:cs typeface="Quattrocento Sans"/>
                <a:sym typeface="Quattrocento Sans"/>
              </a:rPr>
              <a:t>и выполнить его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‒"/>
            </a:pPr>
            <a:r>
              <a:rPr lang="ru-RU" sz="1700">
                <a:latin typeface="Quattrocento Sans"/>
                <a:ea typeface="Quattrocento Sans"/>
                <a:cs typeface="Quattrocento Sans"/>
                <a:sym typeface="Quattrocento Sans"/>
              </a:rPr>
              <a:t>Коммуникабельность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‒"/>
            </a:pPr>
            <a:r>
              <a:rPr lang="ru-RU" sz="1700">
                <a:latin typeface="Quattrocento Sans"/>
                <a:ea typeface="Quattrocento Sans"/>
                <a:cs typeface="Quattrocento Sans"/>
                <a:sym typeface="Quattrocento Sans"/>
              </a:rPr>
              <a:t>Умение работать в команде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‒"/>
            </a:pPr>
            <a:r>
              <a:rPr lang="ru-RU" sz="1700">
                <a:latin typeface="Quattrocento Sans"/>
                <a:ea typeface="Quattrocento Sans"/>
                <a:cs typeface="Quattrocento Sans"/>
                <a:sym typeface="Quattrocento Sans"/>
              </a:rPr>
              <a:t>Инициативность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‒"/>
            </a:pPr>
            <a:r>
              <a:rPr lang="ru-RU" sz="1700">
                <a:latin typeface="Quattrocento Sans"/>
                <a:ea typeface="Quattrocento Sans"/>
                <a:cs typeface="Quattrocento Sans"/>
                <a:sym typeface="Quattrocento Sans"/>
              </a:rPr>
              <a:t>Английский язык – B, B1, B2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‒"/>
            </a:pPr>
            <a:r>
              <a:rPr lang="ru-RU" sz="1700">
                <a:latin typeface="Quattrocento Sans"/>
                <a:ea typeface="Quattrocento Sans"/>
                <a:cs typeface="Quattrocento Sans"/>
                <a:sym typeface="Quattrocento Sans"/>
              </a:rPr>
              <a:t>Образование – степень бакалавра 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5"/>
          <p:cNvSpPr txBox="1"/>
          <p:nvPr>
            <p:ph idx="2" type="body"/>
          </p:nvPr>
        </p:nvSpPr>
        <p:spPr>
          <a:xfrm>
            <a:off x="6239102" y="1843314"/>
            <a:ext cx="4871583" cy="4346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‒"/>
            </a:pPr>
            <a:r>
              <a:rPr lang="ru-RU" sz="1700">
                <a:latin typeface="Quattrocento Sans"/>
                <a:ea typeface="Quattrocento Sans"/>
                <a:cs typeface="Quattrocento Sans"/>
                <a:sym typeface="Quattrocento Sans"/>
              </a:rPr>
              <a:t>ООП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‒"/>
            </a:pPr>
            <a:r>
              <a:rPr lang="ru-RU" sz="1700">
                <a:latin typeface="Quattrocento Sans"/>
                <a:ea typeface="Quattrocento Sans"/>
                <a:cs typeface="Quattrocento Sans"/>
                <a:sym typeface="Quattrocento Sans"/>
              </a:rPr>
              <a:t>Паттерны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‒"/>
            </a:pPr>
            <a:r>
              <a:rPr lang="ru-RU" sz="1700">
                <a:latin typeface="Quattrocento Sans"/>
                <a:ea typeface="Quattrocento Sans"/>
                <a:cs typeface="Quattrocento Sans"/>
                <a:sym typeface="Quattrocento Sans"/>
              </a:rPr>
              <a:t>Стек технологий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‒"/>
            </a:pPr>
            <a:r>
              <a:rPr lang="ru-RU" sz="1700">
                <a:latin typeface="Quattrocento Sans"/>
                <a:ea typeface="Quattrocento Sans"/>
                <a:cs typeface="Quattrocento Sans"/>
                <a:sym typeface="Quattrocento Sans"/>
              </a:rPr>
              <a:t>Командная работа - методологии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‒"/>
            </a:pPr>
            <a:r>
              <a:rPr lang="ru-RU" sz="1700">
                <a:latin typeface="Quattrocento Sans"/>
                <a:ea typeface="Quattrocento Sans"/>
                <a:cs typeface="Quattrocento Sans"/>
                <a:sym typeface="Quattrocento Sans"/>
              </a:rPr>
              <a:t>Структуры данных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‒"/>
            </a:pPr>
            <a:r>
              <a:rPr lang="ru-RU" sz="1700">
                <a:latin typeface="Quattrocento Sans"/>
                <a:ea typeface="Quattrocento Sans"/>
                <a:cs typeface="Quattrocento Sans"/>
                <a:sym typeface="Quattrocento Sans"/>
              </a:rPr>
              <a:t>Алгоритмы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‒"/>
            </a:pPr>
            <a:r>
              <a:rPr lang="ru-RU" sz="1700">
                <a:latin typeface="Quattrocento Sans"/>
                <a:ea typeface="Quattrocento Sans"/>
                <a:cs typeface="Quattrocento Sans"/>
                <a:sym typeface="Quattrocento Sans"/>
              </a:rPr>
              <a:t>Синтаксические особенности языка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‒"/>
            </a:pPr>
            <a:r>
              <a:rPr lang="ru-RU" sz="1700">
                <a:latin typeface="Quattrocento Sans"/>
                <a:ea typeface="Quattrocento Sans"/>
                <a:cs typeface="Quattrocento Sans"/>
                <a:sym typeface="Quattrocento Sans"/>
              </a:rPr>
              <a:t>Сериализация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‒"/>
            </a:pPr>
            <a:r>
              <a:rPr lang="ru-RU" sz="1700">
                <a:latin typeface="Quattrocento Sans"/>
                <a:ea typeface="Quattrocento Sans"/>
                <a:cs typeface="Quattrocento Sans"/>
                <a:sym typeface="Quattrocento Sans"/>
              </a:rPr>
              <a:t>Многопоточность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‒"/>
            </a:pPr>
            <a:r>
              <a:rPr lang="ru-RU" sz="1700">
                <a:latin typeface="Quattrocento Sans"/>
                <a:ea typeface="Quattrocento Sans"/>
                <a:cs typeface="Quattrocento Sans"/>
                <a:sym typeface="Quattrocento Sans"/>
              </a:rPr>
              <a:t>Асинхронность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‒"/>
            </a:pPr>
            <a:r>
              <a:rPr lang="ru-RU" sz="1700">
                <a:latin typeface="Quattrocento Sans"/>
                <a:ea typeface="Quattrocento Sans"/>
                <a:cs typeface="Quattrocento Sans"/>
                <a:sym typeface="Quattrocento Sans"/>
              </a:rPr>
              <a:t>Работа с  сетью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ttrocento Sans"/>
              <a:buNone/>
            </a:pPr>
            <a:r>
              <a:rPr lang="ru-RU" sz="3000">
                <a:latin typeface="Quattrocento Sans"/>
                <a:ea typeface="Quattrocento Sans"/>
                <a:cs typeface="Quattrocento Sans"/>
                <a:sym typeface="Quattrocento Sans"/>
              </a:rPr>
              <a:t>§0 Предисловие или для чего мы тут собрались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839788" y="91639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Quattrocento Sans"/>
                <a:ea typeface="Quattrocento Sans"/>
                <a:cs typeface="Quattrocento Sans"/>
                <a:sym typeface="Quattrocento Sans"/>
              </a:rPr>
              <a:t>Тебя ждёт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4" name="Google Shape;114;p16"/>
          <p:cNvSpPr txBox="1"/>
          <p:nvPr>
            <p:ph idx="2" type="body"/>
          </p:nvPr>
        </p:nvSpPr>
        <p:spPr>
          <a:xfrm>
            <a:off x="839788" y="179849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‒"/>
            </a:pPr>
            <a:r>
              <a:rPr lang="ru-RU" sz="2000">
                <a:latin typeface="Quattrocento Sans"/>
                <a:ea typeface="Quattrocento Sans"/>
                <a:cs typeface="Quattrocento Sans"/>
                <a:sym typeface="Quattrocento Sans"/>
              </a:rPr>
              <a:t>Много практики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‒"/>
            </a:pPr>
            <a:r>
              <a:rPr lang="ru-RU" sz="2000">
                <a:latin typeface="Quattrocento Sans"/>
                <a:ea typeface="Quattrocento Sans"/>
                <a:cs typeface="Quattrocento Sans"/>
                <a:sym typeface="Quattrocento Sans"/>
              </a:rPr>
              <a:t>Только важная теория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‒"/>
            </a:pPr>
            <a:r>
              <a:rPr lang="ru-RU" sz="2000">
                <a:latin typeface="Quattrocento Sans"/>
                <a:ea typeface="Quattrocento Sans"/>
                <a:cs typeface="Quattrocento Sans"/>
                <a:sym typeface="Quattrocento Sans"/>
              </a:rPr>
              <a:t>Кейсы от реальных заказчиков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‒"/>
            </a:pPr>
            <a:r>
              <a:rPr lang="ru-RU" sz="2000">
                <a:latin typeface="Quattrocento Sans"/>
                <a:ea typeface="Quattrocento Sans"/>
                <a:cs typeface="Quattrocento Sans"/>
                <a:sym typeface="Quattrocento Sans"/>
              </a:rPr>
              <a:t>Командная работа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‒"/>
            </a:pPr>
            <a:r>
              <a:rPr lang="ru-RU" sz="2000">
                <a:latin typeface="Quattrocento Sans"/>
                <a:ea typeface="Quattrocento Sans"/>
                <a:cs typeface="Quattrocento Sans"/>
                <a:sym typeface="Quattrocento Sans"/>
              </a:rPr>
              <a:t>Разбор домашних заданий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‒"/>
            </a:pPr>
            <a:r>
              <a:rPr lang="ru-RU" sz="2000">
                <a:latin typeface="Quattrocento Sans"/>
                <a:ea typeface="Quattrocento Sans"/>
                <a:cs typeface="Quattrocento Sans"/>
                <a:sym typeface="Quattrocento Sans"/>
              </a:rPr>
              <a:t>Дипломный проект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‒"/>
            </a:pPr>
            <a:r>
              <a:rPr lang="ru-RU" sz="2000">
                <a:latin typeface="Quattrocento Sans"/>
                <a:ea typeface="Quattrocento Sans"/>
                <a:cs typeface="Quattrocento Sans"/>
                <a:sym typeface="Quattrocento Sans"/>
              </a:rPr>
              <a:t>Трудоустройство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5" name="Google Shape;115;p16"/>
          <p:cNvSpPr txBox="1"/>
          <p:nvPr>
            <p:ph idx="3" type="body"/>
          </p:nvPr>
        </p:nvSpPr>
        <p:spPr>
          <a:xfrm>
            <a:off x="5733143" y="916393"/>
            <a:ext cx="562224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Quattrocento Sans"/>
                <a:ea typeface="Quattrocento Sans"/>
                <a:cs typeface="Quattrocento Sans"/>
                <a:sym typeface="Quattrocento Sans"/>
              </a:rPr>
              <a:t>Ключевые навыки по итогам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6" name="Google Shape;116;p16"/>
          <p:cNvSpPr txBox="1"/>
          <p:nvPr>
            <p:ph idx="4" type="body"/>
          </p:nvPr>
        </p:nvSpPr>
        <p:spPr>
          <a:xfrm>
            <a:off x="5733143" y="1798494"/>
            <a:ext cx="5622245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‒"/>
            </a:pPr>
            <a:r>
              <a:rPr lang="ru-RU" sz="2000">
                <a:latin typeface="Quattrocento Sans"/>
                <a:ea typeface="Quattrocento Sans"/>
                <a:cs typeface="Quattrocento Sans"/>
                <a:sym typeface="Quattrocento Sans"/>
              </a:rPr>
              <a:t>.NET и Visual Studio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‒"/>
            </a:pPr>
            <a:r>
              <a:rPr lang="ru-RU" sz="2000">
                <a:latin typeface="Quattrocento Sans"/>
                <a:ea typeface="Quattrocento Sans"/>
                <a:cs typeface="Quattrocento Sans"/>
                <a:sym typeface="Quattrocento Sans"/>
              </a:rPr>
              <a:t>Основные операторы и библиотеки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‒"/>
            </a:pPr>
            <a:r>
              <a:rPr lang="ru-RU" sz="2000">
                <a:latin typeface="Quattrocento Sans"/>
                <a:ea typeface="Quattrocento Sans"/>
                <a:cs typeface="Quattrocento Sans"/>
                <a:sym typeface="Quattrocento Sans"/>
              </a:rPr>
              <a:t>Массивы, методы, файлы, коллеции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‒"/>
            </a:pPr>
            <a:r>
              <a:rPr lang="ru-RU" sz="2000">
                <a:latin typeface="Quattrocento Sans"/>
                <a:ea typeface="Quattrocento Sans"/>
                <a:cs typeface="Quattrocento Sans"/>
                <a:sym typeface="Quattrocento Sans"/>
              </a:rPr>
              <a:t>Объектно-ориентированный подход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‒"/>
            </a:pPr>
            <a:r>
              <a:rPr lang="ru-RU" sz="2000">
                <a:latin typeface="Quattrocento Sans"/>
                <a:ea typeface="Quattrocento Sans"/>
                <a:cs typeface="Quattrocento Sans"/>
                <a:sym typeface="Quattrocento Sans"/>
              </a:rPr>
              <a:t>Основы создания графических приложений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‒"/>
            </a:pPr>
            <a:r>
              <a:rPr lang="ru-RU" sz="2000">
                <a:latin typeface="Quattrocento Sans"/>
                <a:ea typeface="Quattrocento Sans"/>
                <a:cs typeface="Quattrocento Sans"/>
                <a:sym typeface="Quattrocento Sans"/>
              </a:rPr>
              <a:t>Делегаты, лямбда выражения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‒"/>
            </a:pPr>
            <a:r>
              <a:rPr lang="ru-RU" sz="2000">
                <a:latin typeface="Quattrocento Sans"/>
                <a:ea typeface="Quattrocento Sans"/>
                <a:cs typeface="Quattrocento Sans"/>
                <a:sym typeface="Quattrocento Sans"/>
              </a:rPr>
              <a:t>Многопоточность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‒"/>
            </a:pPr>
            <a:r>
              <a:rPr lang="ru-RU" sz="2000">
                <a:latin typeface="Quattrocento Sans"/>
                <a:ea typeface="Quattrocento Sans"/>
                <a:cs typeface="Quattrocento Sans"/>
                <a:sym typeface="Quattrocento Sans"/>
              </a:rPr>
              <a:t>и др.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ttrocento Sans"/>
              <a:buNone/>
            </a:pPr>
            <a:r>
              <a:rPr lang="ru-RU" sz="3000">
                <a:latin typeface="Quattrocento Sans"/>
                <a:ea typeface="Quattrocento Sans"/>
                <a:cs typeface="Quattrocento Sans"/>
                <a:sym typeface="Quattrocento Sans"/>
              </a:rPr>
              <a:t>§1 Знакомство с платформой .Net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Quattrocento Sans"/>
                <a:ea typeface="Quattrocento Sans"/>
                <a:cs typeface="Quattrocento Sans"/>
                <a:sym typeface="Quattrocento Sans"/>
              </a:rPr>
              <a:t>Среда разработки</a:t>
            </a:r>
            <a:endParaRPr/>
          </a:p>
          <a:p>
            <a:pPr indent="-358775" lvl="0" marL="358775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‒"/>
            </a:pPr>
            <a:r>
              <a:rPr lang="ru-RU">
                <a:latin typeface="Quattrocento Sans"/>
                <a:ea typeface="Quattrocento Sans"/>
                <a:cs typeface="Quattrocento Sans"/>
                <a:sym typeface="Quattrocento Sans"/>
              </a:rPr>
              <a:t>текстовый редактор;</a:t>
            </a:r>
            <a:endParaRPr/>
          </a:p>
          <a:p>
            <a:pPr indent="-358775" lvl="0" marL="3587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‒"/>
            </a:pPr>
            <a:r>
              <a:rPr lang="ru-RU">
                <a:latin typeface="Quattrocento Sans"/>
                <a:ea typeface="Quattrocento Sans"/>
                <a:cs typeface="Quattrocento Sans"/>
                <a:sym typeface="Quattrocento Sans"/>
              </a:rPr>
              <a:t>компилятор;</a:t>
            </a:r>
            <a:endParaRPr/>
          </a:p>
          <a:p>
            <a:pPr indent="-358775" lvl="0" marL="3587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‒"/>
            </a:pPr>
            <a:r>
              <a:rPr lang="ru-RU">
                <a:latin typeface="Quattrocento Sans"/>
                <a:ea typeface="Quattrocento Sans"/>
                <a:cs typeface="Quattrocento Sans"/>
                <a:sym typeface="Quattrocento Sans"/>
              </a:rPr>
              <a:t>средства отладки и запуска;</a:t>
            </a:r>
            <a:endParaRPr/>
          </a:p>
          <a:p>
            <a:pPr indent="-358775" lvl="0" marL="3587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‒"/>
            </a:pPr>
            <a:r>
              <a:rPr lang="ru-RU">
                <a:latin typeface="Quattrocento Sans"/>
                <a:ea typeface="Quattrocento Sans"/>
                <a:cs typeface="Quattrocento Sans"/>
                <a:sym typeface="Quattrocento Sans"/>
              </a:rPr>
              <a:t>справочную систему и другие элементы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ttrocento Sans"/>
              <a:buNone/>
            </a:pPr>
            <a:r>
              <a:rPr lang="ru-RU" sz="3000">
                <a:latin typeface="Quattrocento Sans"/>
                <a:ea typeface="Quattrocento Sans"/>
                <a:cs typeface="Quattrocento Sans"/>
                <a:sym typeface="Quattrocento Sans"/>
              </a:rPr>
              <a:t>§1 Знакомство с платформой .Net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Quattrocento Sans"/>
                <a:ea typeface="Quattrocento Sans"/>
                <a:cs typeface="Quattrocento Sans"/>
                <a:sym typeface="Quattrocento Sans"/>
              </a:rPr>
              <a:t>Среда разработки</a:t>
            </a:r>
            <a:endParaRPr/>
          </a:p>
          <a:p>
            <a:pPr indent="-358775" lvl="0" marL="358775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‒"/>
            </a:pPr>
            <a:r>
              <a:rPr lang="ru-RU">
                <a:latin typeface="Quattrocento Sans"/>
                <a:ea typeface="Quattrocento Sans"/>
                <a:cs typeface="Quattrocento Sans"/>
                <a:sym typeface="Quattrocento Sans"/>
              </a:rPr>
              <a:t>Visual Studio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8775" lvl="0" marL="3587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‒"/>
            </a:pPr>
            <a:r>
              <a:rPr lang="ru-RU">
                <a:latin typeface="Quattrocento Sans"/>
                <a:ea typeface="Quattrocento Sans"/>
                <a:cs typeface="Quattrocento Sans"/>
                <a:sym typeface="Quattrocento Sans"/>
              </a:rPr>
              <a:t>Visual Studio for mac</a:t>
            </a:r>
            <a:endParaRPr/>
          </a:p>
          <a:p>
            <a:pPr indent="-358775" lvl="0" marL="3587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‒"/>
            </a:pPr>
            <a:r>
              <a:rPr lang="ru-RU">
                <a:latin typeface="Quattrocento Sans"/>
                <a:ea typeface="Quattrocento Sans"/>
                <a:cs typeface="Quattrocento Sans"/>
                <a:sym typeface="Quattrocento Sans"/>
              </a:rPr>
              <a:t>MonoDevelop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80975" lvl="0" marL="3587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8775" lvl="0" marL="3587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‒"/>
            </a:pPr>
            <a:r>
              <a:rPr i="1" lang="ru-RU" sz="2000">
                <a:latin typeface="Quattrocento Sans"/>
                <a:ea typeface="Quattrocento Sans"/>
                <a:cs typeface="Quattrocento Sans"/>
                <a:sym typeface="Quattrocento Sans"/>
              </a:rPr>
              <a:t>Sharp Developer, Project Rider, Eclipse, Visual Studio Code</a:t>
            </a:r>
            <a:endParaRPr i="1"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80975" lvl="0" marL="3587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ttrocento Sans"/>
              <a:buNone/>
            </a:pPr>
            <a:r>
              <a:rPr lang="ru-RU" sz="3000">
                <a:latin typeface="Quattrocento Sans"/>
                <a:ea typeface="Quattrocento Sans"/>
                <a:cs typeface="Quattrocento Sans"/>
                <a:sym typeface="Quattrocento Sans"/>
              </a:rPr>
              <a:t>§1 Знакомство с платформой .Net</a:t>
            </a:r>
            <a:endParaRPr sz="3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838200" y="1825625"/>
            <a:ext cx="10515600" cy="682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Quattrocento Sans"/>
                <a:ea typeface="Quattrocento Sans"/>
                <a:cs typeface="Quattrocento Sans"/>
                <a:sym typeface="Quattrocento Sans"/>
              </a:rPr>
              <a:t>Segoe UI Semilight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952500" y="2583180"/>
            <a:ext cx="1432560" cy="71628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5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Код на C#</a:t>
            </a:r>
            <a:endParaRPr b="0" i="0" sz="15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952500" y="3550920"/>
            <a:ext cx="1432560" cy="71628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5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Код на VB.NET</a:t>
            </a:r>
            <a:endParaRPr b="0" i="0" sz="15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952500" y="4518660"/>
            <a:ext cx="1432560" cy="71628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5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Код на любом языке .NET</a:t>
            </a:r>
            <a:endParaRPr b="0" i="0" sz="15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2651760" y="2583180"/>
            <a:ext cx="1927860" cy="71628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5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Компилятор C#</a:t>
            </a:r>
            <a:endParaRPr b="0" i="0" sz="15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2651760" y="3550920"/>
            <a:ext cx="1927860" cy="71628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5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Компилятор VB.NET</a:t>
            </a:r>
            <a:endParaRPr b="0" i="0" sz="15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2651760" y="4518660"/>
            <a:ext cx="1927860" cy="71628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5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Компилятор любого другого языка .NET</a:t>
            </a:r>
            <a:endParaRPr b="0" i="0" sz="15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43" name="Google Shape;143;p19"/>
          <p:cNvCxnSpPr>
            <a:stCxn id="137" idx="3"/>
            <a:endCxn id="140" idx="1"/>
          </p:cNvCxnSpPr>
          <p:nvPr/>
        </p:nvCxnSpPr>
        <p:spPr>
          <a:xfrm>
            <a:off x="2385060" y="2941320"/>
            <a:ext cx="266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" name="Google Shape;144;p19"/>
          <p:cNvCxnSpPr>
            <a:stCxn id="138" idx="3"/>
            <a:endCxn id="141" idx="1"/>
          </p:cNvCxnSpPr>
          <p:nvPr/>
        </p:nvCxnSpPr>
        <p:spPr>
          <a:xfrm>
            <a:off x="2385060" y="3909060"/>
            <a:ext cx="266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5" name="Google Shape;145;p19"/>
          <p:cNvCxnSpPr>
            <a:stCxn id="139" idx="3"/>
            <a:endCxn id="142" idx="1"/>
          </p:cNvCxnSpPr>
          <p:nvPr/>
        </p:nvCxnSpPr>
        <p:spPr>
          <a:xfrm>
            <a:off x="2385060" y="4876800"/>
            <a:ext cx="266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6" name="Google Shape;146;p19"/>
          <p:cNvSpPr/>
          <p:nvPr/>
        </p:nvSpPr>
        <p:spPr>
          <a:xfrm>
            <a:off x="4801874" y="3299460"/>
            <a:ext cx="1697985" cy="1219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5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Сборка файлами .DLL или .EXE</a:t>
            </a:r>
            <a:endParaRPr b="0" i="0" sz="15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5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CIL</a:t>
            </a:r>
            <a:endParaRPr b="0" i="0" sz="15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47" name="Google Shape;147;p19"/>
          <p:cNvCxnSpPr>
            <a:stCxn id="140" idx="3"/>
            <a:endCxn id="146" idx="0"/>
          </p:cNvCxnSpPr>
          <p:nvPr/>
        </p:nvCxnSpPr>
        <p:spPr>
          <a:xfrm>
            <a:off x="4579620" y="2941320"/>
            <a:ext cx="1071300" cy="3582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8" name="Google Shape;148;p19"/>
          <p:cNvCxnSpPr>
            <a:stCxn id="142" idx="3"/>
            <a:endCxn id="146" idx="2"/>
          </p:cNvCxnSpPr>
          <p:nvPr/>
        </p:nvCxnSpPr>
        <p:spPr>
          <a:xfrm flipH="1" rot="10800000">
            <a:off x="4579620" y="4518600"/>
            <a:ext cx="1071300" cy="3582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" name="Google Shape;149;p19"/>
          <p:cNvCxnSpPr>
            <a:stCxn id="141" idx="3"/>
            <a:endCxn id="146" idx="1"/>
          </p:cNvCxnSpPr>
          <p:nvPr/>
        </p:nvCxnSpPr>
        <p:spPr>
          <a:xfrm>
            <a:off x="4579620" y="3909060"/>
            <a:ext cx="222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0" name="Google Shape;150;p19"/>
          <p:cNvSpPr/>
          <p:nvPr/>
        </p:nvSpPr>
        <p:spPr>
          <a:xfrm>
            <a:off x="6812642" y="2941320"/>
            <a:ext cx="4755243" cy="193548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812642" y="2941320"/>
            <a:ext cx="4755243" cy="525780"/>
          </a:xfrm>
          <a:prstGeom prst="rect">
            <a:avLst/>
          </a:prstGeom>
          <a:solidFill>
            <a:srgbClr val="2E75B5"/>
          </a:solidFill>
          <a:ln cap="flat" cmpd="sng" w="12700">
            <a:solidFill>
              <a:srgbClr val="9CC2E5">
                <a:alpha val="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5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Общеязыковая исполняющая среда CLR</a:t>
            </a:r>
            <a:endParaRPr b="0" i="0" sz="15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6944087" y="3735703"/>
            <a:ext cx="1264920" cy="782957"/>
          </a:xfrm>
          <a:prstGeom prst="rect">
            <a:avLst/>
          </a:prstGeom>
          <a:solidFill>
            <a:srgbClr val="2E75B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5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JIT компилятор</a:t>
            </a:r>
            <a:endParaRPr b="0" i="0" sz="15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8508092" y="3740942"/>
            <a:ext cx="1274445" cy="777717"/>
          </a:xfrm>
          <a:prstGeom prst="rect">
            <a:avLst/>
          </a:prstGeom>
          <a:solidFill>
            <a:srgbClr val="2E75B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5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Машинный код</a:t>
            </a:r>
            <a:endParaRPr b="0" i="0" sz="15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10099719" y="3735703"/>
            <a:ext cx="1308509" cy="782955"/>
          </a:xfrm>
          <a:prstGeom prst="rect">
            <a:avLst/>
          </a:prstGeom>
          <a:solidFill>
            <a:srgbClr val="2E75B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5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Выполнение</a:t>
            </a:r>
            <a:endParaRPr b="0" i="0" sz="15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55" name="Google Shape;155;p19"/>
          <p:cNvCxnSpPr>
            <a:stCxn id="152" idx="3"/>
            <a:endCxn id="153" idx="1"/>
          </p:cNvCxnSpPr>
          <p:nvPr/>
        </p:nvCxnSpPr>
        <p:spPr>
          <a:xfrm>
            <a:off x="8209007" y="4127182"/>
            <a:ext cx="299100" cy="2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6" name="Google Shape;156;p19"/>
          <p:cNvCxnSpPr>
            <a:stCxn id="153" idx="3"/>
            <a:endCxn id="154" idx="1"/>
          </p:cNvCxnSpPr>
          <p:nvPr/>
        </p:nvCxnSpPr>
        <p:spPr>
          <a:xfrm flipH="1" rot="10800000">
            <a:off x="9782537" y="4127101"/>
            <a:ext cx="317100" cy="2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" name="Google Shape;157;p19"/>
          <p:cNvCxnSpPr>
            <a:stCxn id="146" idx="3"/>
            <a:endCxn id="150" idx="1"/>
          </p:cNvCxnSpPr>
          <p:nvPr/>
        </p:nvCxnSpPr>
        <p:spPr>
          <a:xfrm>
            <a:off x="6499859" y="3909060"/>
            <a:ext cx="312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