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8" r:id="rId6"/>
    <p:sldId id="260" r:id="rId7"/>
    <p:sldId id="273" r:id="rId8"/>
    <p:sldId id="274" r:id="rId9"/>
    <p:sldId id="275" r:id="rId10"/>
    <p:sldId id="261" r:id="rId11"/>
    <p:sldId id="262" r:id="rId12"/>
    <p:sldId id="271" r:id="rId13"/>
    <p:sldId id="276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7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704"/>
  </p:normalViewPr>
  <p:slideViewPr>
    <p:cSldViewPr snapToGrid="0">
      <p:cViewPr varScale="1">
        <p:scale>
          <a:sx n="138" d="100"/>
          <a:sy n="138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F7B45-FB52-6943-9C41-7A6F9963BE8C}" type="datetimeFigureOut">
              <a:rPr lang="en-GB" smtClean="0"/>
              <a:t>20/06/2025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65DE3-F810-AB40-AF45-97AF60EBC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0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5CC8-9BAF-90F5-7FEC-3373D00DE3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4088" y="889820"/>
            <a:ext cx="9989573" cy="3598602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58C1-4B40-A68B-F408-3AC0A3D90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4088" y="4488423"/>
            <a:ext cx="6991776" cy="1302773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A6A4-DD7B-EBCD-A92D-AABAD22A8A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118C3E-6504-2443-8EAB-FB8F3C93C48A}" type="datetime1">
              <a:rPr lang="de-CH" smtClean="0"/>
              <a:t>20.06.25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A4FB-465A-3856-7BBD-1F79A4E280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7975-E79F-0400-A7C0-CB9F4FFBF5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147AFE-B9AE-4699-A291-61225CDA9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A9CD-FF79-414B-7C32-9081940946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7001E-375A-FBB8-45E3-7BC523880E7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A236-A709-5FEC-C25F-B17B37A5A6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39E242-9A56-304A-AFC3-8AEC628171D2}" type="datetime1">
              <a:rPr lang="de-CH" smtClean="0"/>
              <a:t>20.06.25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B6BD-2E80-0B20-5154-CFF3457571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8531-463E-3CD5-E705-8E008C8844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9E7AD6-319E-4B04-8B67-DFCC07EEA8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27730-8E65-6C00-C1F0-B84BB20E089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42325" y="997976"/>
            <a:ext cx="2349038" cy="49849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56EBB-D85E-1FD9-74BA-A89671D99C4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68928" y="997976"/>
            <a:ext cx="8473397" cy="49849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86DE-7AB8-981C-EB95-F304EBC101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E40743-AD7F-1141-922E-C39DCCFF6C11}" type="datetime1">
              <a:rPr lang="de-CH" smtClean="0"/>
              <a:t>20.06.25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4B64-1B9A-3A7F-F580-8278B6E5F9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D242-666D-2F4B-2AB9-AF159930D6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237132-C251-48CE-B7EC-ED0AA3F46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60EB-C5B4-AD60-6173-83D27FB4F0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3A82-08BF-F77B-B232-CD182983BC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4515-2371-4D39-4270-C257744669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B832AB-1CD7-134E-80A3-8E8CB05B7048}" type="datetime1">
              <a:rPr lang="de-CH" smtClean="0"/>
              <a:t>20.06.25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BD96-8D38-B126-2A2D-66222CDFC8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E185-81EE-BEF6-C8F7-720F14D54F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B7DE3-5275-4141-B2BD-BBADDBD192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27F9-52BE-E8B3-95EC-198368E87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380" y="1709735"/>
            <a:ext cx="10632067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A8E4A-FB91-A404-A589-E3450107C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380" y="4589465"/>
            <a:ext cx="10632067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5503-7055-171B-CFEF-30E3E5D128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E874C7-E477-8945-89C7-0D2B3F0ECDD6}" type="datetime1">
              <a:rPr lang="de-CH" smtClean="0"/>
              <a:t>20.06.25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F35A-6BB3-24F7-0CB6-EFAFAA846F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BE33-7F39-8DFA-14EE-C5695CD9C3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2119DE-C70C-430D-87AB-D85467A5D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EB0A-863E-3C45-D21E-E4E1D347E8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D390-6149-54E3-8E57-837094EB55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4088" y="2221991"/>
            <a:ext cx="5212080" cy="37398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E7BFB-D506-6505-1D9E-76DD0539AB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1344" y="2221991"/>
            <a:ext cx="5212080" cy="37398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C4BB-CA82-12D8-2AF5-5EC6146C6A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DBA2D9-514B-CF45-B671-28351EA95063}" type="datetime1">
              <a:rPr lang="de-CH" smtClean="0"/>
              <a:t>20.06.25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8C460-D33F-E9D3-DC81-F8593C8A28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0C61E-479C-58A5-F7FF-DB3BCE769B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911CC-8FB6-4529-A124-5C6BF416DA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46BF-D206-AD79-57FA-1A78CC514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088" y="929149"/>
            <a:ext cx="10689336" cy="798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1C5F-44D7-363E-067B-A819B41B3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4088" y="1756534"/>
            <a:ext cx="5212080" cy="657225"/>
          </a:xfrm>
        </p:spPr>
        <p:txBody>
          <a:bodyPr anchor="b"/>
          <a:lstStyle>
            <a:lvl1pPr marL="0" indent="0">
              <a:buNone/>
              <a:defRPr sz="1600" b="1">
                <a:latin typeface="Univers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4AE77-AF2A-FDC6-031B-FF7F1E2786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04088" y="2442700"/>
            <a:ext cx="5212080" cy="35191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7289-240E-1513-24CD-BEFDFB39162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81344" y="1756534"/>
            <a:ext cx="5212080" cy="657225"/>
          </a:xfrm>
        </p:spPr>
        <p:txBody>
          <a:bodyPr anchor="b"/>
          <a:lstStyle>
            <a:lvl1pPr marL="0" indent="0">
              <a:buNone/>
              <a:defRPr sz="1600" b="1">
                <a:latin typeface="Univers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B4578-7952-CD04-368F-7E8B5364B8C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81344" y="2442700"/>
            <a:ext cx="5212080" cy="35191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392C7-13AD-495E-F99D-D4A9082B4F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2DAFC8-10A8-944A-952A-70D40049CC07}" type="datetime1">
              <a:rPr lang="de-CH" smtClean="0"/>
              <a:t>20.06.25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FD7B6-4CCF-1AEE-EBD4-C0081812B5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725FA-13DB-ACB8-4CAA-3EBDCBD824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9F305-62B6-4E29-9FF9-8CB7B08468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22F8-AC5C-ACE4-6AF3-1E63F38D97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8F4FF-C34A-A3CA-6E4C-453C5A8F39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4968418-F272-2A4B-9A0C-5558B69EB9CB}" type="datetime1">
              <a:rPr lang="de-CH" smtClean="0"/>
              <a:t>20.06.25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545DA-A681-9BE7-EFD6-F66CDEE10C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B3E26-7FD7-D376-F12F-4459BDE946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163E64-F61E-4629-A4F7-E366B6704F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3D42-E27A-3B5E-12F5-FD64C80E04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7657A6-FD19-0648-A496-6E1D8E422836}" type="datetime1">
              <a:rPr lang="de-CH" smtClean="0"/>
              <a:t>20.06.25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9653B-A51F-06D9-C9D9-8D3D597DF7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E4DA-DF02-0E5B-33FD-93C1FBD90E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29BF77-763C-4D9F-9F65-AD70E40D64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C6D2-6755-B5E0-4AA0-FE48DE4A0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088" y="1069848"/>
            <a:ext cx="4093595" cy="1316736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D7AE-D63C-EA2D-5E93-7714A29E3D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1069848"/>
            <a:ext cx="6172200" cy="4791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11D64-A305-98D3-6426-7996F2039B7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4088" y="2551176"/>
            <a:ext cx="4093595" cy="3319272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441C7-C5A9-7ECD-CBE5-3861A059D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F58C0B-27E2-0744-AB01-64BC40BD87CD}" type="datetime1">
              <a:rPr lang="de-CH" smtClean="0"/>
              <a:t>20.06.25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25DCA-4919-FDFE-7B75-472CA0E627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12F7E-362B-3AE6-8AB0-D9FDE2628E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500F62-6DCE-4C80-84C8-C06D57D54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3051-8343-F7EB-A3FD-9E6791868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088" y="1066803"/>
            <a:ext cx="4103434" cy="1317522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E1225-A86F-5DE5-FF0C-E35917FD0FC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1066803"/>
            <a:ext cx="6172200" cy="479425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12C8-1426-E2B4-697E-7DFF5AF5F2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4088" y="2552703"/>
            <a:ext cx="4103434" cy="331629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88EA5-9474-03C7-74C5-13ABBBDE8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D1E375-A264-904C-B987-1F3ACB244BE6}" type="datetime1">
              <a:rPr lang="de-CH" smtClean="0"/>
              <a:t>20.06.25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509A-A9E8-F9A5-6880-17BAB66ACB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D652-4D85-872A-439B-9F96BDADA1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19EE8F-DA5D-4E21-9425-475A35DECB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3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CEE90-EEAD-2B62-3E96-FED5FC6C3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0631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DFB6-7F20-A5D2-F531-17552F9714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631" y="2221991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1F203-0D56-0D35-A9BF-DB14400FA5C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69448" y="6356351"/>
            <a:ext cx="254956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000000"/>
                </a:solidFill>
                <a:uFillTx/>
                <a:latin typeface="Univers Condensed"/>
              </a:defRPr>
            </a:lvl1pPr>
          </a:lstStyle>
          <a:p>
            <a:pPr lvl="0"/>
            <a:fld id="{A9210A49-F2D8-F343-B6B4-1DCB1AD1C655}" type="datetime1">
              <a:rPr lang="de-CH" smtClean="0"/>
              <a:t>20.06.25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19E2-9735-1C2E-93C2-BFD3F0519C2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4088" y="6356351"/>
            <a:ext cx="453973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000000"/>
                </a:solidFill>
                <a:uFillTx/>
                <a:latin typeface="Univers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EC82-A8F2-2513-BC7F-0A33B84953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19014" y="6356351"/>
            <a:ext cx="67235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1pPr>
          </a:lstStyle>
          <a:p>
            <a:pPr lvl="0"/>
            <a:fld id="{67CECF5A-B3EA-4DE6-BB9E-EDBF1ACE1DD8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8AE9D3-7BDE-815B-6698-5F10E0C97411}"/>
              </a:ext>
            </a:extLst>
          </p:cNvPr>
          <p:cNvCxnSpPr/>
          <p:nvPr/>
        </p:nvCxnSpPr>
        <p:spPr>
          <a:xfrm>
            <a:off x="800100" y="723903"/>
            <a:ext cx="10591796" cy="0"/>
          </a:xfrm>
          <a:prstGeom prst="straightConnector1">
            <a:avLst/>
          </a:prstGeom>
          <a:noFill/>
          <a:ln w="44448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0AA716-48BB-620C-A16C-3483D27484AE}"/>
              </a:ext>
            </a:extLst>
          </p:cNvPr>
          <p:cNvCxnSpPr/>
          <p:nvPr/>
        </p:nvCxnSpPr>
        <p:spPr>
          <a:xfrm>
            <a:off x="800100" y="6142783"/>
            <a:ext cx="10591796" cy="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30" baseline="0">
          <a:solidFill>
            <a:srgbClr val="000000"/>
          </a:solidFill>
          <a:uFillTx/>
          <a:latin typeface="Univers Condensed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sto MT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sto MT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alisto MT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alisto MT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alisto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701496A-61CF-9C07-E07E-B4B03F48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sto MT"/>
            </a:endParaRP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12ADE292-C62A-600A-D6DD-E8A5FEBB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800100" y="723903"/>
            <a:ext cx="1638303" cy="0"/>
          </a:xfrm>
          <a:prstGeom prst="straightConnector1">
            <a:avLst/>
          </a:prstGeom>
          <a:noFill/>
          <a:ln w="44448" cap="flat">
            <a:solidFill>
              <a:srgbClr val="FFFFFF"/>
            </a:solidFill>
            <a:prstDash val="solid"/>
            <a:miter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7CE4DD-7D63-1B9B-63E0-38FDF08D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50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BC4771DA-47F7-7F98-9DB9-073CFF096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5507185" y="173178"/>
            <a:ext cx="6858000" cy="651164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17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5A868A-75C0-18F4-9706-526BED5105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45734" y="908648"/>
            <a:ext cx="4754880" cy="4171776"/>
          </a:xfrm>
        </p:spPr>
        <p:txBody>
          <a:bodyPr/>
          <a:lstStyle/>
          <a:p>
            <a:pPr lvl="0"/>
            <a:r>
              <a:rPr lang="en-CA" sz="5100">
                <a:solidFill>
                  <a:srgbClr val="FFFFFF"/>
                </a:solidFill>
              </a:rPr>
              <a:t>Trustworthy Autonomous Systems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76569F-165D-A400-7F97-0A06BE7641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5734" y="5216953"/>
            <a:ext cx="4754880" cy="1003636"/>
          </a:xfrm>
        </p:spPr>
        <p:txBody>
          <a:bodyPr/>
          <a:lstStyle/>
          <a:p>
            <a:pPr lvl="0"/>
            <a:r>
              <a:rPr lang="en-CA" sz="2200">
                <a:solidFill>
                  <a:srgbClr val="FFFFFF"/>
                </a:solidFill>
              </a:rPr>
              <a:t>Enhancing Fairness and its Impact on Explainability</a:t>
            </a:r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4E7D8A54-0074-6BA7-9B6D-58A2221E8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7262329" y="727505"/>
            <a:ext cx="1638294" cy="0"/>
          </a:xfrm>
          <a:prstGeom prst="straightConnector1">
            <a:avLst/>
          </a:prstGeom>
          <a:noFill/>
          <a:ln w="44448" cap="flat">
            <a:solidFill>
              <a:srgbClr val="FFFFFF"/>
            </a:solidFill>
            <a:prstDash val="solid"/>
            <a:miter/>
          </a:ln>
        </p:spPr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74A34-96CA-E2E2-2293-73C9C355C73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6147AFE-B9AE-4699-A291-61225CDA94C4}" type="slidenum">
              <a:rPr lang="en-CH" smtClean="0"/>
              <a:t>1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9E50-01A2-9DD3-B3D8-587087488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0631" y="1065376"/>
            <a:ext cx="10691265" cy="782918"/>
          </a:xfrm>
        </p:spPr>
        <p:txBody>
          <a:bodyPr/>
          <a:lstStyle/>
          <a:p>
            <a:pPr lvl="0"/>
            <a:r>
              <a:rPr lang="en-CA" sz="3600"/>
              <a:t>Initial Models development and prioritization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E895-101C-3E39-1114-96B5602607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0631" y="3040764"/>
            <a:ext cx="3429109" cy="3288319"/>
          </a:xfrm>
        </p:spPr>
        <p:txBody>
          <a:bodyPr/>
          <a:lstStyle/>
          <a:p>
            <a:pPr lvl="0"/>
            <a:r>
              <a:rPr lang="en-CA" dirty="0"/>
              <a:t>Model 1</a:t>
            </a:r>
          </a:p>
          <a:p>
            <a:pPr lvl="1"/>
            <a:r>
              <a:rPr lang="en-CA" dirty="0"/>
              <a:t>Random forest classifier</a:t>
            </a:r>
          </a:p>
          <a:p>
            <a:pPr marL="457200" lvl="1" indent="0">
              <a:buNone/>
            </a:pPr>
            <a:r>
              <a:rPr lang="en-CA" dirty="0"/>
              <a:t>	- min leaf sample: 1</a:t>
            </a:r>
          </a:p>
          <a:p>
            <a:pPr marL="457200" lvl="1" indent="0">
              <a:buNone/>
            </a:pPr>
            <a:r>
              <a:rPr lang="en-CA" dirty="0"/>
              <a:t>	- min sample split: 3</a:t>
            </a:r>
          </a:p>
          <a:p>
            <a:pPr marL="457200" lvl="1" indent="0">
              <a:buNone/>
            </a:pPr>
            <a:r>
              <a:rPr lang="en-CA" dirty="0"/>
              <a:t>	- </a:t>
            </a:r>
            <a:r>
              <a:rPr lang="en-CA" dirty="0" err="1"/>
              <a:t>n_estimators</a:t>
            </a:r>
            <a:r>
              <a:rPr lang="en-CA" dirty="0"/>
              <a:t>: 155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CE05BA-753C-8E01-85A6-7269046F5EAF}"/>
              </a:ext>
            </a:extLst>
          </p:cNvPr>
          <p:cNvSpPr txBox="1"/>
          <p:nvPr/>
        </p:nvSpPr>
        <p:spPr>
          <a:xfrm>
            <a:off x="4331704" y="3040764"/>
            <a:ext cx="3429109" cy="3288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Model 2</a:t>
            </a:r>
          </a:p>
          <a:p>
            <a:pPr marL="685800" marR="0" lvl="1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XGB classifier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	- learning rate: 0.1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	- </a:t>
            </a:r>
            <a:r>
              <a:rPr lang="en-CA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sto MT"/>
              </a:rPr>
              <a:t>max_depth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: 2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	- </a:t>
            </a:r>
            <a:r>
              <a:rPr lang="en-CA" sz="1800" b="0" i="0" u="none" strike="noStrike" kern="1200" cap="none" spc="0" baseline="0" dirty="0" err="1">
                <a:solidFill>
                  <a:srgbClr val="000000"/>
                </a:solidFill>
                <a:uFillTx/>
                <a:latin typeface="Calisto MT"/>
              </a:rPr>
              <a:t>n_estimators</a:t>
            </a: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: 95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9F45B-5D49-E225-E2D2-75ACE2E6FC9A}"/>
              </a:ext>
            </a:extLst>
          </p:cNvPr>
          <p:cNvSpPr txBox="1"/>
          <p:nvPr/>
        </p:nvSpPr>
        <p:spPr>
          <a:xfrm>
            <a:off x="7962787" y="3040764"/>
            <a:ext cx="3631082" cy="3288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Model 3</a:t>
            </a:r>
          </a:p>
          <a:p>
            <a:pPr marL="685800" marR="0" lvl="1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MLP classifier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	- activation: tanh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	- alpha: 0.08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 dirty="0">
                <a:solidFill>
                  <a:srgbClr val="000000"/>
                </a:solidFill>
                <a:uFillTx/>
                <a:latin typeface="Calisto MT"/>
              </a:rPr>
              <a:t>	- hidden layer size: (100, 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ED96FDD-153D-1CE7-9B71-88C3F6075DA6}"/>
              </a:ext>
            </a:extLst>
          </p:cNvPr>
          <p:cNvSpPr txBox="1"/>
          <p:nvPr/>
        </p:nvSpPr>
        <p:spPr>
          <a:xfrm>
            <a:off x="3237570" y="2107280"/>
            <a:ext cx="5716865" cy="4154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1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Optimize parameters using Grid Search CV (5)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4A91B-E2DA-E120-E787-2F32A690C73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10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90C477B-4DBC-865E-2CED-51CDBF63F2C5}"/>
              </a:ext>
            </a:extLst>
          </p:cNvPr>
          <p:cNvSpPr/>
          <p:nvPr/>
        </p:nvSpPr>
        <p:spPr>
          <a:xfrm>
            <a:off x="3974357" y="2014066"/>
            <a:ext cx="3913732" cy="4046073"/>
          </a:xfrm>
          <a:prstGeom prst="rect">
            <a:avLst/>
          </a:prstGeom>
          <a:solidFill>
            <a:srgbClr val="B4E5A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EA9B52-A07A-DC47-8CEB-21EB889EEF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Model performance metrics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BACA2-99A1-783B-1280-D777F9A53D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3211" y="2337279"/>
            <a:ext cx="3245223" cy="467422"/>
          </a:xfrm>
        </p:spPr>
        <p:txBody>
          <a:bodyPr/>
          <a:lstStyle/>
          <a:p>
            <a:pPr lvl="0"/>
            <a:r>
              <a:rPr lang="en-CA"/>
              <a:t>Random Forest Classifier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B1BAD2-2C9D-6C14-3C84-8785F937C993}"/>
              </a:ext>
            </a:extLst>
          </p:cNvPr>
          <p:cNvSpPr txBox="1"/>
          <p:nvPr/>
        </p:nvSpPr>
        <p:spPr>
          <a:xfrm>
            <a:off x="4853159" y="2337279"/>
            <a:ext cx="2156118" cy="4674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XGB Classifier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FC8251-35A0-3420-17A7-4DD4B51A7D57}"/>
              </a:ext>
            </a:extLst>
          </p:cNvPr>
          <p:cNvSpPr txBox="1"/>
          <p:nvPr/>
        </p:nvSpPr>
        <p:spPr>
          <a:xfrm>
            <a:off x="8756998" y="2337755"/>
            <a:ext cx="2156118" cy="4674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MLP Classifier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2D6521-FB91-246C-9A6B-65AA0B869D4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11</a:t>
            </a:fld>
            <a:endParaRPr lang="en-CH"/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0BF8B5-1BA4-4A8B-2D05-DEB47B15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1" y="3641872"/>
            <a:ext cx="3913732" cy="1637163"/>
          </a:xfrm>
          <a:prstGeom prst="rect">
            <a:avLst/>
          </a:prstGeom>
        </p:spPr>
      </p:pic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77AC802-5BD4-C6D6-A295-0E7F96E3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87" y="3641872"/>
            <a:ext cx="3805873" cy="1637163"/>
          </a:xfrm>
          <a:prstGeom prst="rect">
            <a:avLst/>
          </a:prstGeom>
        </p:spPr>
      </p:pic>
      <p:pic>
        <p:nvPicPr>
          <p:cNvPr id="16" name="Picture 1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68A81EB-57A7-2530-FFFB-45D8F6837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212" y="3627043"/>
            <a:ext cx="3913732" cy="1651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61A2-609B-F263-6C69-C52EDFBB64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Global shap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1802C-D2B6-C6CB-D3D1-3CA5F4D71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6" y="914400"/>
            <a:ext cx="7327900" cy="50038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F203D-EEFA-6402-B84D-5B1E3290F1F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12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ABC28-F648-1643-B0AA-DEB5684EB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8A1D-995E-1C61-E2F8-9FABE1C57F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Global shap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E4787-4A59-2014-6A5D-82F7593A2DD1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13</a:t>
            </a:fld>
            <a:endParaRPr lang="en-CH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9D4B8-EFCA-4C33-766B-BBE72335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69" y="939800"/>
            <a:ext cx="70104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081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E1D3-CF62-E053-C37B-B8382B6EC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6615" y="0"/>
            <a:ext cx="4103434" cy="1317522"/>
          </a:xfrm>
        </p:spPr>
        <p:txBody>
          <a:bodyPr wrap="square" anchor="b">
            <a:normAutofit/>
          </a:bodyPr>
          <a:lstStyle/>
          <a:p>
            <a:pPr lvl="0"/>
            <a:r>
              <a:rPr lang="en-CA" dirty="0"/>
              <a:t>Local </a:t>
            </a:r>
            <a:r>
              <a:rPr lang="en-CA" dirty="0" err="1"/>
              <a:t>shap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85DA0-022B-3B36-8B9E-C18E1DCC33DB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F19EE8F-DA5D-4E21-9425-475A35DECB26}" type="slidenum">
              <a:rPr lang="en-CH" smtClean="0"/>
              <a:t>14</a:t>
            </a:fld>
            <a:endParaRPr lang="en-C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99DCC9-280F-735C-E7CA-C64C3BBA4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71" y="1263544"/>
            <a:ext cx="9995057" cy="50486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3FEF-5422-86A3-5E9F-DF59FBAD99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Fairness assessment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84DB1-3AFE-4E5C-E67D-5EE12C81953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15</a:t>
            </a:fld>
            <a:endParaRPr lang="en-CH"/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1BE5AFD-AFA6-9D47-129A-5A86B132C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459" y="2915420"/>
            <a:ext cx="7351608" cy="17205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>
            <a:extLst>
              <a:ext uri="{FF2B5EF4-FFF2-40B4-BE49-F238E27FC236}">
                <a16:creationId xmlns:a16="http://schemas.microsoft.com/office/drawing/2014/main" id="{791D45C3-9B5C-648D-5863-93BF56EE56FF}"/>
              </a:ext>
            </a:extLst>
          </p:cNvPr>
          <p:cNvSpPr/>
          <p:nvPr/>
        </p:nvSpPr>
        <p:spPr>
          <a:xfrm>
            <a:off x="8000369" y="1822537"/>
            <a:ext cx="3808739" cy="4022231"/>
          </a:xfrm>
          <a:prstGeom prst="rect">
            <a:avLst/>
          </a:prstGeom>
          <a:solidFill>
            <a:srgbClr val="B4E5A2">
              <a:alpha val="56269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767DA-99BB-08AA-E11C-07829E734A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Fairness mitigation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C5CA-E96E-D505-2D14-4AA4A877EE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1761" y="2220610"/>
            <a:ext cx="3808739" cy="633943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Fairness Through Unawareness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F0B64-3BAB-E741-E658-22594A09AA52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16</a:t>
            </a:fld>
            <a:endParaRPr lang="en-CH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4903B-8CCF-51E7-E951-576F71BAD6E8}"/>
              </a:ext>
            </a:extLst>
          </p:cNvPr>
          <p:cNvSpPr txBox="1">
            <a:spLocks/>
          </p:cNvSpPr>
          <p:nvPr/>
        </p:nvSpPr>
        <p:spPr>
          <a:xfrm>
            <a:off x="4191630" y="2221990"/>
            <a:ext cx="3808739" cy="63394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1pPr>
            <a:lvl2pPr marL="685800" marR="0" lvl="1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2pPr>
            <a:lvl3pPr marL="1143000" marR="0" lvl="2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3pPr>
            <a:lvl4pPr marL="1600200" marR="0" lvl="3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4pPr>
            <a:lvl5pPr marL="2057400" marR="0" lvl="4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en-CA" dirty="0"/>
              <a:t>Fairness In Model Training</a:t>
            </a: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5D0BB4C-BBEA-7FB8-42E8-EEA56E5B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7" y="3114717"/>
            <a:ext cx="3692446" cy="750856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8D635FB-F355-A12D-6653-64082763B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74"/>
          <a:stretch>
            <a:fillRect/>
          </a:stretch>
        </p:blipFill>
        <p:spPr>
          <a:xfrm>
            <a:off x="4191630" y="3114717"/>
            <a:ext cx="3786886" cy="75085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E63A75-A15C-BAB0-842A-D6204C1A64AE}"/>
              </a:ext>
            </a:extLst>
          </p:cNvPr>
          <p:cNvSpPr txBox="1">
            <a:spLocks/>
          </p:cNvSpPr>
          <p:nvPr/>
        </p:nvSpPr>
        <p:spPr>
          <a:xfrm>
            <a:off x="8000369" y="2224113"/>
            <a:ext cx="3929824" cy="63394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92500"/>
          </a:bodyPr>
          <a:lstStyle>
            <a:lvl1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1pPr>
            <a:lvl2pPr marL="685800" marR="0" lvl="1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2pPr>
            <a:lvl3pPr marL="1143000" marR="0" lvl="2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3pPr>
            <a:lvl4pPr marL="1600200" marR="0" lvl="3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4pPr>
            <a:lvl5pPr marL="2057400" marR="0" lvl="4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/>
              <a:buNone/>
            </a:pPr>
            <a:r>
              <a:rPr lang="en-CA" dirty="0"/>
              <a:t>Fairness With Threshold Optimizer</a:t>
            </a:r>
          </a:p>
        </p:txBody>
      </p:sp>
      <p:pic>
        <p:nvPicPr>
          <p:cNvPr id="12" name="Picture 11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F4220D1-3800-83D6-EC19-97EED6E83E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208" y="3114718"/>
            <a:ext cx="3529033" cy="7508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93A6-F7DC-9F42-73D3-272E58014F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Unfair vs fair 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91BAE-71B0-0C7C-F92E-5B10C681403E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17</a:t>
            </a:fld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51D841-0B48-753A-278A-F4BE17D1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4" y="1934417"/>
            <a:ext cx="10353547" cy="3764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7BC-1D63-A7DF-57A9-86C16FB7A2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Fair model shap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4D9C-951B-C27F-FF1F-F565754BD9D6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18</a:t>
            </a:fld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81E32-CF1B-EC2D-90B1-A1FA054B3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514" y="1665643"/>
            <a:ext cx="6392971" cy="43278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402A-93D9-2DA6-9DBD-9AE1F0E708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Fair model local shap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04830-BAAF-478F-A0DA-C0EF305C65A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19</a:t>
            </a:fld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E85942-99E7-AE7E-1962-7B8F85698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458" y="1764649"/>
            <a:ext cx="8499083" cy="4178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F18F-C246-866F-6B76-D54488BFCE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6252-FF1A-FF98-4FBC-C068AE38D9F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Objective: Investigating Fairness – Explainability Trade-offs in ML Models</a:t>
            </a:r>
          </a:p>
          <a:p>
            <a:pPr lvl="0"/>
            <a:r>
              <a:rPr lang="en-CA"/>
              <a:t>Team: Alexandra Biddiscombe, Youssef Sedra, William Ambrosetti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6BDAD-2431-DA58-A0B1-0F8F8AE8708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2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5767-44A9-8F1A-6633-E6C8B59B7B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ED3B7-71E9-D20E-5A43-A7E5BE45BBC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20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FA648-80FD-5327-1B11-7B3CFA0C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95" y="1461891"/>
            <a:ext cx="6073210" cy="46257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76750-F6B5-E1B6-0967-C8F6B518E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E019B-B110-924A-977F-CD979FF1172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72D5F-E5EA-E0D3-5574-A314EB20D9A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21</a:t>
            </a:fld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29FC3-CED3-73DF-E6AA-EE156B2D0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50505"/>
            <a:ext cx="7772400" cy="439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72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C86C-7775-46CE-88F6-18EF3EE14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380" y="1709735"/>
            <a:ext cx="10632067" cy="2852735"/>
          </a:xfrm>
        </p:spPr>
        <p:txBody>
          <a:bodyPr wrap="square" anchor="b">
            <a:normAutofit/>
          </a:bodyPr>
          <a:lstStyle/>
          <a:p>
            <a:pPr lvl="0"/>
            <a:r>
              <a:rPr lang="en-CA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1C3E1-BE03-1136-859C-738DE5358940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>
          <a:xfrm>
            <a:off x="10919014" y="6356351"/>
            <a:ext cx="672358" cy="365129"/>
          </a:xfrm>
        </p:spPr>
        <p:txBody>
          <a:bodyPr wrap="square" anchor="ctr">
            <a:normAutofit/>
          </a:bodyPr>
          <a:lstStyle/>
          <a:p>
            <a:pPr lvl="0">
              <a:lnSpc>
                <a:spcPct val="90000"/>
              </a:lnSpc>
              <a:spcAft>
                <a:spcPts val="600"/>
              </a:spcAft>
            </a:pPr>
            <a:fld id="{D77B7DE3-5275-4141-B2BD-BBADDBD1929D}" type="slidenum">
              <a:rPr lang="en-CH" smtClean="0"/>
              <a:pPr lvl="0"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611F-080A-6614-65F2-11BB5600DB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9845-AD0E-7FC8-54AA-E8AB3A2EB3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0631" y="2221991"/>
            <a:ext cx="10691265" cy="1876860"/>
          </a:xfrm>
        </p:spPr>
        <p:txBody>
          <a:bodyPr/>
          <a:lstStyle/>
          <a:p>
            <a:pPr lvl="0"/>
            <a:r>
              <a:rPr lang="en-CA"/>
              <a:t>German Credit Dataset</a:t>
            </a:r>
          </a:p>
          <a:p>
            <a:pPr lvl="0"/>
            <a:r>
              <a:rPr lang="en-CA"/>
              <a:t>20 Attributes</a:t>
            </a:r>
          </a:p>
          <a:p>
            <a:pPr lvl="0"/>
            <a:r>
              <a:rPr lang="en-CA"/>
              <a:t>1000 Samples</a:t>
            </a:r>
          </a:p>
          <a:p>
            <a:pPr lvl="0"/>
            <a:r>
              <a:rPr lang="en-CA"/>
              <a:t>6 Protected Features (initially selected) </a:t>
            </a:r>
            <a:r>
              <a:rPr lang="en-CA">
                <a:latin typeface="Wingdings" pitchFamily="2"/>
              </a:rPr>
              <a:t></a:t>
            </a:r>
            <a:r>
              <a:rPr lang="en-CA"/>
              <a:t> 1 Protected Feature in unbiasing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CB281-0522-4F20-7DDB-E96612BFD423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3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02E8-8EF2-0454-59BA-1664666CB5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Data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564D-D0EF-486B-0F08-CBBC1C37ED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0631" y="2221991"/>
            <a:ext cx="10691265" cy="3030495"/>
          </a:xfrm>
        </p:spPr>
        <p:txBody>
          <a:bodyPr/>
          <a:lstStyle/>
          <a:p>
            <a:pPr lvl="0"/>
            <a:r>
              <a:rPr lang="en-CA"/>
              <a:t>One-hot encoding of categorical features</a:t>
            </a:r>
          </a:p>
          <a:p>
            <a:pPr lvl="0"/>
            <a:r>
              <a:rPr lang="en-CA"/>
              <a:t>Scale numerical features for better model performance</a:t>
            </a:r>
          </a:p>
          <a:p>
            <a:pPr lvl="0"/>
            <a:r>
              <a:rPr lang="en-CA"/>
              <a:t>No missing or duplicate data</a:t>
            </a:r>
          </a:p>
          <a:p>
            <a:pPr lvl="0"/>
            <a:r>
              <a:rPr lang="en-CA"/>
              <a:t>Normalization of numerical features:</a:t>
            </a:r>
          </a:p>
          <a:p>
            <a:pPr lvl="1"/>
            <a:r>
              <a:rPr lang="en-CA"/>
              <a:t>‘Duration in month’</a:t>
            </a:r>
          </a:p>
          <a:p>
            <a:pPr lvl="1"/>
            <a:r>
              <a:rPr lang="en-CA"/>
              <a:t>‘Credit amount’</a:t>
            </a:r>
          </a:p>
          <a:p>
            <a:pPr lvl="1"/>
            <a:r>
              <a:rPr lang="en-CA"/>
              <a:t>‘Age in years’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D1F23-62E5-97BA-1C85-6B89017A020C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4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948F2-08F6-8714-8F9B-E8C948D50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82B3-3B7E-CA52-67F9-5E1A7E511E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F9FC-95F1-3B83-AA11-0BBD12A80A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0631" y="2221991"/>
            <a:ext cx="10691265" cy="1876860"/>
          </a:xfrm>
        </p:spPr>
        <p:txBody>
          <a:bodyPr/>
          <a:lstStyle/>
          <a:p>
            <a:pPr lvl="0"/>
            <a:r>
              <a:rPr lang="en-CA" dirty="0"/>
              <a:t>German Credit Dataset</a:t>
            </a:r>
          </a:p>
          <a:p>
            <a:pPr lvl="0"/>
            <a:r>
              <a:rPr lang="en-CA" b="1" dirty="0">
                <a:solidFill>
                  <a:srgbClr val="FF0000"/>
                </a:solidFill>
              </a:rPr>
              <a:t>57 </a:t>
            </a:r>
            <a:r>
              <a:rPr lang="en-CA" dirty="0"/>
              <a:t>Features</a:t>
            </a:r>
          </a:p>
          <a:p>
            <a:pPr lvl="0"/>
            <a:r>
              <a:rPr lang="en-CA" dirty="0"/>
              <a:t>1000 Samples</a:t>
            </a:r>
          </a:p>
          <a:p>
            <a:pPr lvl="0"/>
            <a:r>
              <a:rPr lang="en-CA" b="1" dirty="0">
                <a:solidFill>
                  <a:srgbClr val="FF0000"/>
                </a:solidFill>
              </a:rPr>
              <a:t>4</a:t>
            </a:r>
            <a:r>
              <a:rPr lang="en-CA" dirty="0"/>
              <a:t> Protected Features (initially selected) </a:t>
            </a:r>
            <a:r>
              <a:rPr lang="en-CA" dirty="0">
                <a:latin typeface="Wingdings" pitchFamily="2"/>
              </a:rPr>
              <a:t></a:t>
            </a:r>
            <a:r>
              <a:rPr lang="en-CA" dirty="0"/>
              <a:t> 1 Protected Feature in unbiasing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46ACD-ADD0-8D98-CC26-D5BF8CCF015A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77B7DE3-5275-4141-B2BD-BBADDBD1929D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24498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243-331E-CA0D-D118-8E306E1FFD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Exploratory Data Analysis</a:t>
            </a:r>
          </a:p>
        </p:txBody>
      </p:sp>
      <p:pic>
        <p:nvPicPr>
          <p:cNvPr id="3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198D7093-DC3F-EB98-1D1D-3B4945AE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18" y="1235592"/>
            <a:ext cx="5588291" cy="438680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5260568-2962-E027-26E7-2BA5FBB70F99}"/>
              </a:ext>
            </a:extLst>
          </p:cNvPr>
          <p:cNvSpPr txBox="1"/>
          <p:nvPr/>
        </p:nvSpPr>
        <p:spPr>
          <a:xfrm>
            <a:off x="5730947" y="5491721"/>
            <a:ext cx="18660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Bad decision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2C4E3448-2F14-8611-BE54-2FB5E4DA951B}"/>
              </a:ext>
            </a:extLst>
          </p:cNvPr>
          <p:cNvSpPr txBox="1"/>
          <p:nvPr/>
        </p:nvSpPr>
        <p:spPr>
          <a:xfrm>
            <a:off x="9780184" y="5491721"/>
            <a:ext cx="18660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Good decision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27C7CB6-0450-7AF7-E968-3A0B129D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99" y="2648111"/>
            <a:ext cx="3868451" cy="303449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7E3FA-696B-F272-520C-B799A9E1D5B4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F19EE8F-DA5D-4E21-9425-475A35DECB26}" type="slidenum">
              <a:rPr lang="en-CH" smtClean="0"/>
              <a:t>6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38F7-ECEB-DE39-4AC7-8BBB093F51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Exploratory Data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8A90AF-3C99-67FA-B4D0-F4CCD7437F7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01962" y="3273140"/>
            <a:ext cx="4103434" cy="1317522"/>
          </a:xfrm>
        </p:spPr>
        <p:txBody>
          <a:bodyPr/>
          <a:lstStyle/>
          <a:p>
            <a:pPr marL="342900" lvl="0" indent="-342900">
              <a:buChar char="•"/>
            </a:pPr>
            <a:r>
              <a:rPr lang="en-CA" sz="2400"/>
              <a:t>Protected feature correlation with each other and target class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68E36947-4DC6-5079-13D4-13D665FD8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970" y="928367"/>
            <a:ext cx="5619068" cy="500126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96CF5-DE9C-95B4-A4CC-693C0F329135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F19EE8F-DA5D-4E21-9425-475A35DECB26}" type="slidenum">
              <a:rPr lang="en-CH" smtClean="0"/>
              <a:t>7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A4BD-D36B-FCF8-F602-40511EF19D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33D0-28CE-C9B9-EEE1-6E6AA3E1DF7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01962" y="3273140"/>
            <a:ext cx="4103434" cy="1317522"/>
          </a:xfrm>
        </p:spPr>
        <p:txBody>
          <a:bodyPr/>
          <a:lstStyle/>
          <a:p>
            <a:pPr marL="342900" lvl="0" indent="-342900">
              <a:buChar char="•"/>
            </a:pPr>
            <a:r>
              <a:rPr lang="en-CA" sz="2400"/>
              <a:t>Protected feature distribution in regards of target class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18AB73-1A28-11E9-F6B7-4BC34A5C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28" y="998387"/>
            <a:ext cx="5849115" cy="48832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FF124AAF-DA0A-52E0-885F-E535E0BCD366}"/>
              </a:ext>
            </a:extLst>
          </p:cNvPr>
          <p:cNvSpPr/>
          <p:nvPr/>
        </p:nvSpPr>
        <p:spPr>
          <a:xfrm>
            <a:off x="5536902" y="919612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A6544BD-A978-D495-8512-E5F2AAD570EC}"/>
              </a:ext>
            </a:extLst>
          </p:cNvPr>
          <p:cNvSpPr txBox="1"/>
          <p:nvPr/>
        </p:nvSpPr>
        <p:spPr>
          <a:xfrm>
            <a:off x="5805379" y="1540901"/>
            <a:ext cx="20999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Age in years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B6BD090-0B75-39C3-42B1-6A4AB84332D5}"/>
              </a:ext>
            </a:extLst>
          </p:cNvPr>
          <p:cNvSpPr/>
          <p:nvPr/>
        </p:nvSpPr>
        <p:spPr>
          <a:xfrm>
            <a:off x="8438714" y="942718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2853698C-2547-0026-4F1B-6CF593CAA546}"/>
              </a:ext>
            </a:extLst>
          </p:cNvPr>
          <p:cNvSpPr txBox="1"/>
          <p:nvPr/>
        </p:nvSpPr>
        <p:spPr>
          <a:xfrm>
            <a:off x="8707181" y="1564008"/>
            <a:ext cx="20999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Foreign worker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18FE380-D81F-1A0C-7974-C6BCD6DAA0A3}"/>
              </a:ext>
            </a:extLst>
          </p:cNvPr>
          <p:cNvSpPr/>
          <p:nvPr/>
        </p:nvSpPr>
        <p:spPr>
          <a:xfrm>
            <a:off x="5536902" y="2623047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90400DA-4F30-27D0-9182-DF3DE7206FA2}"/>
              </a:ext>
            </a:extLst>
          </p:cNvPr>
          <p:cNvSpPr txBox="1"/>
          <p:nvPr/>
        </p:nvSpPr>
        <p:spPr>
          <a:xfrm>
            <a:off x="5805379" y="3244336"/>
            <a:ext cx="209992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Male – divorced/separated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7D85211-9D4F-D5A5-09FD-E123A0781FBA}"/>
              </a:ext>
            </a:extLst>
          </p:cNvPr>
          <p:cNvSpPr/>
          <p:nvPr/>
        </p:nvSpPr>
        <p:spPr>
          <a:xfrm>
            <a:off x="8438714" y="2633398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D7C06F85-7630-15CC-87E7-B8E7BD10A24C}"/>
              </a:ext>
            </a:extLst>
          </p:cNvPr>
          <p:cNvSpPr txBox="1"/>
          <p:nvPr/>
        </p:nvSpPr>
        <p:spPr>
          <a:xfrm>
            <a:off x="8707181" y="3254687"/>
            <a:ext cx="209992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Female – divorced/separated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26EC8CA0-F29B-94C0-43BE-2257A972DBD5}"/>
              </a:ext>
            </a:extLst>
          </p:cNvPr>
          <p:cNvSpPr/>
          <p:nvPr/>
        </p:nvSpPr>
        <p:spPr>
          <a:xfrm>
            <a:off x="5536902" y="4287082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DEB4A8C1-92B6-8E5B-45CE-1BA7B0A80279}"/>
              </a:ext>
            </a:extLst>
          </p:cNvPr>
          <p:cNvSpPr txBox="1"/>
          <p:nvPr/>
        </p:nvSpPr>
        <p:spPr>
          <a:xfrm>
            <a:off x="5805379" y="4908371"/>
            <a:ext cx="20999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Single - male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2ADF9011-27E7-2EFC-02B8-4CEB3D401B70}"/>
              </a:ext>
            </a:extLst>
          </p:cNvPr>
          <p:cNvSpPr/>
          <p:nvPr/>
        </p:nvSpPr>
        <p:spPr>
          <a:xfrm>
            <a:off x="8438714" y="4303367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7DD4A154-C415-4242-5D8C-BD4CF4D486DA}"/>
              </a:ext>
            </a:extLst>
          </p:cNvPr>
          <p:cNvSpPr txBox="1"/>
          <p:nvPr/>
        </p:nvSpPr>
        <p:spPr>
          <a:xfrm>
            <a:off x="8707181" y="4924656"/>
            <a:ext cx="209992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Female – widowed/married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FBDB774-59F5-E7E2-B864-195F75C635C8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F19EE8F-DA5D-4E21-9425-475A35DECB26}" type="slidenum">
              <a:rPr lang="en-CH" smtClean="0"/>
              <a:t>8</a:t>
            </a:fld>
            <a:endParaRPr lang="en-CH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800"/>
                            </p:stCondLst>
                            <p:childTnLst>
                              <p:par>
                                <p:cTn id="5" presetID="2" presetClass="exit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F3585-94D7-B918-1F29-6DE9D3B4E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86D8-B22E-B041-7DAC-5EA9D8A987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11E78-E1A4-C913-FB19-D9BB468CFB2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01962" y="3273140"/>
            <a:ext cx="4103434" cy="1317522"/>
          </a:xfrm>
        </p:spPr>
        <p:txBody>
          <a:bodyPr/>
          <a:lstStyle/>
          <a:p>
            <a:pPr marL="342900" lvl="0" indent="-342900">
              <a:buChar char="•"/>
            </a:pPr>
            <a:r>
              <a:rPr lang="en-CA" sz="2400"/>
              <a:t>Protected feature distribution in regards of target class</a:t>
            </a:r>
          </a:p>
        </p:txBody>
      </p:sp>
      <p:pic>
        <p:nvPicPr>
          <p:cNvPr id="18" name="Picture 17" descr="A screenshot of a graph&#10;&#10;AI-generated content may be incorrect.">
            <a:extLst>
              <a:ext uri="{FF2B5EF4-FFF2-40B4-BE49-F238E27FC236}">
                <a16:creationId xmlns:a16="http://schemas.microsoft.com/office/drawing/2014/main" id="{67A35317-ECF0-1BAF-D780-6F83DCD41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96" y="929927"/>
            <a:ext cx="6264568" cy="4998145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2C4FD58-9121-A826-530B-C4D8BA9E67DE}"/>
              </a:ext>
            </a:extLst>
          </p:cNvPr>
          <p:cNvSpPr/>
          <p:nvPr/>
        </p:nvSpPr>
        <p:spPr>
          <a:xfrm>
            <a:off x="5172364" y="929927"/>
            <a:ext cx="3232727" cy="247765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590F94A-2B61-6764-83EE-0264B26FF6FF}"/>
              </a:ext>
            </a:extLst>
          </p:cNvPr>
          <p:cNvSpPr/>
          <p:nvPr/>
        </p:nvSpPr>
        <p:spPr>
          <a:xfrm>
            <a:off x="8271164" y="929926"/>
            <a:ext cx="3232727" cy="247765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0193F9-ED28-E19D-4775-43A298BE7D0E}"/>
              </a:ext>
            </a:extLst>
          </p:cNvPr>
          <p:cNvSpPr/>
          <p:nvPr/>
        </p:nvSpPr>
        <p:spPr>
          <a:xfrm>
            <a:off x="8271164" y="3450417"/>
            <a:ext cx="3232727" cy="247765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36624AE-4166-A09F-3346-FEB51C40A15C}"/>
              </a:ext>
            </a:extLst>
          </p:cNvPr>
          <p:cNvSpPr/>
          <p:nvPr/>
        </p:nvSpPr>
        <p:spPr>
          <a:xfrm>
            <a:off x="5105396" y="3450416"/>
            <a:ext cx="3232727" cy="247765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7DDCE6E-73E2-4CE5-123F-2F1C43DFFFBD}"/>
              </a:ext>
            </a:extLst>
          </p:cNvPr>
          <p:cNvSpPr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F19EE8F-DA5D-4E21-9425-475A35DECB26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866469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Chronicle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Trustworthy%20Autonomous%20Systems</Template>
  <TotalTime>170</TotalTime>
  <Words>338</Words>
  <Application>Microsoft Macintosh PowerPoint</Application>
  <PresentationFormat>Widescreen</PresentationFormat>
  <Paragraphs>95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Calisto MT</vt:lpstr>
      <vt:lpstr>Neue Haas Grotesk Text Pro</vt:lpstr>
      <vt:lpstr>Univers Condensed</vt:lpstr>
      <vt:lpstr>Wingdings</vt:lpstr>
      <vt:lpstr>ChronicleVTI</vt:lpstr>
      <vt:lpstr>Trustworthy Autonomous Systems</vt:lpstr>
      <vt:lpstr>Project Overview</vt:lpstr>
      <vt:lpstr>Dataset Description</vt:lpstr>
      <vt:lpstr>Data Pre Processing</vt:lpstr>
      <vt:lpstr>Dataset Description</vt:lpstr>
      <vt:lpstr>Exploratory Data Analysis</vt:lpstr>
      <vt:lpstr>Exploratory Data Analysis</vt:lpstr>
      <vt:lpstr>Exploratory Data Analysis</vt:lpstr>
      <vt:lpstr>Exploratory Data Analysis</vt:lpstr>
      <vt:lpstr>Initial Models development and prioritization</vt:lpstr>
      <vt:lpstr>Model performance metrics</vt:lpstr>
      <vt:lpstr>Global shap</vt:lpstr>
      <vt:lpstr>Global shap</vt:lpstr>
      <vt:lpstr>Local shap</vt:lpstr>
      <vt:lpstr>Fairness assessment</vt:lpstr>
      <vt:lpstr>Fairness mitigation techniques</vt:lpstr>
      <vt:lpstr>Unfair vs fair model performance</vt:lpstr>
      <vt:lpstr>Fair model shap analysis</vt:lpstr>
      <vt:lpstr>Fair model local shap</vt:lpstr>
      <vt:lpstr>conclusion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Ambrosetti William</dc:creator>
  <cp:lastModifiedBy>Sedra Youssef</cp:lastModifiedBy>
  <cp:revision>2</cp:revision>
  <dcterms:created xsi:type="dcterms:W3CDTF">2025-06-19T17:34:55Z</dcterms:created>
  <dcterms:modified xsi:type="dcterms:W3CDTF">2025-06-20T11:58:51Z</dcterms:modified>
</cp:coreProperties>
</file>