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3" r:id="rId7"/>
    <p:sldId id="274" r:id="rId8"/>
    <p:sldId id="261" r:id="rId9"/>
    <p:sldId id="262" r:id="rId10"/>
    <p:sldId id="263" r:id="rId11"/>
    <p:sldId id="271" r:id="rId12"/>
    <p:sldId id="264" r:id="rId13"/>
    <p:sldId id="265" r:id="rId14"/>
    <p:sldId id="267" r:id="rId15"/>
    <p:sldId id="268" r:id="rId16"/>
    <p:sldId id="266" r:id="rId17"/>
    <p:sldId id="272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14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85CC8-9BAF-90F5-7FEC-3373D00DE32C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04088" y="889820"/>
            <a:ext cx="9989573" cy="3598602"/>
          </a:xfrm>
        </p:spPr>
        <p:txBody>
          <a:bodyPr/>
          <a:lstStyle>
            <a:lvl1pPr>
              <a:defRPr sz="54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3B58C1-4B40-A68B-F408-3AC0A3D906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04088" y="4488423"/>
            <a:ext cx="6991776" cy="1302773"/>
          </a:xfrm>
        </p:spPr>
        <p:txBody>
          <a:bodyPr anchor="b"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AA6A4-DD7B-EBCD-A92D-AABAD22A8AA1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A127D0E-6E9F-48E2-A6F6-958C5757F840}" type="datetime1">
              <a:rPr lang="en-US"/>
              <a:pPr lvl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43A4FB-465A-3856-7BBD-1F79A4E280B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E7975-E79F-0400-A7C0-CB9F4FFBF53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6147AFE-B9AE-4699-A291-61225CDA94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85614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1A9CD-FF79-414B-7C32-9081940946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07001E-375A-FBB8-45E3-7BC523880E7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3A236-A709-5FEC-C25F-B17B37A5A65D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A388914-9250-48C9-AB13-0C713AF22295}" type="datetime1">
              <a:rPr lang="en-US"/>
              <a:pPr lvl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55B6BD-2E80-0B20-5154-CFF3457571F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78531-463E-3CD5-E705-8E008C88447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E9E7AD6-319E-4B04-8B67-DFCC07EEA8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316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A27730-8E65-6C00-C1F0-B84BB20E0892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9242325" y="997976"/>
            <a:ext cx="2349038" cy="4984952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E56EBB-D85E-1FD9-74BA-A89671D99C43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768928" y="997976"/>
            <a:ext cx="8473397" cy="4984952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0D86DE-7AB8-981C-EB95-F304EBC1016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16391FC-CEE7-4B3D-A05D-2A21D3EC145C}" type="datetime1">
              <a:rPr lang="en-US"/>
              <a:pPr lvl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F4B64-1B9A-3A7F-F580-8278B6E5F9C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AD242-666D-2F4B-2AB9-AF159930D6E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76237132-C251-48CE-B7EC-ED0AA3F46F3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453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C60EB-C5B4-AD60-6173-83D27FB4F02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3A82-08BF-F77B-B232-CD182983BC6F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EC4515-2371-4D39-4270-C2577446692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9A7864D-7EAA-4A5B-944E-AEF443142B94}" type="datetime1">
              <a:rPr lang="en-US"/>
              <a:pPr lvl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CBD96-8D38-B126-2A2D-66222CDFC84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7E185-81EE-BEF6-C8F7-720F14D54F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77B7DE3-5275-4141-B2BD-BBADDBD1929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8784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D27F9-52BE-E8B3-95EC-198368E87B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5380" y="1709735"/>
            <a:ext cx="10632067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A8E4A-FB91-A404-A589-E3450107C8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5380" y="4589465"/>
            <a:ext cx="10632067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95503-7055-171B-CFEF-30E3E5D12818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2AE62DA-F4D7-43F8-9A19-B20963314169}" type="datetime1">
              <a:rPr lang="en-US"/>
              <a:pPr lvl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1F35A-6BB3-24F7-0CB6-EFAFAA846F0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5BBE33-7F39-8DFA-14EE-C5695CD9C35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A2119DE-C70C-430D-87AB-D85467A5DDD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608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CEB0A-863E-3C45-D21E-E4E1D347E80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AD390-6149-54E3-8E57-837094EB55BF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04088" y="2221991"/>
            <a:ext cx="5212080" cy="373989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E7BFB-D506-6505-1D9E-76DD0539AB5C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81344" y="2221991"/>
            <a:ext cx="5212080" cy="373989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5C4BB-CA82-12D8-2AF5-5EC6146C6A9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86F7FDD-E2B5-4231-A8A0-994D1C9330B1}" type="datetime1">
              <a:rPr lang="en-US"/>
              <a:pPr lvl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8C460-D33F-E9D3-DC81-F8593C8A28B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E0C61E-479C-58A5-F7FF-DB3BCE769B0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79911CC-8FB6-4529-A124-5C6BF416DA1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03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246BF-D206-AD79-57FA-1A78CC514C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4088" y="929149"/>
            <a:ext cx="10689336" cy="798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DF1C5F-44D7-363E-067B-A819B41B3B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4088" y="1756534"/>
            <a:ext cx="5212080" cy="657225"/>
          </a:xfrm>
        </p:spPr>
        <p:txBody>
          <a:bodyPr anchor="b"/>
          <a:lstStyle>
            <a:lvl1pPr marL="0" indent="0">
              <a:buNone/>
              <a:defRPr sz="1600" b="1">
                <a:latin typeface="Univers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64AE77-AF2A-FDC6-031B-FF7F1E278664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704088" y="2442700"/>
            <a:ext cx="5212080" cy="35191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DB7289-240E-1513-24CD-BEFDFB39162B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81344" y="1756534"/>
            <a:ext cx="5212080" cy="657225"/>
          </a:xfrm>
        </p:spPr>
        <p:txBody>
          <a:bodyPr anchor="b"/>
          <a:lstStyle>
            <a:lvl1pPr marL="0" indent="0">
              <a:buNone/>
              <a:defRPr sz="1600" b="1">
                <a:latin typeface="Univers Condense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9B4578-7952-CD04-368F-7E8B5364B8CB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81344" y="2442700"/>
            <a:ext cx="5212080" cy="351918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D392C7-13AD-495E-F99D-D4A9082B4F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013318B1-3585-44EE-BEB6-DB8B4D2B2D14}" type="datetime1">
              <a:rPr lang="en-US"/>
              <a:pPr lvl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4FD7B6-4CCF-1AEE-EBD4-C0081812B53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4725FA-13DB-ACB8-4CAA-3EBDCBD8241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789F305-62B6-4E29-9FF9-8CB7B08468C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84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22F8-AC5C-ACE4-6AF3-1E63F38D971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28F4FF-C34A-A3CA-6E4C-453C5A8F399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45BE790-ED22-4BC6-BAC3-61972C018AFA}" type="datetime1">
              <a:rPr lang="en-US"/>
              <a:pPr lvl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545DA-A681-9BE7-EFD6-F66CDEE10C9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AB3E26-7FD7-D376-F12F-4459BDE946DD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7163E64-F61E-4629-A4F7-E366B6704F8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02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393D42-E27A-3B5E-12F5-FD64C80E048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673AF8D-ACF5-48E8-A1C8-D2D44794544B}" type="datetime1">
              <a:rPr lang="en-US"/>
              <a:pPr lvl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C9653B-A51F-06D9-C9D9-8D3D597DF762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9E4DA-DF02-0E5B-33FD-93C1FBD90E95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229BF77-763C-4D9F-9F65-AD70E40D643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55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C6D2-6755-B5E0-4AA0-FE48DE4A08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4088" y="1069848"/>
            <a:ext cx="4093595" cy="1316736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4D7AE-D63C-EA2D-5E93-7714A29E3D5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1069848"/>
            <a:ext cx="6172200" cy="4791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311D64-A305-98D3-6426-7996F2039B7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04088" y="2551176"/>
            <a:ext cx="4093595" cy="3319272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441C7-C5A9-7ECD-CBE5-3861A059DA3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C3BB0D39-2DD7-40E0-8F33-84472BC7D2E5}" type="datetime1">
              <a:rPr lang="en-US"/>
              <a:pPr lvl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F25DCA-4919-FDFE-7B75-472CA0E6278B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12F7E-362B-3AE6-8AB0-D9FDE2628ED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33500F62-6DCE-4C80-84C8-C06D57D54F6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47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B3051-8343-F7EB-A3FD-9E67918686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4088" y="1066803"/>
            <a:ext cx="4103434" cy="1317522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E1225-A86F-5DE5-FF0C-E35917FD0FCA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1066803"/>
            <a:ext cx="6172200" cy="4794254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pPr lvl="0"/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9112C8-1426-E2B4-697E-7DFF5AF5F2D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704088" y="2552703"/>
            <a:ext cx="4103434" cy="3316291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88EA5-9474-03C7-74C5-13ABBBDE863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DCD08CB4-E42C-4DBC-9B4E-36AB2F670088}" type="datetime1">
              <a:rPr lang="en-US"/>
              <a:pPr lvl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62509A-A9E8-F9A5-6880-17BAB66ACBD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6D652-4D85-872A-439B-9F96BDADA13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F19EE8F-DA5D-4E21-9425-475A35DECB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23369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5CEE90-EEAD-2B62-3E96-FED5FC6C33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0631" y="914400"/>
            <a:ext cx="10691265" cy="1307592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7DFB6-7F20-A5D2-F531-17552F9714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0631" y="2221991"/>
            <a:ext cx="10691265" cy="37398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1F203-0D56-0D35-A9BF-DB14400FA5C4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69448" y="6356351"/>
            <a:ext cx="2549566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000000"/>
                </a:solidFill>
                <a:uFillTx/>
                <a:latin typeface="Univers Condensed"/>
              </a:defRPr>
            </a:lvl1pPr>
          </a:lstStyle>
          <a:p>
            <a:pPr lvl="0"/>
            <a:fld id="{1F966D0A-C26C-4195-8AB2-E82ED9AE9284}" type="datetime1">
              <a:rPr lang="en-US"/>
              <a:pPr lvl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519E2-9735-1C2E-93C2-BFD3F0519C26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704088" y="6356351"/>
            <a:ext cx="453973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050" b="0" i="0" u="none" strike="noStrike" kern="1200" cap="none" spc="0" baseline="0">
                <a:solidFill>
                  <a:srgbClr val="000000"/>
                </a:solidFill>
                <a:uFillTx/>
                <a:latin typeface="Univers Condensed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9EC82-A8F2-2513-BC7F-0A33B84953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10919014" y="6356351"/>
            <a:ext cx="672358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8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defRPr>
            </a:lvl1pPr>
          </a:lstStyle>
          <a:p>
            <a:pPr lvl="0"/>
            <a:fld id="{67CECF5A-B3EA-4DE6-BB9E-EDBF1ACE1DD8}" type="slidenum"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F8AE9D3-7BDE-815B-6698-5F10E0C97411}"/>
              </a:ext>
            </a:extLst>
          </p:cNvPr>
          <p:cNvCxnSpPr/>
          <p:nvPr/>
        </p:nvCxnSpPr>
        <p:spPr>
          <a:xfrm>
            <a:off x="800100" y="723903"/>
            <a:ext cx="10591796" cy="0"/>
          </a:xfrm>
          <a:prstGeom prst="straightConnector1">
            <a:avLst/>
          </a:prstGeom>
          <a:noFill/>
          <a:ln w="44448" cap="flat">
            <a:solidFill>
              <a:srgbClr val="000000"/>
            </a:solidFill>
            <a:prstDash val="solid"/>
            <a:miter/>
          </a:ln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20AA716-48BB-620C-A16C-3483D27484AE}"/>
              </a:ext>
            </a:extLst>
          </p:cNvPr>
          <p:cNvCxnSpPr/>
          <p:nvPr/>
        </p:nvCxnSpPr>
        <p:spPr>
          <a:xfrm>
            <a:off x="800100" y="6142783"/>
            <a:ext cx="10591796" cy="0"/>
          </a:xfrm>
          <a:prstGeom prst="straightConnector1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000" b="0" i="0" u="none" strike="noStrike" kern="1200" cap="all" spc="30" baseline="0">
          <a:solidFill>
            <a:srgbClr val="000000"/>
          </a:solidFill>
          <a:uFillTx/>
          <a:latin typeface="Univers Condensed"/>
        </a:defRPr>
      </a:lvl1pPr>
    </p:titleStyle>
    <p:bodyStyle>
      <a:lvl1pPr marL="228600" marR="0" lvl="0" indent="-228600" algn="l" defTabSz="914400" rtl="0" fontAlgn="auto" hangingPunct="1">
        <a:lnSpc>
          <a:spcPct val="11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sto MT"/>
        </a:defRPr>
      </a:lvl1pPr>
      <a:lvl2pPr marL="685800" marR="0" lvl="1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sto MT"/>
        </a:defRPr>
      </a:lvl2pPr>
      <a:lvl3pPr marL="1143000" marR="0" lvl="2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600" b="0" i="0" u="none" strike="noStrike" kern="1200" cap="none" spc="0" baseline="0">
          <a:solidFill>
            <a:srgbClr val="000000"/>
          </a:solidFill>
          <a:uFillTx/>
          <a:latin typeface="Calisto MT"/>
        </a:defRPr>
      </a:lvl3pPr>
      <a:lvl4pPr marL="1600200" marR="0" lvl="3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Calisto MT"/>
        </a:defRPr>
      </a:lvl4pPr>
      <a:lvl5pPr marL="2057400" marR="0" lvl="4" indent="-228600" algn="l" defTabSz="914400" rtl="0" fontAlgn="auto" hangingPunct="1">
        <a:lnSpc>
          <a:spcPct val="11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400" b="0" i="0" u="none" strike="noStrike" kern="1200" cap="none" spc="0" baseline="0">
          <a:solidFill>
            <a:srgbClr val="000000"/>
          </a:solidFill>
          <a:uFillTx/>
          <a:latin typeface="Calisto M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0701496A-61CF-9C07-E07E-B4B03F48A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>
            <a:off x="0" y="0"/>
            <a:ext cx="12191996" cy="6858000"/>
          </a:xfrm>
          <a:prstGeom prst="rect">
            <a:avLst/>
          </a:prstGeom>
          <a:solidFill>
            <a:srgbClr val="000000"/>
          </a:soli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sto MT"/>
            </a:endParaRPr>
          </a:p>
        </p:txBody>
      </p:sp>
      <p:cxnSp>
        <p:nvCxnSpPr>
          <p:cNvPr id="3" name="Straight Connector 10">
            <a:extLst>
              <a:ext uri="{FF2B5EF4-FFF2-40B4-BE49-F238E27FC236}">
                <a16:creationId xmlns:a16="http://schemas.microsoft.com/office/drawing/2014/main" id="{12ADE292-C62A-600A-D6DD-E8A5FEBB2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>
            <a:off x="800100" y="723903"/>
            <a:ext cx="1638303" cy="0"/>
          </a:xfrm>
          <a:prstGeom prst="straightConnector1">
            <a:avLst/>
          </a:prstGeom>
          <a:noFill/>
          <a:ln w="44448" cap="flat">
            <a:solidFill>
              <a:srgbClr val="FFFFFF"/>
            </a:solidFill>
            <a:prstDash val="solid"/>
            <a:miter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07CE4DD-7D63-1B9B-63E0-38FDF08D398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50"/>
          <a:stretch>
            <a:fillRect/>
          </a:stretch>
        </p:blipFill>
        <p:spPr>
          <a:xfrm>
            <a:off x="18" y="9"/>
            <a:ext cx="12191978" cy="685799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12">
            <a:extLst>
              <a:ext uri="{FF2B5EF4-FFF2-40B4-BE49-F238E27FC236}">
                <a16:creationId xmlns:a16="http://schemas.microsoft.com/office/drawing/2014/main" id="{BC4771DA-47F7-7F98-9DB9-073CFF096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Move="1" noResize="1"/>
          </p:cNvSpPr>
          <p:nvPr/>
        </p:nvSpPr>
        <p:spPr>
          <a:xfrm rot="16199987" flipH="1">
            <a:off x="5507185" y="173178"/>
            <a:ext cx="6858000" cy="651164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100000">
                <a:srgbClr val="000000">
                  <a:alpha val="17000"/>
                </a:srgbClr>
              </a:gs>
            </a:gsLst>
            <a:lin ang="5400000"/>
          </a:gradFill>
          <a:ln cap="flat">
            <a:noFill/>
            <a:prstDash val="solid"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Neue Haas Grotesk Text Pro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05A868A-75C0-18F4-9706-526BED51055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7145734" y="908648"/>
            <a:ext cx="4754880" cy="4171776"/>
          </a:xfrm>
        </p:spPr>
        <p:txBody>
          <a:bodyPr/>
          <a:lstStyle/>
          <a:p>
            <a:pPr lvl="0"/>
            <a:r>
              <a:rPr lang="en-CA" sz="5100">
                <a:solidFill>
                  <a:srgbClr val="FFFFFF"/>
                </a:solidFill>
              </a:rPr>
              <a:t>Trustworthy Autonomous Systems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76569F-165D-A400-7F97-0A06BE7641C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45734" y="5216953"/>
            <a:ext cx="4754880" cy="1003636"/>
          </a:xfrm>
        </p:spPr>
        <p:txBody>
          <a:bodyPr/>
          <a:lstStyle/>
          <a:p>
            <a:pPr lvl="0"/>
            <a:r>
              <a:rPr lang="en-CA" sz="2200">
                <a:solidFill>
                  <a:srgbClr val="FFFFFF"/>
                </a:solidFill>
              </a:rPr>
              <a:t>Enhancing Fairness and its Impact on Explainability</a:t>
            </a:r>
          </a:p>
        </p:txBody>
      </p:sp>
      <p:cxnSp>
        <p:nvCxnSpPr>
          <p:cNvPr id="8" name="Straight Connector 14">
            <a:extLst>
              <a:ext uri="{FF2B5EF4-FFF2-40B4-BE49-F238E27FC236}">
                <a16:creationId xmlns:a16="http://schemas.microsoft.com/office/drawing/2014/main" id="{4E7D8A54-0074-6BA7-9B6D-58A2221E8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Move="1" noResize="1"/>
          </p:cNvCxnSpPr>
          <p:nvPr/>
        </p:nvCxnSpPr>
        <p:spPr>
          <a:xfrm>
            <a:off x="7262329" y="727505"/>
            <a:ext cx="1638294" cy="0"/>
          </a:xfrm>
          <a:prstGeom prst="straightConnector1">
            <a:avLst/>
          </a:prstGeom>
          <a:noFill/>
          <a:ln w="44448" cap="flat">
            <a:solidFill>
              <a:srgbClr val="FFFFFF"/>
            </a:solidFill>
            <a:prstDash val="solid"/>
            <a:miter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4E1D3-CF62-E053-C37B-B8382B6EC4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Local shap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678ED-9B53-C954-D425-FE99D105D72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F61A2-609B-F263-6C69-C52EDFBB64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Global shap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710A0-3E06-BA36-84D5-1C7120ABD5F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D3FEF-5422-86A3-5E9F-DF59FBAD99A4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Fairness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84B4A-7A50-46BC-473C-7D6A1DD9335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767DA-99BB-08AA-E11C-07829E734A1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Fairness mitigation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6C5CA-E96E-D505-2D14-4AA4A877EE80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A7BC-1D63-A7DF-57A9-86C16FB7A2B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Fair model shap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D2293-6CAD-4569-6906-C03EC30AC71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C402A-93D9-2DA6-9DBD-9AE1F0E7084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Fair model local shap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8755E-F957-A66A-A69B-B2CCF728A811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593A6-F7DC-9F42-73D3-272E58014F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Unfair vs fair model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64ADA-88D3-E6B5-95EA-251A6E53E81B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6F296-055E-92A7-3DFE-AF0669B5CA45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Explanation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CDFCF-7E05-4ACD-FF5E-B88494B0C8C2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55767-44A9-8F1A-6633-E6C8B59B7BE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DBEBE-C099-758D-4398-065051663E8D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C86C-7775-46CE-88F6-18EF3EE146B7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Thank you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BED932-A40E-3639-284B-3A810514D279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F18F-C246-866F-6B76-D54488BFCE36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26252-FF1A-FF98-4FBC-C068AE38D9FC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/>
              <a:t>Objective: Investigating Fairness – Explainability Trade-offs in ML Models</a:t>
            </a:r>
          </a:p>
          <a:p>
            <a:pPr lvl="0"/>
            <a:r>
              <a:rPr lang="en-CA"/>
              <a:t>Team: Alexandra Biddiscombe, Youssef Sedra, William Ambrosetti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611F-080A-6614-65F2-11BB5600DB6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79845-AD0E-7FC8-54AA-E8AB3A2EB39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00631" y="2221991"/>
            <a:ext cx="10691265" cy="1876860"/>
          </a:xfrm>
        </p:spPr>
        <p:txBody>
          <a:bodyPr/>
          <a:lstStyle/>
          <a:p>
            <a:pPr lvl="0"/>
            <a:r>
              <a:rPr lang="en-CA"/>
              <a:t>German Credit Dataset</a:t>
            </a:r>
          </a:p>
          <a:p>
            <a:pPr lvl="0"/>
            <a:r>
              <a:rPr lang="en-CA"/>
              <a:t>20 Attributes</a:t>
            </a:r>
          </a:p>
          <a:p>
            <a:pPr lvl="0"/>
            <a:r>
              <a:rPr lang="en-CA"/>
              <a:t>1000 Samples</a:t>
            </a:r>
          </a:p>
          <a:p>
            <a:pPr lvl="0"/>
            <a:r>
              <a:rPr lang="en-CA"/>
              <a:t>6 Protected Features (initially selected) </a:t>
            </a:r>
            <a:r>
              <a:rPr lang="en-CA">
                <a:latin typeface="Wingdings" pitchFamily="2"/>
              </a:rPr>
              <a:t></a:t>
            </a:r>
            <a:r>
              <a:rPr lang="en-CA"/>
              <a:t> 1 Protected Feature in unbiasing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002E8-8EF2-0454-59BA-1664666CB5D9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Data Pre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564D-D0EF-486B-0F08-CBBC1C37EDB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00631" y="2221991"/>
            <a:ext cx="10691265" cy="3030495"/>
          </a:xfrm>
        </p:spPr>
        <p:txBody>
          <a:bodyPr/>
          <a:lstStyle/>
          <a:p>
            <a:pPr lvl="0"/>
            <a:r>
              <a:rPr lang="en-CA"/>
              <a:t>One-hot encoding of categorical features</a:t>
            </a:r>
          </a:p>
          <a:p>
            <a:pPr lvl="0"/>
            <a:r>
              <a:rPr lang="en-CA"/>
              <a:t>Scale numerical features for better model performance</a:t>
            </a:r>
          </a:p>
          <a:p>
            <a:pPr lvl="0"/>
            <a:r>
              <a:rPr lang="en-CA"/>
              <a:t>No missing or duplicate data</a:t>
            </a:r>
          </a:p>
          <a:p>
            <a:pPr lvl="0"/>
            <a:r>
              <a:rPr lang="en-CA"/>
              <a:t>Normalization of numerical features:</a:t>
            </a:r>
          </a:p>
          <a:p>
            <a:pPr lvl="1"/>
            <a:r>
              <a:rPr lang="en-CA"/>
              <a:t>‘Duration in month’</a:t>
            </a:r>
          </a:p>
          <a:p>
            <a:pPr lvl="1"/>
            <a:r>
              <a:rPr lang="en-CA"/>
              <a:t>‘Credit amount’</a:t>
            </a:r>
          </a:p>
          <a:p>
            <a:pPr lvl="1"/>
            <a:r>
              <a:rPr lang="en-CA"/>
              <a:t>‘Age in years’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6243-331E-CA0D-D118-8E306E1FFD4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Exploratory Data Analysis</a:t>
            </a:r>
          </a:p>
        </p:txBody>
      </p:sp>
      <p:pic>
        <p:nvPicPr>
          <p:cNvPr id="3" name="Picture 4" descr="A graph with blue bars&#10;&#10;AI-generated content may be incorrect.">
            <a:extLst>
              <a:ext uri="{FF2B5EF4-FFF2-40B4-BE49-F238E27FC236}">
                <a16:creationId xmlns:a16="http://schemas.microsoft.com/office/drawing/2014/main" id="{198D7093-DC3F-EB98-1D1D-3B4945AE6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918" y="1235592"/>
            <a:ext cx="5588291" cy="4386806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6">
            <a:extLst>
              <a:ext uri="{FF2B5EF4-FFF2-40B4-BE49-F238E27FC236}">
                <a16:creationId xmlns:a16="http://schemas.microsoft.com/office/drawing/2014/main" id="{65260568-2962-E027-26E7-2BA5FBB70F99}"/>
              </a:ext>
            </a:extLst>
          </p:cNvPr>
          <p:cNvSpPr txBox="1"/>
          <p:nvPr/>
        </p:nvSpPr>
        <p:spPr>
          <a:xfrm>
            <a:off x="5730947" y="5491721"/>
            <a:ext cx="186601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Bad decision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2C4E3448-2F14-8611-BE54-2FB5E4DA951B}"/>
              </a:ext>
            </a:extLst>
          </p:cNvPr>
          <p:cNvSpPr txBox="1"/>
          <p:nvPr/>
        </p:nvSpPr>
        <p:spPr>
          <a:xfrm>
            <a:off x="9780184" y="5491721"/>
            <a:ext cx="1866016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Good decision</a:t>
            </a:r>
          </a:p>
        </p:txBody>
      </p:sp>
      <p:pic>
        <p:nvPicPr>
          <p:cNvPr id="6" name="Picture 9">
            <a:extLst>
              <a:ext uri="{FF2B5EF4-FFF2-40B4-BE49-F238E27FC236}">
                <a16:creationId xmlns:a16="http://schemas.microsoft.com/office/drawing/2014/main" id="{327C7CB6-0450-7AF7-E968-3A0B129D2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399" y="2648111"/>
            <a:ext cx="3868451" cy="303449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038F7-ECEB-DE39-4AC7-8BBB093F51B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Exploratory Data Analysis</a:t>
            </a:r>
          </a:p>
        </p:txBody>
      </p:sp>
      <p:pic>
        <p:nvPicPr>
          <p:cNvPr id="3" name="Picture 5">
            <a:extLst>
              <a:ext uri="{FF2B5EF4-FFF2-40B4-BE49-F238E27FC236}">
                <a16:creationId xmlns:a16="http://schemas.microsoft.com/office/drawing/2014/main" id="{B1DC3457-BB18-3A4C-F097-AF8B421D5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978" y="1066803"/>
            <a:ext cx="5450976" cy="500126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8A90AF-3C99-67FA-B4D0-F4CCD7437F71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01962" y="3273140"/>
            <a:ext cx="4103434" cy="1317522"/>
          </a:xfrm>
        </p:spPr>
        <p:txBody>
          <a:bodyPr/>
          <a:lstStyle/>
          <a:p>
            <a:pPr marL="342900" lvl="0" indent="-342900">
              <a:buChar char="•"/>
            </a:pPr>
            <a:r>
              <a:rPr lang="en-CA" sz="2400"/>
              <a:t>Protected feature correlation with each other and target class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5A4BD-D36B-FCF8-F602-40511EF19D2F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833D0-28CE-C9B9-EEE1-6E6AA3E1DF7C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1001962" y="3273140"/>
            <a:ext cx="4103434" cy="1317522"/>
          </a:xfrm>
        </p:spPr>
        <p:txBody>
          <a:bodyPr/>
          <a:lstStyle/>
          <a:p>
            <a:pPr marL="342900" lvl="0" indent="-342900">
              <a:buChar char="•"/>
            </a:pPr>
            <a:r>
              <a:rPr lang="en-CA" sz="2400"/>
              <a:t>Protected feature distribution in regards of target class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518AB73-1A28-11E9-F6B7-4BC34A5C0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928" y="998387"/>
            <a:ext cx="5849115" cy="4883225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FF124AAF-DA0A-52E0-885F-E535E0BCD366}"/>
              </a:ext>
            </a:extLst>
          </p:cNvPr>
          <p:cNvSpPr/>
          <p:nvPr/>
        </p:nvSpPr>
        <p:spPr>
          <a:xfrm>
            <a:off x="5536902" y="919612"/>
            <a:ext cx="2636873" cy="1611904"/>
          </a:xfrm>
          <a:prstGeom prst="rect">
            <a:avLst/>
          </a:prstGeom>
          <a:solidFill>
            <a:srgbClr val="104862">
              <a:alpha val="85000"/>
            </a:srgbClr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3A6544BD-A978-D495-8512-E5F2AAD570EC}"/>
              </a:ext>
            </a:extLst>
          </p:cNvPr>
          <p:cNvSpPr txBox="1"/>
          <p:nvPr/>
        </p:nvSpPr>
        <p:spPr>
          <a:xfrm>
            <a:off x="5805379" y="1540901"/>
            <a:ext cx="20999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Age in years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2B6BD090-0B75-39C3-42B1-6A4AB84332D5}"/>
              </a:ext>
            </a:extLst>
          </p:cNvPr>
          <p:cNvSpPr/>
          <p:nvPr/>
        </p:nvSpPr>
        <p:spPr>
          <a:xfrm>
            <a:off x="8438714" y="942718"/>
            <a:ext cx="2636873" cy="1611904"/>
          </a:xfrm>
          <a:prstGeom prst="rect">
            <a:avLst/>
          </a:prstGeom>
          <a:solidFill>
            <a:srgbClr val="104862">
              <a:alpha val="85000"/>
            </a:srgbClr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8" name="TextBox 9">
            <a:extLst>
              <a:ext uri="{FF2B5EF4-FFF2-40B4-BE49-F238E27FC236}">
                <a16:creationId xmlns:a16="http://schemas.microsoft.com/office/drawing/2014/main" id="{2853698C-2547-0026-4F1B-6CF593CAA546}"/>
              </a:ext>
            </a:extLst>
          </p:cNvPr>
          <p:cNvSpPr txBox="1"/>
          <p:nvPr/>
        </p:nvSpPr>
        <p:spPr>
          <a:xfrm>
            <a:off x="8707181" y="1564008"/>
            <a:ext cx="20999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Foreign worker</a:t>
            </a: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918FE380-D81F-1A0C-7974-C6BCD6DAA0A3}"/>
              </a:ext>
            </a:extLst>
          </p:cNvPr>
          <p:cNvSpPr/>
          <p:nvPr/>
        </p:nvSpPr>
        <p:spPr>
          <a:xfrm>
            <a:off x="5536902" y="2623047"/>
            <a:ext cx="2636873" cy="1611904"/>
          </a:xfrm>
          <a:prstGeom prst="rect">
            <a:avLst/>
          </a:prstGeom>
          <a:solidFill>
            <a:srgbClr val="104862">
              <a:alpha val="85000"/>
            </a:srgbClr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690400DA-4F30-27D0-9182-DF3DE7206FA2}"/>
              </a:ext>
            </a:extLst>
          </p:cNvPr>
          <p:cNvSpPr txBox="1"/>
          <p:nvPr/>
        </p:nvSpPr>
        <p:spPr>
          <a:xfrm>
            <a:off x="5805379" y="3244336"/>
            <a:ext cx="209992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Male – divorced/separated</a:t>
            </a: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07D85211-9D4F-D5A5-09FD-E123A0781FBA}"/>
              </a:ext>
            </a:extLst>
          </p:cNvPr>
          <p:cNvSpPr/>
          <p:nvPr/>
        </p:nvSpPr>
        <p:spPr>
          <a:xfrm>
            <a:off x="8438714" y="2633398"/>
            <a:ext cx="2636873" cy="1611904"/>
          </a:xfrm>
          <a:prstGeom prst="rect">
            <a:avLst/>
          </a:prstGeom>
          <a:solidFill>
            <a:srgbClr val="104862">
              <a:alpha val="85000"/>
            </a:srgbClr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12" name="TextBox 13">
            <a:extLst>
              <a:ext uri="{FF2B5EF4-FFF2-40B4-BE49-F238E27FC236}">
                <a16:creationId xmlns:a16="http://schemas.microsoft.com/office/drawing/2014/main" id="{D7C06F85-7630-15CC-87E7-B8E7BD10A24C}"/>
              </a:ext>
            </a:extLst>
          </p:cNvPr>
          <p:cNvSpPr txBox="1"/>
          <p:nvPr/>
        </p:nvSpPr>
        <p:spPr>
          <a:xfrm>
            <a:off x="8707181" y="3254687"/>
            <a:ext cx="209992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Female – divorced/separated</a:t>
            </a:r>
          </a:p>
        </p:txBody>
      </p:sp>
      <p:sp>
        <p:nvSpPr>
          <p:cNvPr id="13" name="Rectangle 14">
            <a:extLst>
              <a:ext uri="{FF2B5EF4-FFF2-40B4-BE49-F238E27FC236}">
                <a16:creationId xmlns:a16="http://schemas.microsoft.com/office/drawing/2014/main" id="{26EC8CA0-F29B-94C0-43BE-2257A972DBD5}"/>
              </a:ext>
            </a:extLst>
          </p:cNvPr>
          <p:cNvSpPr/>
          <p:nvPr/>
        </p:nvSpPr>
        <p:spPr>
          <a:xfrm>
            <a:off x="5536902" y="4287082"/>
            <a:ext cx="2636873" cy="1611904"/>
          </a:xfrm>
          <a:prstGeom prst="rect">
            <a:avLst/>
          </a:prstGeom>
          <a:solidFill>
            <a:srgbClr val="104862">
              <a:alpha val="85000"/>
            </a:srgbClr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14" name="TextBox 15">
            <a:extLst>
              <a:ext uri="{FF2B5EF4-FFF2-40B4-BE49-F238E27FC236}">
                <a16:creationId xmlns:a16="http://schemas.microsoft.com/office/drawing/2014/main" id="{DEB4A8C1-92B6-8E5B-45CE-1BA7B0A80279}"/>
              </a:ext>
            </a:extLst>
          </p:cNvPr>
          <p:cNvSpPr txBox="1"/>
          <p:nvPr/>
        </p:nvSpPr>
        <p:spPr>
          <a:xfrm>
            <a:off x="5805379" y="4908371"/>
            <a:ext cx="2099928" cy="36933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Single - male</a:t>
            </a:r>
          </a:p>
        </p:txBody>
      </p:sp>
      <p:sp>
        <p:nvSpPr>
          <p:cNvPr id="15" name="Rectangle 16">
            <a:extLst>
              <a:ext uri="{FF2B5EF4-FFF2-40B4-BE49-F238E27FC236}">
                <a16:creationId xmlns:a16="http://schemas.microsoft.com/office/drawing/2014/main" id="{2ADF9011-27E7-2EFC-02B8-4CEB3D401B70}"/>
              </a:ext>
            </a:extLst>
          </p:cNvPr>
          <p:cNvSpPr/>
          <p:nvPr/>
        </p:nvSpPr>
        <p:spPr>
          <a:xfrm>
            <a:off x="8438714" y="4303367"/>
            <a:ext cx="2636873" cy="1611904"/>
          </a:xfrm>
          <a:prstGeom prst="rect">
            <a:avLst/>
          </a:prstGeom>
          <a:solidFill>
            <a:srgbClr val="104862">
              <a:alpha val="85000"/>
            </a:srgbClr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000000"/>
              </a:solidFill>
              <a:uFillTx/>
              <a:latin typeface="Aptos"/>
            </a:endParaRPr>
          </a:p>
        </p:txBody>
      </p:sp>
      <p:sp>
        <p:nvSpPr>
          <p:cNvPr id="16" name="TextBox 17">
            <a:extLst>
              <a:ext uri="{FF2B5EF4-FFF2-40B4-BE49-F238E27FC236}">
                <a16:creationId xmlns:a16="http://schemas.microsoft.com/office/drawing/2014/main" id="{7DD4A154-C415-4242-5D8C-BD4CF4D486DA}"/>
              </a:ext>
            </a:extLst>
          </p:cNvPr>
          <p:cNvSpPr txBox="1"/>
          <p:nvPr/>
        </p:nvSpPr>
        <p:spPr>
          <a:xfrm>
            <a:off x="8707181" y="4924656"/>
            <a:ext cx="2099928" cy="64633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Female – widowed/married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1800"/>
                            </p:stCondLst>
                            <p:childTnLst>
                              <p:par>
                                <p:cTn id="5" presetID="2" presetClass="exit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" presetClass="exit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0-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8" grpId="0"/>
      <p:bldP spid="8" grpId="1"/>
      <p:bldP spid="10" grpId="0"/>
      <p:bldP spid="10" grpId="1"/>
      <p:bldP spid="12" grpId="0"/>
      <p:bldP spid="12" grpId="1"/>
      <p:bldP spid="14" grpId="0"/>
      <p:bldP spid="14" grpId="1"/>
      <p:bldP spid="16" grpId="0"/>
      <p:bldP spid="1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B9E50-01A2-9DD3-B3D8-5870874889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00631" y="1065376"/>
            <a:ext cx="10691265" cy="782918"/>
          </a:xfrm>
        </p:spPr>
        <p:txBody>
          <a:bodyPr/>
          <a:lstStyle/>
          <a:p>
            <a:pPr lvl="0"/>
            <a:r>
              <a:rPr lang="en-CA" sz="3600"/>
              <a:t>Initial Models development and prioritization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E895-101C-3E39-1114-96B5602607E3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700631" y="3040764"/>
            <a:ext cx="3429109" cy="3288319"/>
          </a:xfrm>
        </p:spPr>
        <p:txBody>
          <a:bodyPr/>
          <a:lstStyle/>
          <a:p>
            <a:pPr lvl="0"/>
            <a:r>
              <a:rPr lang="en-CA"/>
              <a:t>Model 1</a:t>
            </a:r>
          </a:p>
          <a:p>
            <a:pPr lvl="1"/>
            <a:r>
              <a:rPr lang="en-CA"/>
              <a:t>Random forest classifier</a:t>
            </a:r>
          </a:p>
          <a:p>
            <a:pPr marL="457200" lvl="1" indent="0">
              <a:buNone/>
            </a:pPr>
            <a:r>
              <a:rPr lang="en-CA"/>
              <a:t>	- min leaf sample: 2</a:t>
            </a:r>
          </a:p>
          <a:p>
            <a:pPr marL="457200" lvl="1" indent="0">
              <a:buNone/>
            </a:pPr>
            <a:r>
              <a:rPr lang="en-CA"/>
              <a:t>	- min sample split: 5</a:t>
            </a:r>
          </a:p>
          <a:p>
            <a:pPr marL="457200" lvl="1" indent="0">
              <a:buNone/>
            </a:pPr>
            <a:r>
              <a:rPr lang="en-CA"/>
              <a:t>	- n_estimators: 155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9CE05BA-753C-8E01-85A6-7269046F5EAF}"/>
              </a:ext>
            </a:extLst>
          </p:cNvPr>
          <p:cNvSpPr txBox="1"/>
          <p:nvPr/>
        </p:nvSpPr>
        <p:spPr>
          <a:xfrm>
            <a:off x="4331704" y="3040764"/>
            <a:ext cx="3429109" cy="32883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0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rPr>
              <a:t>Model 2</a:t>
            </a:r>
          </a:p>
          <a:p>
            <a:pPr marL="685800" marR="0" lvl="1" indent="-22860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rPr>
              <a:t>XGB classifier</a:t>
            </a:r>
          </a:p>
          <a:p>
            <a:pPr marL="457200" marR="0" lvl="1" indent="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rPr>
              <a:t>	- learning rate: 0.1</a:t>
            </a:r>
          </a:p>
          <a:p>
            <a:pPr marL="457200" marR="0" lvl="1" indent="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rPr>
              <a:t>	- max_depth: 4</a:t>
            </a:r>
          </a:p>
          <a:p>
            <a:pPr marL="457200" marR="0" lvl="1" indent="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rPr>
              <a:t>	- n_estimators: 95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D49F45B-5D49-E225-E2D2-75ACE2E6FC9A}"/>
              </a:ext>
            </a:extLst>
          </p:cNvPr>
          <p:cNvSpPr txBox="1"/>
          <p:nvPr/>
        </p:nvSpPr>
        <p:spPr>
          <a:xfrm>
            <a:off x="7962787" y="3040764"/>
            <a:ext cx="3631082" cy="328831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0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rPr>
              <a:t>Model 3</a:t>
            </a:r>
          </a:p>
          <a:p>
            <a:pPr marL="685800" marR="0" lvl="1" indent="-22860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rPr>
              <a:t>MLP classifier</a:t>
            </a:r>
          </a:p>
          <a:p>
            <a:pPr marL="457200" marR="0" lvl="1" indent="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rPr>
              <a:t>	- activation: tanh</a:t>
            </a:r>
          </a:p>
          <a:p>
            <a:pPr marL="457200" marR="0" lvl="1" indent="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rPr>
              <a:t>	- alpha: 0.1</a:t>
            </a:r>
          </a:p>
          <a:p>
            <a:pPr marL="457200" marR="0" lvl="1" indent="0" algn="l" defTabSz="914400" rtl="0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18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rPr>
              <a:t>	- hidden layer size: (100, )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ED96FDD-153D-1CE7-9B71-88C3F6075DA6}"/>
              </a:ext>
            </a:extLst>
          </p:cNvPr>
          <p:cNvSpPr txBox="1"/>
          <p:nvPr/>
        </p:nvSpPr>
        <p:spPr>
          <a:xfrm>
            <a:off x="3237570" y="2107280"/>
            <a:ext cx="5716865" cy="41549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100" b="1" i="0" u="none" strike="noStrike" kern="1200" cap="none" spc="0" baseline="0">
                <a:solidFill>
                  <a:srgbClr val="000000"/>
                </a:solidFill>
                <a:uFillTx/>
                <a:latin typeface="Aptos"/>
              </a:rPr>
              <a:t>Optimize parameters using Grid Search CV (5)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B90C477B-4DBC-865E-2CED-51CDBF63F2C5}"/>
              </a:ext>
            </a:extLst>
          </p:cNvPr>
          <p:cNvSpPr/>
          <p:nvPr/>
        </p:nvSpPr>
        <p:spPr>
          <a:xfrm>
            <a:off x="3974357" y="2014066"/>
            <a:ext cx="3913732" cy="4046073"/>
          </a:xfrm>
          <a:prstGeom prst="rect">
            <a:avLst/>
          </a:prstGeom>
          <a:solidFill>
            <a:srgbClr val="B4E5A2">
              <a:alpha val="85000"/>
            </a:srgbClr>
          </a:solidFill>
          <a:ln w="19046" cap="flat">
            <a:solidFill>
              <a:srgbClr val="042433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/>
          <a:p>
            <a: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CA" sz="1800" b="0" i="0" u="none" strike="noStrike" kern="1200" cap="none" spc="0" baseline="0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DEA9B52-A07A-DC47-8CEB-21EB889EEF0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CA"/>
              <a:t>Model performance metrics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6BACA2-99A1-783B-1280-D777F9A53DB8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3211" y="2337279"/>
            <a:ext cx="3245223" cy="467422"/>
          </a:xfrm>
        </p:spPr>
        <p:txBody>
          <a:bodyPr/>
          <a:lstStyle/>
          <a:p>
            <a:pPr lvl="0"/>
            <a:r>
              <a:rPr lang="en-CA"/>
              <a:t>Random Forest Classifier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AB1BAD2-2C9D-6C14-3C84-8785F937C993}"/>
              </a:ext>
            </a:extLst>
          </p:cNvPr>
          <p:cNvSpPr txBox="1"/>
          <p:nvPr/>
        </p:nvSpPr>
        <p:spPr>
          <a:xfrm>
            <a:off x="4853159" y="2337279"/>
            <a:ext cx="2156118" cy="4674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0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rPr>
              <a:t>XGB Classifier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BFC8251-35A0-3420-17A7-4DD4B51A7D57}"/>
              </a:ext>
            </a:extLst>
          </p:cNvPr>
          <p:cNvSpPr txBox="1"/>
          <p:nvPr/>
        </p:nvSpPr>
        <p:spPr>
          <a:xfrm>
            <a:off x="8756998" y="2337755"/>
            <a:ext cx="2156118" cy="467422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marL="228600" marR="0" lvl="0" indent="-228600" algn="l" defTabSz="914400" rtl="0" fontAlgn="auto" hangingPunct="1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Arial" pitchFamily="34"/>
              <a:buChar char="•"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CA" sz="2000" b="0" i="0" u="none" strike="noStrike" kern="1200" cap="none" spc="0" baseline="0">
                <a:solidFill>
                  <a:srgbClr val="000000"/>
                </a:solidFill>
                <a:uFillTx/>
                <a:latin typeface="Calisto MT"/>
              </a:rPr>
              <a:t>MLP Classifier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B01C65-02C4-C622-1036-6662F4405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99" y="3641872"/>
            <a:ext cx="3857048" cy="163811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7B6FACB-DE41-8CF4-3E4C-B23916D24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9535" y="3641872"/>
            <a:ext cx="3783366" cy="1638111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7E24AA97-7137-B1D4-8F58-4094550EC7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089" y="3641872"/>
            <a:ext cx="3893954" cy="1638111"/>
          </a:xfrm>
          <a:prstGeom prst="rect">
            <a:avLst/>
          </a:prstGeom>
          <a:noFill/>
          <a:ln cap="flat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Trustworthy%20Autonomous%20Systems</Template>
  <TotalTime>34</TotalTime>
  <Words>274</Words>
  <Application>Microsoft Office PowerPoint</Application>
  <PresentationFormat>Widescreen</PresentationFormat>
  <Paragraphs>62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Calisto MT</vt:lpstr>
      <vt:lpstr>Neue Haas Grotesk Text Pro</vt:lpstr>
      <vt:lpstr>Univers Condensed</vt:lpstr>
      <vt:lpstr>Wingdings</vt:lpstr>
      <vt:lpstr>ChronicleVTI</vt:lpstr>
      <vt:lpstr>Trustworthy Autonomous Systems</vt:lpstr>
      <vt:lpstr>Project Overview</vt:lpstr>
      <vt:lpstr>Dataset Description</vt:lpstr>
      <vt:lpstr>Data Pre Processing</vt:lpstr>
      <vt:lpstr>Exploratory Data Analysis</vt:lpstr>
      <vt:lpstr>Exploratory Data Analysis</vt:lpstr>
      <vt:lpstr>Exploratory Data Analysis</vt:lpstr>
      <vt:lpstr>Initial Models development and prioritization</vt:lpstr>
      <vt:lpstr>Model performance metrics</vt:lpstr>
      <vt:lpstr>Local shap</vt:lpstr>
      <vt:lpstr>Global shap</vt:lpstr>
      <vt:lpstr>Fairness assessment</vt:lpstr>
      <vt:lpstr>Fairness mitigation techniques</vt:lpstr>
      <vt:lpstr>Fair model shap analysis</vt:lpstr>
      <vt:lpstr>Fair model local shap</vt:lpstr>
      <vt:lpstr>Unfair vs fair model performance</vt:lpstr>
      <vt:lpstr>Explanation differences</vt:lpstr>
      <vt:lpstr>conclusion</vt:lpstr>
      <vt:lpstr>Thank you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Ambrosetti William</dc:creator>
  <cp:lastModifiedBy>Ambrosetti William</cp:lastModifiedBy>
  <cp:revision>1</cp:revision>
  <dcterms:created xsi:type="dcterms:W3CDTF">2025-06-19T17:34:55Z</dcterms:created>
  <dcterms:modified xsi:type="dcterms:W3CDTF">2025-06-20T09:32:13Z</dcterms:modified>
</cp:coreProperties>
</file>