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64" r:id="rId13"/>
    <p:sldId id="270" r:id="rId14"/>
    <p:sldId id="265" r:id="rId15"/>
    <p:sldId id="266" r:id="rId16"/>
    <p:sldId id="25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856"/>
    <a:srgbClr val="636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A8725-DDB1-4931-B13F-4007B0101E5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A07E9-61F3-4C23-8DED-585FB60BE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1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4C129-048D-4BCC-9DFB-AED39043FE5E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836D2-13CB-4AD5-9E4D-FEA9C314D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3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3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8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78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20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5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1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2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8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7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3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36D2-13CB-4AD5-9E4D-FEA9C314DC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9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1134" y="1122363"/>
            <a:ext cx="7597066" cy="2387600"/>
          </a:xfrm>
        </p:spPr>
        <p:txBody>
          <a:bodyPr anchor="b">
            <a:normAutofit/>
          </a:bodyPr>
          <a:lstStyle>
            <a:lvl1pPr algn="l"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134" y="3770714"/>
            <a:ext cx="7139866" cy="1655762"/>
          </a:xfrm>
        </p:spPr>
        <p:txBody>
          <a:bodyPr/>
          <a:lstStyle>
            <a:lvl1pPr marL="0" indent="0" algn="l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1800" dirty="0"/>
              <a:t>Presented by:</a:t>
            </a:r>
          </a:p>
          <a:p>
            <a:r>
              <a:rPr lang="en-US" dirty="0"/>
              <a:t>Name, Title</a:t>
            </a:r>
          </a:p>
          <a:p>
            <a:r>
              <a:rPr lang="en-US" dirty="0"/>
              <a:t>SBS </a:t>
            </a:r>
            <a:r>
              <a:rPr lang="en-US" dirty="0" err="1"/>
              <a:t>CyberSecurity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03303" y="3554353"/>
            <a:ext cx="7554897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89" y="552248"/>
            <a:ext cx="3128347" cy="1356451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96140"/>
            <a:ext cx="4629150" cy="45649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4" y="2066772"/>
            <a:ext cx="2950369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9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28650" y="1690688"/>
            <a:ext cx="6858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-1" y="1769807"/>
            <a:ext cx="1384917" cy="4257368"/>
          </a:xfrm>
          <a:prstGeom prst="rect">
            <a:avLst/>
          </a:prstGeom>
          <a:solidFill>
            <a:srgbClr val="1E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Oval 3"/>
          <p:cNvSpPr/>
          <p:nvPr userDrawn="1"/>
        </p:nvSpPr>
        <p:spPr>
          <a:xfrm>
            <a:off x="971228" y="2059192"/>
            <a:ext cx="786549" cy="792162"/>
          </a:xfrm>
          <a:prstGeom prst="ellipse">
            <a:avLst/>
          </a:prstGeom>
          <a:solidFill>
            <a:schemeClr val="bg1"/>
          </a:solidFill>
          <a:ln w="57150">
            <a:solidFill>
              <a:srgbClr val="1E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 userDrawn="1"/>
        </p:nvSpPr>
        <p:spPr>
          <a:xfrm>
            <a:off x="971228" y="3003090"/>
            <a:ext cx="786549" cy="792162"/>
          </a:xfrm>
          <a:prstGeom prst="ellipse">
            <a:avLst/>
          </a:prstGeom>
          <a:solidFill>
            <a:schemeClr val="bg1"/>
          </a:solidFill>
          <a:ln w="57150">
            <a:solidFill>
              <a:srgbClr val="1E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Oval 12"/>
          <p:cNvSpPr/>
          <p:nvPr userDrawn="1"/>
        </p:nvSpPr>
        <p:spPr>
          <a:xfrm>
            <a:off x="971228" y="3946988"/>
            <a:ext cx="786549" cy="792162"/>
          </a:xfrm>
          <a:prstGeom prst="ellipse">
            <a:avLst/>
          </a:prstGeom>
          <a:solidFill>
            <a:schemeClr val="bg1"/>
          </a:solidFill>
          <a:ln w="57150">
            <a:solidFill>
              <a:srgbClr val="1E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Oval 13"/>
          <p:cNvSpPr/>
          <p:nvPr userDrawn="1"/>
        </p:nvSpPr>
        <p:spPr>
          <a:xfrm>
            <a:off x="971228" y="4890886"/>
            <a:ext cx="786549" cy="792162"/>
          </a:xfrm>
          <a:prstGeom prst="ellipse">
            <a:avLst/>
          </a:prstGeom>
          <a:solidFill>
            <a:schemeClr val="bg1"/>
          </a:solidFill>
          <a:ln w="57150">
            <a:solidFill>
              <a:srgbClr val="1E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21" y="3203888"/>
            <a:ext cx="535673" cy="4243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4334" y="5034859"/>
            <a:ext cx="312876" cy="5620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43" y="4060731"/>
            <a:ext cx="576384" cy="5804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9" y="2213249"/>
            <a:ext cx="525746" cy="529499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 hasCustomPrompt="1"/>
          </p:nvPr>
        </p:nvSpPr>
        <p:spPr>
          <a:xfrm>
            <a:off x="2090296" y="2213248"/>
            <a:ext cx="3661146" cy="51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0" hasCustomPrompt="1"/>
          </p:nvPr>
        </p:nvSpPr>
        <p:spPr>
          <a:xfrm>
            <a:off x="2090296" y="5058145"/>
            <a:ext cx="3661146" cy="51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dirty="0"/>
              <a:t>City, State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1" hasCustomPrompt="1"/>
          </p:nvPr>
        </p:nvSpPr>
        <p:spPr>
          <a:xfrm>
            <a:off x="2090299" y="4093230"/>
            <a:ext cx="3661147" cy="51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dirty="0"/>
              <a:t>www.sbscyber.com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2" hasCustomPrompt="1"/>
          </p:nvPr>
        </p:nvSpPr>
        <p:spPr>
          <a:xfrm>
            <a:off x="2090300" y="3112714"/>
            <a:ext cx="2252675" cy="51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700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690688"/>
            <a:ext cx="6858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4562476"/>
            <a:ext cx="6858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89" y="552248"/>
            <a:ext cx="3128347" cy="13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690688"/>
            <a:ext cx="6858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4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690688"/>
            <a:ext cx="6858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6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28650" y="1690688"/>
            <a:ext cx="6858000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25118"/>
            <a:ext cx="4629150" cy="46359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4" y="2066772"/>
            <a:ext cx="2950369" cy="0"/>
          </a:xfrm>
          <a:prstGeom prst="line">
            <a:avLst/>
          </a:prstGeom>
          <a:ln w="12700">
            <a:solidFill>
              <a:srgbClr val="63656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8" y="365816"/>
            <a:ext cx="1736093" cy="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36918"/>
            <a:ext cx="9144000" cy="616998"/>
          </a:xfrm>
          <a:prstGeom prst="rect">
            <a:avLst/>
          </a:prstGeom>
          <a:solidFill>
            <a:srgbClr val="1E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4833"/>
            <a:ext cx="9144000" cy="80963"/>
          </a:xfrm>
          <a:prstGeom prst="rect">
            <a:avLst/>
          </a:prstGeom>
          <a:solidFill>
            <a:srgbClr val="636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4769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© SBS CyberSecurity, LLC www.sbscyber.com</a:t>
            </a:r>
            <a:endParaRPr lang="en-US" sz="7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274" y="6356351"/>
            <a:ext cx="560958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FB71850A-A438-4F3E-8146-D900923735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0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Recognize</a:t>
            </a:r>
            <a:br>
              <a:rPr lang="en-US" dirty="0"/>
            </a:br>
            <a:r>
              <a:rPr lang="en-US" dirty="0"/>
              <a:t>Fake Email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by:</a:t>
            </a:r>
          </a:p>
          <a:p>
            <a:r>
              <a:rPr lang="en-US" dirty="0"/>
              <a:t>SBS CyberSecurity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Ransomware?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Ransomware is a type of malicious software designed to </a:t>
            </a:r>
            <a:r>
              <a:rPr lang="en-US" dirty="0">
                <a:solidFill>
                  <a:srgbClr val="FF0000"/>
                </a:solidFill>
              </a:rPr>
              <a:t>block access </a:t>
            </a:r>
            <a:r>
              <a:rPr lang="en-US" dirty="0"/>
              <a:t>to a computer system or mobile device until a sum of money is paid.</a:t>
            </a:r>
          </a:p>
          <a:p>
            <a:r>
              <a:rPr lang="en-US" dirty="0"/>
              <a:t>Ransomware is also referred to “</a:t>
            </a:r>
            <a:r>
              <a:rPr lang="en-US" dirty="0">
                <a:solidFill>
                  <a:srgbClr val="FF0000"/>
                </a:solidFill>
              </a:rPr>
              <a:t>Cyber Extortion</a:t>
            </a:r>
            <a:r>
              <a:rPr lang="en-US" dirty="0"/>
              <a:t>”.</a:t>
            </a:r>
          </a:p>
          <a:p>
            <a:pPr marL="3548063" indent="-231775"/>
            <a:r>
              <a:rPr lang="en-US" dirty="0"/>
              <a:t>Two types of Ransomware;</a:t>
            </a:r>
          </a:p>
          <a:p>
            <a:pPr marL="3548063" lvl="1" indent="-231775"/>
            <a:r>
              <a:rPr lang="en-US" b="1" u="sng" dirty="0"/>
              <a:t>Locker</a:t>
            </a:r>
            <a:r>
              <a:rPr lang="en-US" dirty="0"/>
              <a:t> - ransomware denies access to the computer or device.</a:t>
            </a:r>
          </a:p>
          <a:p>
            <a:pPr marL="3548063" lvl="1" indent="-231775"/>
            <a:r>
              <a:rPr lang="en-US" b="1" u="sng" dirty="0"/>
              <a:t>Crypto</a:t>
            </a:r>
            <a:r>
              <a:rPr lang="en-US" dirty="0"/>
              <a:t> - ransomware prevents access to files or data.</a:t>
            </a:r>
          </a:p>
          <a:p>
            <a:pPr marL="231775" indent="0">
              <a:buNone/>
            </a:pPr>
            <a:r>
              <a:rPr lang="en-US" dirty="0"/>
              <a:t>                                         Ransomware is often spread                                           			        through </a:t>
            </a:r>
            <a:r>
              <a:rPr lang="en-US" dirty="0">
                <a:solidFill>
                  <a:srgbClr val="FF0000"/>
                </a:solidFill>
              </a:rPr>
              <a:t>phishing emails </a:t>
            </a:r>
            <a:r>
              <a:rPr lang="en-US" dirty="0"/>
              <a:t>that      contain malicious attachments or when a user unknowingly visits an </a:t>
            </a:r>
            <a:r>
              <a:rPr lang="en-US" dirty="0">
                <a:solidFill>
                  <a:srgbClr val="FF0000"/>
                </a:solidFill>
              </a:rPr>
              <a:t>infected website </a:t>
            </a:r>
            <a:r>
              <a:rPr lang="en-US" dirty="0"/>
              <a:t>and then malware is downloaded and installed without the user’s knowledge.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15" y="3118981"/>
            <a:ext cx="2633980" cy="19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Recovery Options from </a:t>
            </a:r>
            <a:br>
              <a:rPr lang="en-US" b="1" dirty="0"/>
            </a:br>
            <a:r>
              <a:rPr lang="en-US" b="1" dirty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04743"/>
          </a:xfrm>
        </p:spPr>
        <p:txBody>
          <a:bodyPr>
            <a:normAutofit/>
          </a:bodyPr>
          <a:lstStyle/>
          <a:p>
            <a:pPr marL="595312" indent="-457200"/>
            <a:r>
              <a:rPr lang="en-US" sz="2800" dirty="0">
                <a:solidFill>
                  <a:srgbClr val="FF0000"/>
                </a:solidFill>
              </a:rPr>
              <a:t>Restore</a:t>
            </a:r>
            <a:r>
              <a:rPr lang="en-US" sz="2800" dirty="0"/>
              <a:t> the system or files and data from the last backup.</a:t>
            </a:r>
          </a:p>
          <a:p>
            <a:pPr marL="819340" lvl="2" indent="-342900"/>
            <a:r>
              <a:rPr lang="en-US" sz="2200" dirty="0"/>
              <a:t>Data lost since last backup</a:t>
            </a:r>
          </a:p>
          <a:p>
            <a:pPr marL="595312" indent="-457200"/>
            <a:r>
              <a:rPr lang="en-US" sz="2800" dirty="0">
                <a:solidFill>
                  <a:srgbClr val="FF0000"/>
                </a:solidFill>
              </a:rPr>
              <a:t>Pay</a:t>
            </a:r>
            <a:r>
              <a:rPr lang="en-US" sz="2800" dirty="0"/>
              <a:t> the ransom to receive an encryption key to unlock the files and data.</a:t>
            </a:r>
          </a:p>
          <a:p>
            <a:pPr marL="819340" lvl="2" indent="-342900"/>
            <a:r>
              <a:rPr lang="en-US" sz="2200" dirty="0"/>
              <a:t>Encourages more attacks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45" y="3892605"/>
            <a:ext cx="3228929" cy="214574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9949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is Out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824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Phishing email is like the Wild West with no one holding crime accountable and we have to defend ourselves.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75" y="2650435"/>
            <a:ext cx="5239164" cy="332556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8521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These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756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CLICK ON UNKNOWN LINKS OR ATTACHMENTS</a:t>
            </a:r>
          </a:p>
          <a:p>
            <a:r>
              <a:rPr lang="en-US" dirty="0"/>
              <a:t>If you are not sure about the email, caution on the side of not opening the email</a:t>
            </a:r>
          </a:p>
          <a:p>
            <a:r>
              <a:rPr lang="en-US" dirty="0"/>
              <a:t>Contact the ISO or a member of the IT Department to let them know about the email and they will let you know what to do with it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77" y="4582261"/>
            <a:ext cx="4310246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3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48972" cy="1325563"/>
          </a:xfrm>
        </p:spPr>
        <p:txBody>
          <a:bodyPr/>
          <a:lstStyle/>
          <a:p>
            <a:r>
              <a:rPr lang="en-US" dirty="0"/>
              <a:t>Response to Clicking on a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588424" cy="4351338"/>
          </a:xfrm>
        </p:spPr>
        <p:txBody>
          <a:bodyPr>
            <a:normAutofit/>
          </a:bodyPr>
          <a:lstStyle/>
          <a:p>
            <a:r>
              <a:rPr lang="en-US" sz="2800" b="1" dirty="0"/>
              <a:t>If you think you may have clicked on an email you shouldn’t have</a:t>
            </a:r>
          </a:p>
          <a:p>
            <a:pPr lvl="1"/>
            <a:r>
              <a:rPr lang="en-US" sz="2400" dirty="0"/>
              <a:t>Call the IT department to let them know			before it is too late to fix</a:t>
            </a:r>
          </a:p>
          <a:p>
            <a:pPr lvl="1"/>
            <a:r>
              <a:rPr lang="en-US" sz="2400" dirty="0"/>
              <a:t>Do not click on other emails until the IT Department has cleared you to do so</a:t>
            </a:r>
          </a:p>
          <a:p>
            <a:pPr lvl="1"/>
            <a:r>
              <a:rPr lang="en-US" sz="2400" dirty="0"/>
              <a:t>Create an environment that encourages                                                                                  acknowledging the mistake so the                                          IT Department can address the issue                                  quickly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030" t="6817" r="10703" b="6006"/>
          <a:stretch/>
        </p:blipFill>
        <p:spPr>
          <a:xfrm>
            <a:off x="6900101" y="2769121"/>
            <a:ext cx="2082800" cy="31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smashfly.files.wordpress.com/2012/07/one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7242" r="22699" b="766"/>
          <a:stretch/>
        </p:blipFill>
        <p:spPr bwMode="auto">
          <a:xfrm rot="985021">
            <a:off x="2371462" y="3575745"/>
            <a:ext cx="1150058" cy="245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6753"/>
            <a:ext cx="7886700" cy="64812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IT only takes one compromise to get information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709" y="2424978"/>
            <a:ext cx="84065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PERSON–</a:t>
            </a:r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MOMENT–</a:t>
            </a:r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OPPORTUNITY</a:t>
            </a:r>
          </a:p>
          <a:p>
            <a:pPr algn="ctr"/>
            <a:endParaRPr lang="en-US" sz="12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TODAY, ARE </a:t>
            </a:r>
            <a:r>
              <a:rPr lang="en-US" sz="3600" b="1" u="sng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GOING TO BE THAT </a:t>
            </a:r>
            <a:r>
              <a:rPr lang="en-US" sz="2800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</a:t>
            </a: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50" y="376774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7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Presented by SBS CyberSecurity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081790" y="2213247"/>
            <a:ext cx="4881528" cy="51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2800" dirty="0"/>
              <a:t>(605) 923-8722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0"/>
          </p:nvPr>
        </p:nvSpPr>
        <p:spPr>
          <a:xfrm>
            <a:off x="2081789" y="5058143"/>
            <a:ext cx="4793751" cy="70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sz="2400" dirty="0"/>
              <a:t>700 S Washington Ave Ste 200, Madison, SD 57042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1"/>
          </p:nvPr>
        </p:nvSpPr>
        <p:spPr>
          <a:xfrm>
            <a:off x="2081794" y="4093227"/>
            <a:ext cx="4881529" cy="51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dirty="0"/>
              <a:t>www.sbscyber.com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2"/>
          </p:nvPr>
        </p:nvSpPr>
        <p:spPr>
          <a:xfrm>
            <a:off x="2081795" y="3112711"/>
            <a:ext cx="5137893" cy="51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 dirty="0"/>
              <a:t>sales@sbscyber.com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53" y="5276698"/>
            <a:ext cx="688294" cy="6882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00" y="5276698"/>
            <a:ext cx="688294" cy="688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94" y="5276698"/>
            <a:ext cx="688294" cy="68829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6875541" y="4885331"/>
            <a:ext cx="1863538" cy="309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Connect!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7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97" y="4156969"/>
            <a:ext cx="3944203" cy="1909557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Get </a:t>
            </a: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409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97% of people cannot identify a sophisticated fake email</a:t>
            </a:r>
          </a:p>
          <a:p>
            <a:pPr>
              <a:lnSpc>
                <a:spcPct val="150000"/>
              </a:lnSpc>
            </a:pPr>
            <a:r>
              <a:rPr lang="en-US" dirty="0"/>
              <a:t>People are the weakest security link in most business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secure our networks, computers, systems, and internet access to make it more difficult to compromise information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People making decisions on emails that request action is a manual process that cannot always be controlled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easier for hackers to use people                                                to gather information and build                                            schemes to get what they want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4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23" y="2657474"/>
            <a:ext cx="2688575" cy="353632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769624" cy="42825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Legitimate companies </a:t>
            </a:r>
            <a:r>
              <a:rPr lang="en-GB" dirty="0">
                <a:solidFill>
                  <a:srgbClr val="FF0000"/>
                </a:solidFill>
              </a:rPr>
              <a:t>do not </a:t>
            </a:r>
            <a:r>
              <a:rPr lang="en-GB" dirty="0"/>
              <a:t>send email requesting sensitive information</a:t>
            </a:r>
          </a:p>
          <a:p>
            <a:r>
              <a:rPr lang="en-US" dirty="0"/>
              <a:t>Don’t trust the name in the from field of an          email</a:t>
            </a:r>
          </a:p>
          <a:p>
            <a:pPr lvl="1"/>
            <a:r>
              <a:rPr lang="en-US" dirty="0"/>
              <a:t>If it looks suspicious do not open the email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Hover over links </a:t>
            </a:r>
            <a:r>
              <a:rPr lang="en-US" dirty="0"/>
              <a:t>to see what address the link                                 takes you</a:t>
            </a:r>
          </a:p>
          <a:p>
            <a:pPr lvl="1"/>
            <a:r>
              <a:rPr lang="en-US" dirty="0"/>
              <a:t>Open a new browser window and type the                           website address directly into the browser                               rather than clicking on the link</a:t>
            </a:r>
          </a:p>
          <a:p>
            <a:pPr lvl="1"/>
            <a:r>
              <a:rPr lang="en-US" dirty="0"/>
              <a:t>Most companies us secure web addresses                                      identified by using https:// in the address                             bar instead of just http:// 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13" y="2499360"/>
            <a:ext cx="2808786" cy="369444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</a:t>
            </a:r>
            <a:r>
              <a:rPr lang="en-US" dirty="0">
                <a:solidFill>
                  <a:srgbClr val="FF0000"/>
                </a:solidFill>
              </a:rPr>
              <a:t>Fake</a:t>
            </a:r>
            <a:r>
              <a:rPr lang="en-US" dirty="0"/>
              <a:t>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466838" cy="4282567"/>
          </a:xfrm>
        </p:spPr>
        <p:txBody>
          <a:bodyPr>
            <a:normAutofit/>
          </a:bodyPr>
          <a:lstStyle/>
          <a:p>
            <a:r>
              <a:rPr lang="en-US" dirty="0"/>
              <a:t>Obvious grammar or spelling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endParaRPr lang="en-US" dirty="0"/>
          </a:p>
          <a:p>
            <a:pPr lvl="0"/>
            <a:r>
              <a:rPr lang="en-US" dirty="0"/>
              <a:t>Strange message </a:t>
            </a:r>
            <a:r>
              <a:rPr lang="en-US" dirty="0">
                <a:solidFill>
                  <a:srgbClr val="FF0000"/>
                </a:solidFill>
              </a:rPr>
              <a:t>structures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Generic greeting</a:t>
            </a:r>
          </a:p>
          <a:p>
            <a:pPr lvl="1"/>
            <a:r>
              <a:rPr lang="en-US" sz="2400" dirty="0"/>
              <a:t>Urgent language</a:t>
            </a:r>
          </a:p>
          <a:p>
            <a:pPr lvl="1"/>
            <a:r>
              <a:rPr lang="en-US" sz="2400" dirty="0"/>
              <a:t>Generic closing</a:t>
            </a:r>
          </a:p>
          <a:p>
            <a:r>
              <a:rPr lang="en-US" dirty="0"/>
              <a:t>When in doubt, click the </a:t>
            </a:r>
            <a:r>
              <a:rPr lang="en-US" dirty="0">
                <a:solidFill>
                  <a:srgbClr val="FF0000"/>
                </a:solidFill>
              </a:rPr>
              <a:t>“Reply All” button</a:t>
            </a:r>
          </a:p>
          <a:p>
            <a:pPr lvl="1"/>
            <a:r>
              <a:rPr lang="en-US" dirty="0"/>
              <a:t>This may reveal the true e-mail address</a:t>
            </a:r>
          </a:p>
          <a:p>
            <a:r>
              <a:rPr lang="en-US" dirty="0"/>
              <a:t>Don’t click on email </a:t>
            </a:r>
            <a:r>
              <a:rPr lang="en-US" dirty="0">
                <a:solidFill>
                  <a:srgbClr val="FF0000"/>
                </a:solidFill>
              </a:rPr>
              <a:t>attachments</a:t>
            </a:r>
          </a:p>
          <a:p>
            <a:r>
              <a:rPr lang="en-US" dirty="0"/>
              <a:t>Review the </a:t>
            </a:r>
            <a:r>
              <a:rPr lang="en-US" dirty="0">
                <a:solidFill>
                  <a:srgbClr val="FF0000"/>
                </a:solidFill>
              </a:rPr>
              <a:t>email signature</a:t>
            </a:r>
          </a:p>
          <a:p>
            <a:pPr lvl="1"/>
            <a:r>
              <a:rPr lang="en-US" dirty="0"/>
              <a:t>Lack of details on contacting the company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Alarmist Email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11063" cy="91757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 this or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Criminals try to create a </a:t>
            </a:r>
            <a:r>
              <a:rPr lang="en-US" dirty="0">
                <a:solidFill>
                  <a:srgbClr val="FF0000"/>
                </a:solidFill>
              </a:rPr>
              <a:t>sense of urgency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 you’ll respond without thinking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4" y="2861938"/>
            <a:ext cx="8522967" cy="32600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5667329" y="4364736"/>
            <a:ext cx="3072384" cy="4754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Alarmist Email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11063" cy="91757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 this or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0" lvl="0" indent="0"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Criminals try to create a </a:t>
            </a:r>
            <a:r>
              <a:rPr lang="en-US" dirty="0">
                <a:solidFill>
                  <a:srgbClr val="FF0000"/>
                </a:solidFill>
              </a:rPr>
              <a:t>sense of urgency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 you’ll respond without thinking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4" y="2861938"/>
            <a:ext cx="8522967" cy="32600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5667329" y="4364736"/>
            <a:ext cx="3072384" cy="4754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8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Grammar/Spelling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4185"/>
            <a:ext cx="8015478" cy="8078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/>
              <a:t>Often times phishing messages have </a:t>
            </a:r>
            <a:r>
              <a:rPr lang="en-US" sz="2900" dirty="0">
                <a:solidFill>
                  <a:srgbClr val="FF0000"/>
                </a:solidFill>
              </a:rPr>
              <a:t>typos</a:t>
            </a:r>
            <a:r>
              <a:rPr lang="en-US" sz="2900" dirty="0"/>
              <a:t>, grammatical </a:t>
            </a:r>
            <a:r>
              <a:rPr lang="en-US" sz="2900" dirty="0">
                <a:solidFill>
                  <a:srgbClr val="FF0000"/>
                </a:solidFill>
              </a:rPr>
              <a:t>errors</a:t>
            </a:r>
            <a:r>
              <a:rPr lang="en-US" sz="2900" dirty="0"/>
              <a:t>, or extra characters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63" y="2182121"/>
            <a:ext cx="4080987" cy="395084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370086" y="2956211"/>
            <a:ext cx="1047370" cy="3228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981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</a:pPr>
            <a:r>
              <a:rPr lang="en-US" dirty="0">
                <a:solidFill>
                  <a:srgbClr val="FF0000"/>
                </a:solidFill>
              </a:rPr>
              <a:t>Hover</a:t>
            </a:r>
            <a:r>
              <a:rPr lang="en-US" dirty="0"/>
              <a:t> over links 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8C2A2B"/>
              </a:buClr>
              <a:buSzPct val="100000"/>
            </a:pPr>
            <a:r>
              <a:rPr lang="en-US" dirty="0">
                <a:solidFill>
                  <a:srgbClr val="FF0000"/>
                </a:solidFill>
              </a:rPr>
              <a:t>Type into a browser </a:t>
            </a:r>
            <a:r>
              <a:rPr lang="en-US" dirty="0"/>
              <a:t>to avoid subtle changes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6" y="2523744"/>
            <a:ext cx="8032157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0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69" y="3581325"/>
            <a:ext cx="5962405" cy="1746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3866487"/>
            <a:ext cx="2035043" cy="208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Malware?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769624" cy="4351338"/>
          </a:xfrm>
        </p:spPr>
        <p:txBody>
          <a:bodyPr>
            <a:normAutofit/>
          </a:bodyPr>
          <a:lstStyle/>
          <a:p>
            <a:r>
              <a:rPr lang="en-US" dirty="0"/>
              <a:t>Malware is an abbreviated term meaning “</a:t>
            </a:r>
            <a:r>
              <a:rPr lang="en-US" dirty="0">
                <a:solidFill>
                  <a:srgbClr val="FF0000"/>
                </a:solidFill>
              </a:rPr>
              <a:t>malicious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  <a:r>
              <a:rPr lang="en-US" dirty="0"/>
              <a:t>.” This is software that is specifically designed to gain access or damage a computer </a:t>
            </a:r>
            <a:r>
              <a:rPr lang="en-US" dirty="0">
                <a:solidFill>
                  <a:srgbClr val="FF0000"/>
                </a:solidFill>
              </a:rPr>
              <a:t>without the knowledge of the owner</a:t>
            </a:r>
            <a:r>
              <a:rPr lang="en-US" dirty="0"/>
              <a:t>.</a:t>
            </a:r>
          </a:p>
          <a:p>
            <a:r>
              <a:rPr lang="en-US" dirty="0"/>
              <a:t>There are several types of malware;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Ransomware is a profitable </a:t>
            </a:r>
            <a:r>
              <a:rPr lang="en-US" dirty="0">
                <a:solidFill>
                  <a:srgbClr val="FF0000"/>
                </a:solidFill>
              </a:rPr>
              <a:t>criminal business</a:t>
            </a:r>
            <a:r>
              <a:rPr lang="en-US" dirty="0"/>
              <a:t>,                            and its success lies in the way it develops the                              urgency using scare tactics.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SBS CyberSecurity, LLC www.sbscyber.com</a:t>
            </a:r>
            <a:endParaRPr lang="en-US" sz="105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Consulting       Network Security       IT Audit      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850A-A438-4F3E-8146-D900923735A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1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874</Words>
  <Application>Microsoft Office PowerPoint</Application>
  <PresentationFormat>On-screen Show (4:3)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 Historic</vt:lpstr>
      <vt:lpstr>Segoe UI Semibold</vt:lpstr>
      <vt:lpstr>Office Theme</vt:lpstr>
      <vt:lpstr>How to Recognize Fake Email</vt:lpstr>
      <vt:lpstr>Why Do We Get Fake Emails?</vt:lpstr>
      <vt:lpstr>How to Recognize Fake Emails</vt:lpstr>
      <vt:lpstr>How to Recognize Fake Emails</vt:lpstr>
      <vt:lpstr>Alarmist Email Social Engineering</vt:lpstr>
      <vt:lpstr>Alarmist Email Social Engineering</vt:lpstr>
      <vt:lpstr>Grammar/Spelling Issues</vt:lpstr>
      <vt:lpstr>Examine Hyperlinks</vt:lpstr>
      <vt:lpstr>What is Malware?</vt:lpstr>
      <vt:lpstr>What is Ransomware?</vt:lpstr>
      <vt:lpstr>Recovery Options from  Ransomware</vt:lpstr>
      <vt:lpstr>Phishing is Out of Control</vt:lpstr>
      <vt:lpstr>What to Do With These Emails</vt:lpstr>
      <vt:lpstr>Response to Clicking on a  Fake Email</vt:lpstr>
      <vt:lpstr>Fake Email Risk</vt:lpstr>
      <vt:lpstr>Presented by SBS CyberSecurity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Miller</dc:creator>
  <cp:lastModifiedBy>Jeff Spann</cp:lastModifiedBy>
  <cp:revision>37</cp:revision>
  <dcterms:created xsi:type="dcterms:W3CDTF">2016-11-03T15:21:13Z</dcterms:created>
  <dcterms:modified xsi:type="dcterms:W3CDTF">2017-02-27T15:17:54Z</dcterms:modified>
</cp:coreProperties>
</file>