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8" r:id="rId5"/>
    <p:sldId id="267" r:id="rId6"/>
    <p:sldId id="259" r:id="rId7"/>
    <p:sldId id="263" r:id="rId8"/>
    <p:sldId id="260" r:id="rId9"/>
    <p:sldId id="265" r:id="rId10"/>
    <p:sldId id="266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A44F-2EAE-46D6-83D7-11AA10746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505DC-2501-486F-A023-9A6B1DE7C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2CA1-738F-47AC-8925-B2BFFD68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E146-5654-41F6-B85D-5DCCF535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91CF-851E-42ED-8302-8798089E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B1E4-D67F-4F5E-8F2A-9A2F009A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53057-7CB4-42B7-9342-C40358B7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1430-E0B1-4A8C-9A37-C1FA096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EB9F-CF15-4E10-835A-FE85D750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EF53-1092-42D0-B76D-160631C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A921C-3FCC-4F0D-8481-B1A444954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08E92-B493-462F-B072-D1A874CA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A0F7-02B8-491B-AA71-C439D9BD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F4D9-3648-4CC5-97E4-50A80A2C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2CCE-3EDB-473D-9E13-A9E39368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7BE4-DF4D-430E-8757-DE08F7FC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7C13-C703-4B1C-93DB-B2BB9598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75E75-77B9-476B-9D92-C264BFFE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182A-6B2F-4520-BB47-5CCD4128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7F010-5FC6-48C4-90A7-FDB63EF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7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4337-16AC-4034-9A05-E232D56F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9E2A-3D2F-4AFB-A4B0-0D292DE0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A69E-F0D6-4FE6-95F5-FC47FF4D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8115E-C832-4513-8AE6-E0A7597F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424F8-47DF-4491-AF73-8C77ACAF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C6D-8773-45EE-A3A9-3F5A46F0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2426-B360-48C3-916C-BD5DF943D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9097-165B-4873-9D03-B1A74B6D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BC05-8E3D-4C17-9F12-2B1A3FAF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392F-27E9-4108-B3AD-8341A749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1228A-667D-48DC-AE39-483CD17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698A-A464-4CF1-BFB1-012382CA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7736-A932-4E9F-8E7E-36498BD2E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D6467-820B-4398-96C9-1C309B1F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084C2-D2DF-404B-8AAB-F0F7CB268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1D4D3-5F86-4271-A8EA-AFEF558E7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0A429-24FB-4C45-888E-C1E6C937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E83B0-DF1F-4883-BDF5-24ED2242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D1212-597A-4213-B6ED-522535DA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9E21-A55E-459D-8B09-D0357271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49EC6-3B60-4CD4-906B-5F8A9CAF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51531-EB4B-4724-AAC5-06CE63BA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AF59-AC6C-4E7F-9579-32233338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459DB-9D44-45BE-86FA-2CBB5CC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EB7A9-CD47-44F6-BD7F-D9BDC1C5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689F2-BFD0-4B80-AAB9-15D99993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1A64-A7B3-4055-9B0A-7E922DC3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3C1E-1810-4D82-B4D6-4570DA8F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E3D22-23EB-4388-AE85-3CEC2B46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1ADEC-3AC5-4429-B222-8AB747BD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D2AD1-AD3E-4822-860D-8F309361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B1F2-44E3-440A-BBF6-9E8E9D99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18E5-460E-4EE5-822D-A3977F23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76D9-4E46-4392-8E78-A1A0A853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45F5-6FCE-431F-87EC-2055F834A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2C09-3A61-4877-8AD0-ADA8E17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1960-C2F5-48E2-A7F1-AB71AA3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1474D-FA01-4349-BE44-1EA0D94F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65980-6543-4D0B-8683-F3E2D919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5E17-24CE-435E-AC3D-0F5D7BD08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55284-3C2B-499C-BA7C-3E11ADEB5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2441-AEA6-45FF-B0AD-289BED0F6CE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5349-7819-40CB-8990-01018BBF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F258-F9FA-4D1E-90C4-13B64FDC3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A5ED-D10D-4198-BB4E-08BACFB14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79A-954F-4E07-B41C-D3D6A8C3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Local Data Intro to Unionville Neighborhood-</a:t>
            </a:r>
            <a:br>
              <a:rPr lang="en-US" sz="4000" i="1" dirty="0"/>
            </a:br>
            <a:r>
              <a:rPr lang="en-US" sz="4000" i="1" dirty="0"/>
              <a:t> Intro Assets &amp; Challenges Inventory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DAEB-80F0-4DEA-BF1A-4FD6F238A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Finkelstein, MUP1</a:t>
            </a:r>
          </a:p>
          <a:p>
            <a:r>
              <a:rPr lang="en-US" dirty="0"/>
              <a:t>UP 494: </a:t>
            </a:r>
            <a:r>
              <a:rPr lang="en-US" i="1" dirty="0"/>
              <a:t>Neighborhood Analysis</a:t>
            </a:r>
          </a:p>
          <a:p>
            <a:r>
              <a:rPr lang="en-US" dirty="0"/>
              <a:t>4 May,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1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1247-C5C6-4430-87A4-2A826A2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Median Income (Depends on Tenant)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0BA119-FD11-4667-8A83-C123C9D6C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40" y="1708831"/>
            <a:ext cx="6756747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4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9315-7160-4713-9476-3DFEC324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5A65-96B7-4E15-BAF3-C2E1E132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of a Small Municipal Government- </a:t>
            </a:r>
            <a:r>
              <a:rPr lang="en-US" i="1" dirty="0"/>
              <a:t>Data and Service</a:t>
            </a:r>
          </a:p>
          <a:p>
            <a:r>
              <a:rPr lang="en-US" dirty="0"/>
              <a:t>Unclear Boundaries</a:t>
            </a:r>
          </a:p>
          <a:p>
            <a:r>
              <a:rPr lang="en-US" dirty="0"/>
              <a:t>Stories Can’t Be Quantified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7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DC93-3C85-4213-8737-AB7B608C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3781AF-713C-461A-BDBD-97E0BF29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00041"/>
              </p:ext>
            </p:extLst>
          </p:nvPr>
        </p:nvGraphicFramePr>
        <p:xfrm>
          <a:off x="970642" y="2145393"/>
          <a:ext cx="3225800" cy="920750"/>
        </p:xfrm>
        <a:graphic>
          <a:graphicData uri="http://schemas.openxmlformats.org/drawingml/2006/table">
            <a:tbl>
              <a:tblPr/>
              <a:tblGrid>
                <a:gridCol w="1155700">
                  <a:extLst>
                    <a:ext uri="{9D8B030D-6E8A-4147-A177-3AD203B41FA5}">
                      <a16:colId xmlns:a16="http://schemas.microsoft.com/office/drawing/2014/main" val="94054328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764366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878747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In Region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67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83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27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100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  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566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27A684-5B16-4F4E-8298-1BCEED1F45B3}"/>
              </a:ext>
            </a:extLst>
          </p:cNvPr>
          <p:cNvSpPr txBox="1"/>
          <p:nvPr/>
        </p:nvSpPr>
        <p:spPr>
          <a:xfrm>
            <a:off x="6286500" y="1690688"/>
            <a:ext cx="421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2/7 homicides in Unionville</a:t>
            </a:r>
          </a:p>
          <a:p>
            <a:r>
              <a:rPr lang="en-US" dirty="0"/>
              <a:t>Pleasant Hill had 4 arsons</a:t>
            </a:r>
          </a:p>
          <a:p>
            <a:r>
              <a:rPr lang="en-US" dirty="0" err="1"/>
              <a:t>Vineville</a:t>
            </a:r>
            <a:r>
              <a:rPr lang="en-US" dirty="0"/>
              <a:t> mainly automobile robberies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3CFB6-9C54-4489-B1A7-6D9C648E0A72}"/>
              </a:ext>
            </a:extLst>
          </p:cNvPr>
          <p:cNvSpPr txBox="1"/>
          <p:nvPr/>
        </p:nvSpPr>
        <p:spPr>
          <a:xfrm>
            <a:off x="970642" y="3429000"/>
            <a:ext cx="494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(Macon-Bibb County Sheriff’s Office, 2021)</a:t>
            </a:r>
          </a:p>
        </p:txBody>
      </p:sp>
    </p:spTree>
    <p:extLst>
      <p:ext uri="{BB962C8B-B14F-4D97-AF65-F5344CB8AC3E}">
        <p14:creationId xmlns:p14="http://schemas.microsoft.com/office/powerpoint/2010/main" val="37936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72BF-263A-4E51-B95C-5C1E8151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Click Fix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BEBC-CB8E-47EC-BA92-157CA142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Subscription to Report Community Neglect/Nuisance</a:t>
            </a:r>
          </a:p>
          <a:p>
            <a:r>
              <a:rPr lang="en-US" dirty="0"/>
              <a:t>Narrowed Down to 17 Types of Events:</a:t>
            </a:r>
          </a:p>
          <a:p>
            <a:pPr marL="0" indent="0">
              <a:buNone/>
            </a:pPr>
            <a:r>
              <a:rPr lang="en-US" dirty="0"/>
              <a:t>-Solid Waste- </a:t>
            </a:r>
            <a:r>
              <a:rPr lang="en-US" i="1" dirty="0"/>
              <a:t>Dumping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Public Works- </a:t>
            </a:r>
            <a:r>
              <a:rPr lang="en-US" i="1" dirty="0"/>
              <a:t>Roads, Sewers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Property Maintenance/Code Enforcement- </a:t>
            </a:r>
            <a:r>
              <a:rPr lang="en-US" i="1" dirty="0"/>
              <a:t>Blight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58C6EC-CED2-40D9-99BE-3DD53AA5E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48122"/>
              </p:ext>
            </p:extLst>
          </p:nvPr>
        </p:nvGraphicFramePr>
        <p:xfrm>
          <a:off x="1248228" y="3888083"/>
          <a:ext cx="7512049" cy="1104833"/>
        </p:xfrm>
        <a:graphic>
          <a:graphicData uri="http://schemas.openxmlformats.org/drawingml/2006/table">
            <a:tbl>
              <a:tblPr/>
              <a:tblGrid>
                <a:gridCol w="1183112">
                  <a:extLst>
                    <a:ext uri="{9D8B030D-6E8A-4147-A177-3AD203B41FA5}">
                      <a16:colId xmlns:a16="http://schemas.microsoft.com/office/drawing/2014/main" val="1194645671"/>
                    </a:ext>
                  </a:extLst>
                </a:gridCol>
                <a:gridCol w="1183112">
                  <a:extLst>
                    <a:ext uri="{9D8B030D-6E8A-4147-A177-3AD203B41FA5}">
                      <a16:colId xmlns:a16="http://schemas.microsoft.com/office/drawing/2014/main" val="790853240"/>
                    </a:ext>
                  </a:extLst>
                </a:gridCol>
                <a:gridCol w="1753287">
                  <a:extLst>
                    <a:ext uri="{9D8B030D-6E8A-4147-A177-3AD203B41FA5}">
                      <a16:colId xmlns:a16="http://schemas.microsoft.com/office/drawing/2014/main" val="2711715481"/>
                    </a:ext>
                  </a:extLst>
                </a:gridCol>
                <a:gridCol w="684209">
                  <a:extLst>
                    <a:ext uri="{9D8B030D-6E8A-4147-A177-3AD203B41FA5}">
                      <a16:colId xmlns:a16="http://schemas.microsoft.com/office/drawing/2014/main" val="1177761263"/>
                    </a:ext>
                  </a:extLst>
                </a:gridCol>
                <a:gridCol w="855262">
                  <a:extLst>
                    <a:ext uri="{9D8B030D-6E8A-4147-A177-3AD203B41FA5}">
                      <a16:colId xmlns:a16="http://schemas.microsoft.com/office/drawing/2014/main" val="2149135573"/>
                    </a:ext>
                  </a:extLst>
                </a:gridCol>
                <a:gridCol w="1853067">
                  <a:extLst>
                    <a:ext uri="{9D8B030D-6E8A-4147-A177-3AD203B41FA5}">
                      <a16:colId xmlns:a16="http://schemas.microsoft.com/office/drawing/2014/main" val="571968598"/>
                    </a:ext>
                  </a:extLst>
                </a:gridCol>
              </a:tblGrid>
              <a:tr h="4221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Neighborhood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Requests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Response Time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Open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Answered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(exc Open Cases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24702"/>
                  </a:ext>
                </a:extLst>
              </a:tr>
              <a:tr h="22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Unionville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60256"/>
                  </a:ext>
                </a:extLst>
              </a:tr>
              <a:tr h="22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Pleasant Hill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881665"/>
                  </a:ext>
                </a:extLst>
              </a:tr>
              <a:tr h="22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Vineville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9582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BE94E8-E5E2-4B42-84CD-978E998AEF5F}"/>
              </a:ext>
            </a:extLst>
          </p:cNvPr>
          <p:cNvSpPr txBox="1"/>
          <p:nvPr/>
        </p:nvSpPr>
        <p:spPr>
          <a:xfrm>
            <a:off x="1248228" y="5305425"/>
            <a:ext cx="6005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(Macon-Bibb County Office of Communications, 2021)</a:t>
            </a:r>
          </a:p>
        </p:txBody>
      </p:sp>
    </p:spTree>
    <p:extLst>
      <p:ext uri="{BB962C8B-B14F-4D97-AF65-F5344CB8AC3E}">
        <p14:creationId xmlns:p14="http://schemas.microsoft.com/office/powerpoint/2010/main" val="34405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FC0D-B92B-409C-8D0A-0082BA7D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ADAC-4132-4DD3-8867-E3A1D949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Macon, Georgia Intro</a:t>
            </a:r>
          </a:p>
          <a:p>
            <a:pPr marL="514350" indent="-514350">
              <a:buAutoNum type="arabicPeriod"/>
            </a:pPr>
            <a:r>
              <a:rPr lang="en-US" dirty="0"/>
              <a:t>Questions to Consider</a:t>
            </a:r>
          </a:p>
          <a:p>
            <a:pPr marL="514350" indent="-514350">
              <a:buAutoNum type="arabicPeriod"/>
            </a:pPr>
            <a:r>
              <a:rPr lang="en-US" dirty="0"/>
              <a:t>Geographies of Comparison</a:t>
            </a:r>
          </a:p>
          <a:p>
            <a:pPr marL="514350" indent="-514350">
              <a:buAutoNum type="arabicPeriod"/>
            </a:pPr>
            <a:r>
              <a:rPr lang="en-US" dirty="0"/>
              <a:t>Limitations</a:t>
            </a:r>
          </a:p>
          <a:p>
            <a:pPr marL="514350" indent="-514350">
              <a:buAutoNum type="arabicPeriod"/>
            </a:pPr>
            <a:r>
              <a:rPr lang="en-US" dirty="0"/>
              <a:t>Findings</a:t>
            </a:r>
          </a:p>
          <a:p>
            <a:pPr marL="514350" indent="-514350">
              <a:buAutoNum type="arabicPeriod"/>
            </a:pPr>
            <a:r>
              <a:rPr lang="en-US" dirty="0"/>
              <a:t>Analytical Solutions</a:t>
            </a:r>
          </a:p>
          <a:p>
            <a:pPr marL="514350" indent="-514350">
              <a:buAutoNum type="arabicPeriod"/>
            </a:pPr>
            <a:r>
              <a:rPr lang="en-US" dirty="0"/>
              <a:t>Next Steps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4C77-6E59-406A-9511-91175FA9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1C9B-2522-49EB-A7F0-E80BDF9F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029" cy="4351338"/>
          </a:xfrm>
        </p:spPr>
        <p:txBody>
          <a:bodyPr/>
          <a:lstStyle/>
          <a:p>
            <a:r>
              <a:rPr lang="en-US" dirty="0"/>
              <a:t>Fourth Largest in Georgia (~150k)</a:t>
            </a:r>
          </a:p>
          <a:p>
            <a:r>
              <a:rPr lang="en-US" dirty="0"/>
              <a:t>Proud of Preservation/Southern Rock History</a:t>
            </a:r>
          </a:p>
          <a:p>
            <a:r>
              <a:rPr lang="en-US" dirty="0"/>
              <a:t>Consolidated in 2014 to Conserve Resources</a:t>
            </a:r>
          </a:p>
          <a:p>
            <a:pPr>
              <a:buFontTx/>
              <a:buChar char="-"/>
            </a:pPr>
            <a:r>
              <a:rPr lang="en-US" dirty="0"/>
              <a:t>hasn’t really panned out that 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06A4508-1677-4CFB-9C3C-D4985E3D6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9" t="20941" r="21721" b="6319"/>
          <a:stretch/>
        </p:blipFill>
        <p:spPr>
          <a:xfrm>
            <a:off x="7387771" y="863374"/>
            <a:ext cx="4281715" cy="4351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36E19-8A68-4E14-BA37-C19E71E8CE86}"/>
              </a:ext>
            </a:extLst>
          </p:cNvPr>
          <p:cNvSpPr txBox="1"/>
          <p:nvPr/>
        </p:nvSpPr>
        <p:spPr>
          <a:xfrm>
            <a:off x="7458075" y="5581650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(ESRI, 2021)</a:t>
            </a:r>
          </a:p>
        </p:txBody>
      </p:sp>
    </p:spTree>
    <p:extLst>
      <p:ext uri="{BB962C8B-B14F-4D97-AF65-F5344CB8AC3E}">
        <p14:creationId xmlns:p14="http://schemas.microsoft.com/office/powerpoint/2010/main" val="159064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7A4BD-82DD-476D-9594-3F4E5B70A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1" r="17024"/>
          <a:stretch/>
        </p:blipFill>
        <p:spPr>
          <a:xfrm>
            <a:off x="2501203" y="1220674"/>
            <a:ext cx="6440504" cy="356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F954C-60D0-4E38-A365-C44C144A087A}"/>
              </a:ext>
            </a:extLst>
          </p:cNvPr>
          <p:cNvSpPr txBox="1"/>
          <p:nvPr/>
        </p:nvSpPr>
        <p:spPr>
          <a:xfrm>
            <a:off x="2714625" y="5067300"/>
            <a:ext cx="622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(Source: University of Richmond, 2021)</a:t>
            </a:r>
          </a:p>
        </p:txBody>
      </p:sp>
    </p:spTree>
    <p:extLst>
      <p:ext uri="{BB962C8B-B14F-4D97-AF65-F5344CB8AC3E}">
        <p14:creationId xmlns:p14="http://schemas.microsoft.com/office/powerpoint/2010/main" val="183352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2847-01EC-4C61-8AAA-8A8DF8F2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Follows Expectation?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31A8350-1CFB-4486-ACD9-F3273E4DC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09" y="1953144"/>
            <a:ext cx="7480477" cy="45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2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EAD1-5749-498D-AE91-DAC4DE4F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8B05-0345-41B0-B4BE-DEF227C1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Does there appear to be correlation between property neglect complaints and crime rates in three District 5 neighborhoods? </a:t>
            </a:r>
          </a:p>
          <a:p>
            <a:r>
              <a:rPr lang="en-US" dirty="0"/>
              <a:t>What do variables tell us about community health?</a:t>
            </a:r>
          </a:p>
        </p:txBody>
      </p:sp>
    </p:spTree>
    <p:extLst>
      <p:ext uri="{BB962C8B-B14F-4D97-AF65-F5344CB8AC3E}">
        <p14:creationId xmlns:p14="http://schemas.microsoft.com/office/powerpoint/2010/main" val="353723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F64C-0B76-481B-8DB6-77354F83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Unionville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A6B81E-5E18-4064-8001-59C9BB4B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49764"/>
            <a:ext cx="54959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539801-2D51-4088-8A70-A0F20B68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70" y="1774031"/>
            <a:ext cx="5429249" cy="3309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34125B-8C47-4467-86B0-3154ECE5512D}"/>
              </a:ext>
            </a:extLst>
          </p:cNvPr>
          <p:cNvSpPr txBox="1"/>
          <p:nvPr/>
        </p:nvSpPr>
        <p:spPr>
          <a:xfrm>
            <a:off x="1476375" y="62103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(Brown, 2021)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98A79-29C9-4B60-8D54-3E82323C7A09}"/>
              </a:ext>
            </a:extLst>
          </p:cNvPr>
          <p:cNvSpPr txBox="1"/>
          <p:nvPr/>
        </p:nvSpPr>
        <p:spPr>
          <a:xfrm>
            <a:off x="6696075" y="5438775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(Vorhees, 2019)</a:t>
            </a:r>
          </a:p>
        </p:txBody>
      </p:sp>
    </p:spTree>
    <p:extLst>
      <p:ext uri="{BB962C8B-B14F-4D97-AF65-F5344CB8AC3E}">
        <p14:creationId xmlns:p14="http://schemas.microsoft.com/office/powerpoint/2010/main" val="394197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C041-0EE7-46F1-B8D8-23437C0A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Tracts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F0E7A-B297-4CA7-9FE5-1BFAF2869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13" y="1501068"/>
            <a:ext cx="7263039" cy="4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C2C16-9F8E-40EB-9785-5BBC0FBE9A18}"/>
              </a:ext>
            </a:extLst>
          </p:cNvPr>
          <p:cNvSpPr txBox="1"/>
          <p:nvPr/>
        </p:nvSpPr>
        <p:spPr>
          <a:xfrm>
            <a:off x="1666875" y="6172200"/>
            <a:ext cx="686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(ESRI, 2021; Atlanta Regional Commission, 2020; </a:t>
            </a:r>
            <a:r>
              <a:rPr lang="en-US" dirty="0" err="1"/>
              <a:t>Nabhan</a:t>
            </a:r>
            <a:r>
              <a:rPr lang="en-US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118402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939-86B9-468E-8F6D-9508DFE9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Vacancy (Best Relator to Blight)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2FE629-B735-4641-BA85-B0CD37304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648A3CB-DCDB-4A94-97F5-AD4DDEEB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64" y="1759631"/>
            <a:ext cx="7774622" cy="44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5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Local Data Intro to Unionville Neighborhood-  Intro Assets &amp; Challenges Inventory  </vt:lpstr>
      <vt:lpstr>Points Today</vt:lpstr>
      <vt:lpstr>About Macon</vt:lpstr>
      <vt:lpstr>PowerPoint Presentation</vt:lpstr>
      <vt:lpstr>Follows Expectation?</vt:lpstr>
      <vt:lpstr>Questions</vt:lpstr>
      <vt:lpstr>About Unionville</vt:lpstr>
      <vt:lpstr>Comparison Tracts</vt:lpstr>
      <vt:lpstr>Vacancy (Best Relator to Blight)</vt:lpstr>
      <vt:lpstr>Area Median Income (Depends on Tenant)</vt:lpstr>
      <vt:lpstr>Limitations</vt:lpstr>
      <vt:lpstr>Crime</vt:lpstr>
      <vt:lpstr>See Click Fix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Data Intro to Unionville Neighborhood-  Intro Assets &amp; Challenges Inventory</dc:title>
  <dc:creator>Will Finkelstein</dc:creator>
  <cp:lastModifiedBy>Will Finkelstein</cp:lastModifiedBy>
  <cp:revision>12</cp:revision>
  <dcterms:created xsi:type="dcterms:W3CDTF">2021-05-04T18:30:28Z</dcterms:created>
  <dcterms:modified xsi:type="dcterms:W3CDTF">2021-05-12T03:14:58Z</dcterms:modified>
</cp:coreProperties>
</file>