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8"/>
  </p:notesMasterIdLst>
  <p:sldIdLst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9" r:id="rId14"/>
    <p:sldId id="270" r:id="rId15"/>
    <p:sldId id="268" r:id="rId16"/>
    <p:sldId id="265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542"/>
    <a:srgbClr val="965F77"/>
    <a:srgbClr val="3C3C4C"/>
    <a:srgbClr val="FFFFFF"/>
    <a:srgbClr val="D8C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CD0EA-C704-4F15-A71C-AE89BE24A749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948B-69B2-45F0-A1D3-D0EF16C2E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35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448050"/>
            <a:ext cx="15106650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5106650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7000" y="1105987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4773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W-sliwkowy.png">
            <a:extLst>
              <a:ext uri="{FF2B5EF4-FFF2-40B4-BE49-F238E27FC236}">
                <a16:creationId xmlns:a16="http://schemas.microsoft.com/office/drawing/2014/main" id="{CE98EF12-509F-4E57-85EC-06FEC22D2F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584330" y="1070624"/>
            <a:ext cx="5105401" cy="11163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3445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034BFD8B-8FC8-4F4A-B5F7-5717190F435F}" type="datetime1">
              <a:rPr lang="pl-PL" smtClean="0"/>
              <a:t>30.03.2024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FF7C235F-24D4-4B0D-AFA3-2DFECA20FE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49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66AE723E-EAE5-4335-92DD-06D87F82E55F}" type="datetime1">
              <a:rPr lang="pl-PL" smtClean="0"/>
              <a:t>30.03.2024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69D00A7D-9328-47AE-B2DF-136309EB9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175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38D5FE76-9559-491F-B605-0D9B04EE9DE6}" type="datetime1">
              <a:rPr lang="pl-PL" smtClean="0"/>
              <a:t>30.03.2024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62602F59-218D-4BAC-826A-2DEC6366A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/>
        </p:nvGraphicFramePr>
        <p:xfrm>
          <a:off x="5338762" y="3657600"/>
          <a:ext cx="13703300" cy="7897810"/>
        </p:xfrm>
        <a:graphic>
          <a:graphicData uri="http://schemas.openxmlformats.org/drawingml/2006/table">
            <a:tbl>
              <a:tblPr firstRow="1"/>
              <a:tblGrid>
                <a:gridCol w="34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CF03277E-5176-4437-BE75-1B9436FABD5E}" type="datetime1">
              <a:rPr lang="pl-PL" smtClean="0"/>
              <a:t>30.03.2024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62602F59-218D-4BAC-826A-2DEC6366A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247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86CDFF25-1611-478C-925A-E740B0D667B2}" type="datetime1">
              <a:rPr lang="pl-PL" smtClean="0"/>
              <a:t>30.03.2024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D6477811-3380-42AA-8C5E-92163C1E3C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246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60276E08-4478-416B-B2F0-E483D383A9AC}" type="datetime1">
              <a:rPr lang="pl-PL" smtClean="0"/>
              <a:t>30.03.2024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99741F10-E5D1-4185-804D-945EE3283D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046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0CD773E7-2378-4EFB-8159-99C69053EDF7}" type="datetime1">
              <a:rPr lang="pl-PL" smtClean="0"/>
              <a:t>30.03.2024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D56D4ED2-3372-4273-A340-FC503179D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181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20212" y="11436594"/>
            <a:ext cx="3371850" cy="730250"/>
          </a:xfrm>
          <a:prstGeom prst="rect">
            <a:avLst/>
          </a:prstGeom>
        </p:spPr>
        <p:txBody>
          <a:bodyPr/>
          <a:lstStyle/>
          <a:p>
            <a:fld id="{19EA7272-7C86-4C61-A8D1-42B38A9F41FA}" type="datetime1">
              <a:rPr lang="pl-PL" smtClean="0"/>
              <a:t>30.03.2024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362039" y="6418632"/>
            <a:ext cx="6455503" cy="730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9599275" y="3108326"/>
            <a:ext cx="5486400" cy="730250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2A73956C-BD42-42FF-BF48-51089F3194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13302" y="1544141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1995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613839" y="11397517"/>
            <a:ext cx="3371850" cy="730250"/>
          </a:xfrm>
          <a:prstGeom prst="rect">
            <a:avLst/>
          </a:prstGeom>
        </p:spPr>
        <p:txBody>
          <a:bodyPr/>
          <a:lstStyle/>
          <a:p>
            <a:fld id="{346FA071-7161-4BEC-938E-7B7DA67F8CEF}" type="datetime1">
              <a:rPr lang="pl-PL" smtClean="0"/>
              <a:t>30.03.2024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143945" y="6297491"/>
            <a:ext cx="6432061" cy="73025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9458841" y="9055098"/>
            <a:ext cx="5486400" cy="730250"/>
          </a:xfrm>
        </p:spPr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8532DBC2-0657-40FF-BA06-160205922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06929" y="154414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4163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06196" y="-372227"/>
            <a:ext cx="21246637" cy="141378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627893" y="-82154"/>
            <a:ext cx="17350154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D535FD4E-F1C3-4B4E-BCF3-0BBE06B1D104}" type="datetime1">
              <a:rPr lang="pl-PL" smtClean="0"/>
              <a:t>30.03.2024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7094200" y="4500562"/>
            <a:ext cx="7269165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5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5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500"/>
              </a:spcBef>
            </a:pPr>
            <a:r>
              <a:rPr lang="en-US"/>
              <a:t>Fourth level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D56D4ED2-3372-4273-A340-FC503179D2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577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448050"/>
            <a:ext cx="15106650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5106650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7000" y="1105987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4773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W-sliwkowy.png">
            <a:extLst>
              <a:ext uri="{FF2B5EF4-FFF2-40B4-BE49-F238E27FC236}">
                <a16:creationId xmlns:a16="http://schemas.microsoft.com/office/drawing/2014/main" id="{CE98EF12-509F-4E57-85EC-06FEC22D2F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584330" y="1070624"/>
            <a:ext cx="5105401" cy="11163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8644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677" y="-3504802"/>
            <a:ext cx="17856937" cy="1740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627893" y="-82154"/>
            <a:ext cx="17350154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D319A22D-69A8-4F72-9A6F-9452D918D22C}" type="datetime1">
              <a:rPr lang="pl-PL" smtClean="0"/>
              <a:t>30.03.2024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7094200" y="4500562"/>
            <a:ext cx="7269165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5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5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500"/>
              </a:spcBef>
            </a:pPr>
            <a:r>
              <a:rPr lang="en-US"/>
              <a:t>Fourth level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D56D4ED2-3372-4273-A340-FC503179D2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7777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676" y="-934591"/>
            <a:ext cx="17856937" cy="1488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627893" y="-82154"/>
            <a:ext cx="17350154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658DBF10-0C31-4D0E-A3AE-23BBC08849A0}" type="datetime1">
              <a:rPr lang="pl-PL" smtClean="0"/>
              <a:t>30.03.2024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7094200" y="4500562"/>
            <a:ext cx="7269165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5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5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500"/>
              </a:spcBef>
            </a:pPr>
            <a:r>
              <a:rPr lang="en-US"/>
              <a:t>Fourth level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D56D4ED2-3372-4273-A340-FC503179D2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55644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676" y="0"/>
            <a:ext cx="17856937" cy="141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627893" y="-82154"/>
            <a:ext cx="17350154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D97F7A4A-4302-472B-B494-B11FE5488642}" type="datetime1">
              <a:rPr lang="pl-PL" smtClean="0"/>
              <a:t>30.03.2024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7094200" y="4500562"/>
            <a:ext cx="7269165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5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5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500"/>
              </a:spcBef>
            </a:pPr>
            <a:r>
              <a:rPr lang="en-US"/>
              <a:t>Fourth level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D56D4ED2-3372-4273-A340-FC503179D2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3405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"/>
          <a:stretch/>
        </p:blipFill>
        <p:spPr>
          <a:xfrm>
            <a:off x="-2594266" y="-164308"/>
            <a:ext cx="19306385" cy="13880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627893" y="-82154"/>
            <a:ext cx="17350154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51968386-BB2C-47E0-AF1D-B94F15444D88}" type="datetime1">
              <a:rPr lang="pl-PL" smtClean="0"/>
              <a:t>30.03.2024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7094200" y="4500562"/>
            <a:ext cx="7269165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5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5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500"/>
              </a:spcBef>
            </a:pPr>
            <a:r>
              <a:rPr lang="en-US"/>
              <a:t>Fourth level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D56D4ED2-3372-4273-A340-FC503179D2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10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ajd tytułowy (wersja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448050"/>
            <a:ext cx="15106650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5106650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7000" y="1105987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4773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W-sliwkowy.png">
            <a:extLst>
              <a:ext uri="{FF2B5EF4-FFF2-40B4-BE49-F238E27FC236}">
                <a16:creationId xmlns:a16="http://schemas.microsoft.com/office/drawing/2014/main" id="{CE98EF12-509F-4E57-85EC-06FEC22D2F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9154" y="1070624"/>
            <a:ext cx="5075753" cy="11163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055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4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>
            <a:extLst>
              <a:ext uri="{FF2B5EF4-FFF2-40B4-BE49-F238E27FC236}">
                <a16:creationId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42000" y="1157374"/>
            <a:ext cx="5080000" cy="111077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448050"/>
            <a:ext cx="15106650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5106650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7000" y="1105987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94773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691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PW (śliwkow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zawartości 16">
            <a:extLst>
              <a:ext uri="{FF2B5EF4-FFF2-40B4-BE49-F238E27FC236}">
                <a16:creationId xmlns:a16="http://schemas.microsoft.com/office/drawing/2014/main" id="{7B26E330-9055-43C3-BEEB-8E18DE9B03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63700" y="3705225"/>
            <a:ext cx="16471900" cy="7743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070624"/>
            <a:ext cx="16471900" cy="2298218"/>
          </a:xfrm>
        </p:spPr>
        <p:txBody>
          <a:bodyPr anchor="ctr">
            <a:normAutofit/>
          </a:bodyPr>
          <a:lstStyle>
            <a:lvl1pPr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69467CBC-8223-41A3-93FF-2766F069F9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W-sliwkowy.png">
            <a:extLst>
              <a:ext uri="{FF2B5EF4-FFF2-40B4-BE49-F238E27FC236}">
                <a16:creationId xmlns:a16="http://schemas.microsoft.com/office/drawing/2014/main" id="{0571D06B-31C8-4EF1-B3D2-8B9A7A0F70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84330" y="1070624"/>
            <a:ext cx="5105401" cy="11163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1B9B8C-0E26-44E2-ADBE-AD9E0E3C71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7678397" y="1098278"/>
            <a:ext cx="54864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74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PW (słonecz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B4773757-6706-49ED-914F-DC7DA890D3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63700" y="3705225"/>
            <a:ext cx="16471900" cy="7743825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070624"/>
            <a:ext cx="16471900" cy="2298218"/>
          </a:xfrm>
        </p:spPr>
        <p:txBody>
          <a:bodyPr anchor="ctr">
            <a:normAutofit/>
          </a:bodyPr>
          <a:lstStyle>
            <a:lvl1pPr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69467CBC-8223-41A3-93FF-2766F069F9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W-sliwkowy.png">
            <a:extLst>
              <a:ext uri="{FF2B5EF4-FFF2-40B4-BE49-F238E27FC236}">
                <a16:creationId xmlns:a16="http://schemas.microsoft.com/office/drawing/2014/main" id="{0571D06B-31C8-4EF1-B3D2-8B9A7A0F70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9154" y="1070624"/>
            <a:ext cx="5075753" cy="111633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25E459-4D12-4BA0-BC29-30AE534EBC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7678397" y="1098278"/>
            <a:ext cx="54864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71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śliwkow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6310C752-B9CB-4FE2-B723-FF3A825F28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63700" y="3705225"/>
            <a:ext cx="21501100" cy="7743825"/>
          </a:xfrm>
        </p:spPr>
        <p:txBody>
          <a:bodyPr/>
          <a:lstStyle>
            <a:lvl1pPr>
              <a:defRPr>
                <a:solidFill>
                  <a:srgbClr val="965F7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98277"/>
            <a:ext cx="19716750" cy="22830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FA74725E-9BBD-400D-9BC6-C17F4312B59B}" type="datetime1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78397" y="1098278"/>
            <a:ext cx="54864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96339F26-B4D3-4B55-A636-4E3CDD111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713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słonecz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0DE11334-AD43-4996-84D3-D21BADABBF4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63700" y="3705225"/>
            <a:ext cx="21501100" cy="7743825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85132" y="12163424"/>
            <a:ext cx="3371850" cy="730250"/>
          </a:xfrm>
          <a:prstGeom prst="rect">
            <a:avLst/>
          </a:prstGeom>
        </p:spPr>
        <p:txBody>
          <a:bodyPr/>
          <a:lstStyle/>
          <a:p>
            <a:fld id="{FA74725E-9BBD-400D-9BC6-C17F4312B59B}" type="datetime1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78397" y="1098278"/>
            <a:ext cx="54864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96339F26-B4D3-4B55-A636-4E3CDD111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838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74930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1323" y="12163423"/>
            <a:ext cx="15219312" cy="75934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96339F26-B4D3-4B55-A636-4E3CDD111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0" y="12105730"/>
            <a:ext cx="2444819" cy="817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344824" y="11771094"/>
            <a:ext cx="2819973" cy="148630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07144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798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70582" y="110295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69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23" y="12163424"/>
            <a:ext cx="1482578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69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0" r:id="rId2"/>
    <p:sldLayoutId id="2147483703" r:id="rId3"/>
    <p:sldLayoutId id="2147483681" r:id="rId4"/>
    <p:sldLayoutId id="2147483684" r:id="rId5"/>
    <p:sldLayoutId id="2147483701" r:id="rId6"/>
    <p:sldLayoutId id="2147483682" r:id="rId7"/>
    <p:sldLayoutId id="214748370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5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0E9A565-89B1-403F-85B2-C0F4ED0E5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Zastosowanie algorytmów genetycznych w inwestycjach rynkowych</a:t>
            </a:r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D9861B48-D20B-4E55-B4AF-6882E4BA7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Wiktor Ciołek</a:t>
            </a:r>
          </a:p>
        </p:txBody>
      </p:sp>
    </p:spTree>
    <p:extLst>
      <p:ext uri="{BB962C8B-B14F-4D97-AF65-F5344CB8AC3E}">
        <p14:creationId xmlns:p14="http://schemas.microsoft.com/office/powerpoint/2010/main" val="167765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7030A0"/>
                </a:solidFill>
              </a:rPr>
              <a:t>Haploidy vs Diploidy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ADD4A-FA5F-E099-6256-48D2A486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95" y="3381376"/>
            <a:ext cx="10322642" cy="7911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5D4765-C001-D7EE-C6D6-3CFBD8E3D66A}"/>
              </a:ext>
            </a:extLst>
          </p:cNvPr>
          <p:cNvSpPr txBox="1"/>
          <p:nvPr/>
        </p:nvSpPr>
        <p:spPr>
          <a:xfrm>
            <a:off x="1676400" y="3675529"/>
            <a:ext cx="9117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/>
              <a:t>Wprowadzamy okres globalny</a:t>
            </a:r>
            <a:br>
              <a:rPr lang="pl-PL" sz="5400" dirty="0"/>
            </a:br>
            <a:r>
              <a:rPr lang="pl-PL" sz="5400" dirty="0"/>
              <a:t>Na rysunku: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5400" dirty="0"/>
              <a:t>T lokalne 4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5400" dirty="0"/>
              <a:t>T globalne 8</a:t>
            </a:r>
          </a:p>
        </p:txBody>
      </p:sp>
    </p:spTree>
    <p:extLst>
      <p:ext uri="{BB962C8B-B14F-4D97-AF65-F5344CB8AC3E}">
        <p14:creationId xmlns:p14="http://schemas.microsoft.com/office/powerpoint/2010/main" val="385919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7030A0"/>
                </a:solidFill>
              </a:rPr>
              <a:t>Haploidy vs Diploidy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D4765-C001-D7EE-C6D6-3CFBD8E3D66A}"/>
                  </a:ext>
                </a:extLst>
              </p:cNvPr>
              <p:cNvSpPr txBox="1"/>
              <p:nvPr/>
            </p:nvSpPr>
            <p:spPr>
              <a:xfrm>
                <a:off x="1676400" y="3675529"/>
                <a:ext cx="1892449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5400" dirty="0"/>
                  <a:t>Ze względu na zmiany faz rynku poświęcamy połowę miejsca na drugi chromosom</a:t>
                </a:r>
              </a:p>
              <a:p>
                <a:endParaRPr lang="pl-PL" sz="5400" dirty="0"/>
              </a:p>
              <a:p>
                <a:r>
                  <a:rPr lang="pl-PL" sz="5400" dirty="0"/>
                  <a:t>Teraz</a:t>
                </a:r>
                <a:r>
                  <a:rPr lang="pl-PL" sz="5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l-PL" sz="54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pl-PL" sz="54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5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5400" b="1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l-PL" sz="5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l-PL" sz="5400" dirty="0"/>
                  <a:t>/2</a:t>
                </a:r>
              </a:p>
              <a:p>
                <a:endParaRPr lang="pl-PL" sz="5400" dirty="0"/>
              </a:p>
              <a:p>
                <a:r>
                  <a:rPr lang="pl-PL" sz="5400" dirty="0"/>
                  <a:t>Kodowanie </a:t>
                </a:r>
                <a:r>
                  <a:rPr lang="pl-PL" sz="5400" dirty="0" err="1"/>
                  <a:t>trialleliczne</a:t>
                </a:r>
                <a:r>
                  <a:rPr lang="pl-PL" sz="5400" dirty="0"/>
                  <a:t> – 0, 1, 2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D4765-C001-D7EE-C6D6-3CFBD8E3D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75529"/>
                <a:ext cx="18924494" cy="5078313"/>
              </a:xfrm>
              <a:prstGeom prst="rect">
                <a:avLst/>
              </a:prstGeom>
              <a:blipFill>
                <a:blip r:embed="rId2"/>
                <a:stretch>
                  <a:fillRect l="-1707" t="-3361" b="-63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65A39A-7DA0-1EC4-7C65-CF1FCAA2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43851"/>
              </p:ext>
            </p:extLst>
          </p:nvPr>
        </p:nvGraphicFramePr>
        <p:xfrm>
          <a:off x="13124328" y="6857999"/>
          <a:ext cx="6024284" cy="50783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06071">
                  <a:extLst>
                    <a:ext uri="{9D8B030D-6E8A-4147-A177-3AD203B41FA5}">
                      <a16:colId xmlns:a16="http://schemas.microsoft.com/office/drawing/2014/main" val="3421203318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740464937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417344900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870141286"/>
                    </a:ext>
                  </a:extLst>
                </a:gridCol>
              </a:tblGrid>
              <a:tr h="1269578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87566"/>
                  </a:ext>
                </a:extLst>
              </a:tr>
              <a:tr h="12695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41310"/>
                  </a:ext>
                </a:extLst>
              </a:tr>
              <a:tr h="12695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74870"/>
                  </a:ext>
                </a:extLst>
              </a:tr>
              <a:tr h="12695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7030A0"/>
                </a:solidFill>
              </a:rPr>
              <a:t>Haploidy vs Diploidy – 4 ostatnie zmiany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0F917-EC1C-1D21-9EB5-1818B659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094" y="3381376"/>
            <a:ext cx="8200185" cy="6347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E1A1A0-662F-7D2C-F890-A4952570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17" y="3381376"/>
            <a:ext cx="8352025" cy="6440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780FE3-C52B-AAFC-AB72-9A02C81B6720}"/>
              </a:ext>
            </a:extLst>
          </p:cNvPr>
          <p:cNvSpPr txBox="1"/>
          <p:nvPr/>
        </p:nvSpPr>
        <p:spPr>
          <a:xfrm>
            <a:off x="1676400" y="10829365"/>
            <a:ext cx="178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Wniosek: Kodowanie diploidalne lepiej dostosowuje się do zmian faz na rynku</a:t>
            </a:r>
          </a:p>
        </p:txBody>
      </p:sp>
    </p:spTree>
    <p:extLst>
      <p:ext uri="{BB962C8B-B14F-4D97-AF65-F5344CB8AC3E}">
        <p14:creationId xmlns:p14="http://schemas.microsoft.com/office/powerpoint/2010/main" val="293071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7030A0"/>
                </a:solidFill>
              </a:rPr>
              <a:t>Link do repozytorium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383AE1-6483-07D2-6D7C-95DBF4F3B9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pl-PL" sz="6000" dirty="0">
                <a:solidFill>
                  <a:schemeClr val="bg2">
                    <a:lumMod val="25000"/>
                  </a:schemeClr>
                </a:solidFill>
              </a:rPr>
              <a:t>https://github.com/Wikcio1618/GA_stock.git</a:t>
            </a:r>
          </a:p>
        </p:txBody>
      </p:sp>
    </p:spTree>
    <p:extLst>
      <p:ext uri="{BB962C8B-B14F-4D97-AF65-F5344CB8AC3E}">
        <p14:creationId xmlns:p14="http://schemas.microsoft.com/office/powerpoint/2010/main" val="187305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DB97208-2432-4BA9-94D6-9CAF965DAB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 rynku (np. ropa naftowa  - USD) w każdej chwili czasu chcemy podjąć binarną decyzję: kupno lub sprzedaż.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Stały procent inwestycji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Porównanie AG dla danych historycznych i symulowanych periodycznych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Porównanie haploidów i diploidów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7030A0"/>
                </a:solidFill>
              </a:rPr>
              <a:t>Założenia projektu</a:t>
            </a:r>
          </a:p>
        </p:txBody>
      </p:sp>
    </p:spTree>
    <p:extLst>
      <p:ext uri="{BB962C8B-B14F-4D97-AF65-F5344CB8AC3E}">
        <p14:creationId xmlns:p14="http://schemas.microsoft.com/office/powerpoint/2010/main" val="14949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4DB97208-2432-4BA9-94D6-9CAF965DAB0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Rozwiązanie problemu zakodować można zakładając, że decyzja w każdej chwili podejmowana jest na podstawie ostatnich </a:t>
                </a:r>
                <a:r>
                  <a:rPr lang="pl-PL" sz="6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 </a:t>
                </a: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zmian(wzrost/spadek ceny)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Chromosom ma długość </a:t>
                </a:r>
                <a14:m>
                  <m:oMath xmlns:m="http://schemas.openxmlformats.org/officeDocument/2006/math">
                    <m:r>
                      <a:rPr lang="pl-PL" sz="60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pl-PL" sz="60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60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6000" b="1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l-PL" sz="60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pl-PL" sz="6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Alfabet binarny</a:t>
                </a:r>
              </a:p>
            </p:txBody>
          </p:sp>
        </mc:Choice>
        <mc:Fallback xmlns="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4DB97208-2432-4BA9-94D6-9CAF965DA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59" t="-3622" r="-19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7030A0"/>
                </a:solidFill>
              </a:rPr>
              <a:t>Zakodowanie rozwiązania</a:t>
            </a:r>
          </a:p>
        </p:txBody>
      </p:sp>
    </p:spTree>
    <p:extLst>
      <p:ext uri="{BB962C8B-B14F-4D97-AF65-F5344CB8AC3E}">
        <p14:creationId xmlns:p14="http://schemas.microsoft.com/office/powerpoint/2010/main" val="308060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4DB97208-2432-4BA9-94D6-9CAF965DAB0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1143000" indent="-1143000">
                  <a:buFont typeface="+mj-lt"/>
                  <a:buAutoNum type="arabicPeriod"/>
                </a:pP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Nowe pokolenie 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6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6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6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𝐺𝐴</m:t>
                        </m:r>
                      </m:sub>
                    </m:sSub>
                  </m:oMath>
                </a14:m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krokach</a:t>
                </a:r>
              </a:p>
              <a:p>
                <a:pPr marL="1143000" indent="-1143000">
                  <a:buFont typeface="+mj-lt"/>
                  <a:buAutoNum type="arabicPeriod"/>
                </a:pPr>
                <a:r>
                  <a:rPr lang="pl-PL" sz="60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Selekcja</a:t>
                </a: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metodą ruletki</a:t>
                </a:r>
              </a:p>
              <a:p>
                <a:pPr marL="1143000" indent="-1143000">
                  <a:buFont typeface="+mj-lt"/>
                  <a:buAutoNum type="arabicPeriod"/>
                </a:pP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Funkcja przystosowania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60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6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sz="6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𝑓𝑖𝑡</m:t>
                        </m:r>
                      </m:sub>
                    </m:sSub>
                    <m:d>
                      <m:dPr>
                        <m:ctrlPr>
                          <a:rPr lang="pl-PL" sz="6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6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:r>
                  <a:rPr lang="pl-PL" sz="6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money</a:t>
                </a: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+ </a:t>
                </a:r>
                <a:r>
                  <a:rPr lang="pl-PL" sz="6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oil</a:t>
                </a: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l-PL" sz="6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pl-PL" sz="6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price</a:t>
                </a: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(t)</a:t>
                </a:r>
              </a:p>
              <a:p>
                <a:pPr marL="1143000" indent="-1143000">
                  <a:buFont typeface="+mj-lt"/>
                  <a:buAutoNum type="arabicPeriod"/>
                </a:pP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Reset zasobów w nowej populacji</a:t>
                </a:r>
              </a:p>
              <a:p>
                <a:pPr marL="1143000" indent="-1143000">
                  <a:buFont typeface="+mj-lt"/>
                  <a:buAutoNum type="arabicPeriod"/>
                </a:pPr>
                <a:r>
                  <a:rPr lang="pl-PL" sz="60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Krzyżowanie</a:t>
                </a: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jednopunktowe z </a:t>
                </a:r>
                <a:r>
                  <a:rPr lang="pl-PL" sz="6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p_cross</a:t>
                </a:r>
                <a:endParaRPr lang="pl-PL" sz="6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1143000" indent="-1143000">
                  <a:buFont typeface="+mj-lt"/>
                  <a:buAutoNum type="arabicPeriod"/>
                </a:pPr>
                <a:r>
                  <a:rPr lang="pl-PL" sz="60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Mutacja</a:t>
                </a:r>
                <a:r>
                  <a:rPr lang="pl-PL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z </a:t>
                </a:r>
                <a:r>
                  <a:rPr lang="pl-PL" sz="6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p_mute</a:t>
                </a:r>
                <a:endParaRPr lang="pl-PL" sz="6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4DB97208-2432-4BA9-94D6-9CAF965DA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758" t="-37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7030A0"/>
                </a:solidFill>
              </a:rPr>
              <a:t>Cechy mojego algorytmu</a:t>
            </a:r>
          </a:p>
        </p:txBody>
      </p:sp>
    </p:spTree>
    <p:extLst>
      <p:ext uri="{BB962C8B-B14F-4D97-AF65-F5344CB8AC3E}">
        <p14:creationId xmlns:p14="http://schemas.microsoft.com/office/powerpoint/2010/main" val="37383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5716450"/>
            <a:ext cx="19716750" cy="2283099"/>
          </a:xfrm>
        </p:spPr>
        <p:txBody>
          <a:bodyPr>
            <a:normAutofit/>
          </a:bodyPr>
          <a:lstStyle/>
          <a:p>
            <a:pPr algn="ctr"/>
            <a:r>
              <a:rPr lang="pl-PL" sz="9600" dirty="0">
                <a:solidFill>
                  <a:srgbClr val="7030A0"/>
                </a:solidFill>
              </a:rPr>
              <a:t>CZĘŚĆ 1</a:t>
            </a:r>
          </a:p>
        </p:txBody>
      </p:sp>
    </p:spTree>
    <p:extLst>
      <p:ext uri="{BB962C8B-B14F-4D97-AF65-F5344CB8AC3E}">
        <p14:creationId xmlns:p14="http://schemas.microsoft.com/office/powerpoint/2010/main" val="366387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>
            <a:normAutofit/>
          </a:bodyPr>
          <a:lstStyle/>
          <a:p>
            <a:r>
              <a:rPr lang="pl-PL" sz="7000" dirty="0">
                <a:solidFill>
                  <a:srgbClr val="7030A0"/>
                </a:solidFill>
              </a:rPr>
              <a:t>Dane rzeczywiste (historyczne) - 4 ostatnie zmiany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63101-B2B9-206D-ECE1-F76FE67010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10366376" y="2003300"/>
            <a:ext cx="12344400" cy="9690351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FF2179-3956-2ED6-0C59-5D4CF181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Liczebność populacji 100</a:t>
            </a:r>
          </a:p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Prawdopodobieństwo krzyżowania 0.8</a:t>
            </a:r>
          </a:p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Prawdopodobieństwo mutacji 1e-6</a:t>
            </a:r>
          </a:p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Liczba elit 0</a:t>
            </a:r>
          </a:p>
          <a:p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Naturalnie, AG ma trudności z takim problemem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21BD1F8-E10B-AB82-954F-FEA99D616AD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534775" y="3384879"/>
            <a:ext cx="11990387" cy="9232844"/>
          </a:xfrm>
        </p:spPr>
      </p:pic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7030A0"/>
                </a:solidFill>
              </a:rPr>
              <a:t>Dane symulowane periodyczne - 4 ostatnie zmiany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6C123-E11A-0837-FEE4-5C68467468F7}"/>
              </a:ext>
            </a:extLst>
          </p:cNvPr>
          <p:cNvSpPr txBox="1"/>
          <p:nvPr/>
        </p:nvSpPr>
        <p:spPr>
          <a:xfrm>
            <a:off x="2447925" y="3886200"/>
            <a:ext cx="908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/>
              <a:t>Przykładowe zmiany ceny</a:t>
            </a:r>
          </a:p>
        </p:txBody>
      </p:sp>
    </p:spTree>
    <p:extLst>
      <p:ext uri="{BB962C8B-B14F-4D97-AF65-F5344CB8AC3E}">
        <p14:creationId xmlns:p14="http://schemas.microsoft.com/office/powerpoint/2010/main" val="159193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C0F3A25-7222-6F41-65A4-E81B8E9B4FC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192000" y="3381376"/>
            <a:ext cx="11310097" cy="8732231"/>
          </a:xfrm>
        </p:spPr>
      </p:pic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7030A0"/>
                </a:solidFill>
              </a:rPr>
              <a:t>Dane symulowane periodyczne - 4 ostatnie zmiany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717B3-8A99-8FDB-A874-4C8F595C18D2}"/>
              </a:ext>
            </a:extLst>
          </p:cNvPr>
          <p:cNvSpPr txBox="1"/>
          <p:nvPr/>
        </p:nvSpPr>
        <p:spPr>
          <a:xfrm>
            <a:off x="1676400" y="3381376"/>
            <a:ext cx="9124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/>
              <a:t>Liczebność populacji 100</a:t>
            </a:r>
          </a:p>
          <a:p>
            <a:r>
              <a:rPr lang="pl-PL" sz="4400" dirty="0"/>
              <a:t>Prawdopodobieństwo krzyżowania 0.8</a:t>
            </a:r>
          </a:p>
          <a:p>
            <a:r>
              <a:rPr lang="pl-PL" sz="4400" dirty="0"/>
              <a:t>Prawdopodobieństwo mutacji 1e-6</a:t>
            </a:r>
          </a:p>
          <a:p>
            <a:r>
              <a:rPr lang="pl-PL" sz="4400" dirty="0"/>
              <a:t>T lokalne = 140</a:t>
            </a:r>
          </a:p>
        </p:txBody>
      </p:sp>
    </p:spTree>
    <p:extLst>
      <p:ext uri="{BB962C8B-B14F-4D97-AF65-F5344CB8AC3E}">
        <p14:creationId xmlns:p14="http://schemas.microsoft.com/office/powerpoint/2010/main" val="354622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4CA5BE0-6950-4625-8A9E-BC1555CF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5716450"/>
            <a:ext cx="19716750" cy="2283099"/>
          </a:xfrm>
        </p:spPr>
        <p:txBody>
          <a:bodyPr>
            <a:normAutofit/>
          </a:bodyPr>
          <a:lstStyle/>
          <a:p>
            <a:pPr algn="ctr"/>
            <a:r>
              <a:rPr lang="pl-PL" sz="9600" dirty="0">
                <a:solidFill>
                  <a:srgbClr val="7030A0"/>
                </a:solidFill>
              </a:rPr>
              <a:t>CZĘŚĆ 2</a:t>
            </a:r>
          </a:p>
        </p:txBody>
      </p:sp>
    </p:spTree>
    <p:extLst>
      <p:ext uri="{BB962C8B-B14F-4D97-AF65-F5344CB8AC3E}">
        <p14:creationId xmlns:p14="http://schemas.microsoft.com/office/powerpoint/2010/main" val="3226995828"/>
      </p:ext>
    </p:extLst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" id="{910EE977-CC48-4302-8CF4-6D94CA2AF495}" vid="{E75186CD-A0DC-4641-AF1D-93295C79EEF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D109430E17F547AAE116E2F884FFD2" ma:contentTypeVersion="2" ma:contentTypeDescription="Utwórz nowy dokument." ma:contentTypeScope="" ma:versionID="104c1c35334ee8e6e246e95ef40dd7db">
  <xsd:schema xmlns:xsd="http://www.w3.org/2001/XMLSchema" xmlns:xs="http://www.w3.org/2001/XMLSchema" xmlns:p="http://schemas.microsoft.com/office/2006/metadata/properties" xmlns:ns2="8ec7e790-2ccc-4636-8a64-475a0de0dc56" targetNamespace="http://schemas.microsoft.com/office/2006/metadata/properties" ma:root="true" ma:fieldsID="ca5dd07d2d2f215148c7d1fc0564ee6f" ns2:_="">
    <xsd:import namespace="8ec7e790-2ccc-4636-8a64-475a0de0dc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7e790-2ccc-4636-8a64-475a0de0dc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B9D5F5-A28A-49D6-8589-8B8AB1A99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7e790-2ccc-4636-8a64-475a0de0dc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7D1536-BA00-406E-BC91-2590B45C23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6AF931-5000-4BE5-83D6-BA4C68976E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PW_WF_16-9</Template>
  <TotalTime>146</TotalTime>
  <Words>281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Adagio_Slab</vt:lpstr>
      <vt:lpstr>Adagio_Slab-SemiBold</vt:lpstr>
      <vt:lpstr>Arial</vt:lpstr>
      <vt:lpstr>Calibri</vt:lpstr>
      <vt:lpstr>Cambria Math</vt:lpstr>
      <vt:lpstr>Radikal WUT</vt:lpstr>
      <vt:lpstr>PL</vt:lpstr>
      <vt:lpstr>Zastosowanie algorytmów genetycznych w inwestycjach rynkowych</vt:lpstr>
      <vt:lpstr>Założenia projektu</vt:lpstr>
      <vt:lpstr>Zakodowanie rozwiązania</vt:lpstr>
      <vt:lpstr>Cechy mojego algorytmu</vt:lpstr>
      <vt:lpstr>CZĘŚĆ 1</vt:lpstr>
      <vt:lpstr>Dane rzeczywiste (historyczne) - 4 ostatnie zmiany</vt:lpstr>
      <vt:lpstr>Dane symulowane periodyczne - 4 ostatnie zmiany</vt:lpstr>
      <vt:lpstr>Dane symulowane periodyczne - 4 ostatnie zmiany</vt:lpstr>
      <vt:lpstr>CZĘŚĆ 2</vt:lpstr>
      <vt:lpstr>Haploidy vs Diploidy</vt:lpstr>
      <vt:lpstr>Haploidy vs Diploidy</vt:lpstr>
      <vt:lpstr>Haploidy vs Diploidy – 4 ostatnie zmiany</vt:lpstr>
      <vt:lpstr>Link do repozytorium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Zastosowanie algorytmów genetycznych w inwestycjach rynkowych</dc:title>
  <dc:creator>Wiktor Ciołek</dc:creator>
  <cp:lastModifiedBy>Wiktor Ciołek</cp:lastModifiedBy>
  <cp:revision>19</cp:revision>
  <dcterms:created xsi:type="dcterms:W3CDTF">2024-01-15T00:36:50Z</dcterms:created>
  <dcterms:modified xsi:type="dcterms:W3CDTF">2024-03-30T17:01:42Z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0x010100F7D109430E17F547AAE116E2F884FFD2</vt:lpwstr>
  </property>
</Properties>
</file>