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6" r:id="rId1"/>
  </p:sldMasterIdLst>
  <p:sldIdLst>
    <p:sldId id="256" r:id="rId2"/>
    <p:sldId id="268" r:id="rId3"/>
    <p:sldId id="297" r:id="rId4"/>
    <p:sldId id="257" r:id="rId5"/>
    <p:sldId id="258" r:id="rId6"/>
    <p:sldId id="259" r:id="rId7"/>
    <p:sldId id="269" r:id="rId8"/>
    <p:sldId id="294" r:id="rId9"/>
    <p:sldId id="270" r:id="rId10"/>
    <p:sldId id="271" r:id="rId11"/>
    <p:sldId id="272" r:id="rId12"/>
    <p:sldId id="273" r:id="rId13"/>
    <p:sldId id="274" r:id="rId14"/>
    <p:sldId id="275" r:id="rId15"/>
    <p:sldId id="276" r:id="rId16"/>
    <p:sldId id="285" r:id="rId17"/>
    <p:sldId id="262" r:id="rId18"/>
    <p:sldId id="281" r:id="rId19"/>
    <p:sldId id="279" r:id="rId20"/>
    <p:sldId id="282" r:id="rId21"/>
    <p:sldId id="264" r:id="rId22"/>
    <p:sldId id="295" r:id="rId23"/>
    <p:sldId id="283" r:id="rId24"/>
    <p:sldId id="284" r:id="rId25"/>
    <p:sldId id="267" r:id="rId26"/>
    <p:sldId id="287" r:id="rId27"/>
    <p:sldId id="288" r:id="rId28"/>
    <p:sldId id="289" r:id="rId29"/>
    <p:sldId id="290" r:id="rId30"/>
    <p:sldId id="293" r:id="rId31"/>
    <p:sldId id="292" r:id="rId32"/>
    <p:sldId id="27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19"/>
    <p:restoredTop sz="94444"/>
  </p:normalViewPr>
  <p:slideViewPr>
    <p:cSldViewPr snapToGrid="0" snapToObjects="1">
      <p:cViewPr varScale="1">
        <p:scale>
          <a:sx n="87" d="100"/>
          <a:sy n="87" d="100"/>
        </p:scale>
        <p:origin x="3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31BF8-7CC7-0C4C-A7FD-5494070B4034}" type="doc">
      <dgm:prSet loTypeId="urn:microsoft.com/office/officeart/2008/layout/VerticalCircleList" loCatId="" qsTypeId="urn:microsoft.com/office/officeart/2005/8/quickstyle/simple1" qsCatId="simple" csTypeId="urn:microsoft.com/office/officeart/2005/8/colors/accent1_2" csCatId="accent1" phldr="1"/>
      <dgm:spPr/>
      <dgm:t>
        <a:bodyPr/>
        <a:lstStyle/>
        <a:p>
          <a:endParaRPr lang="en-GB"/>
        </a:p>
      </dgm:t>
    </dgm:pt>
    <dgm:pt modelId="{566FE4CE-2319-B249-B3B7-79C5924905F6}">
      <dgm:prSet phldrT="[Text]"/>
      <dgm:spPr/>
      <dgm:t>
        <a:bodyPr/>
        <a:lstStyle/>
        <a:p>
          <a:r>
            <a:rPr lang="en-GB" dirty="0"/>
            <a:t>Encode Categorical Variables</a:t>
          </a:r>
        </a:p>
      </dgm:t>
    </dgm:pt>
    <dgm:pt modelId="{998EE291-CD7D-B848-986D-C9B049AA367A}" type="parTrans" cxnId="{507EA95B-CF2F-C846-B12C-DB195B73EEE8}">
      <dgm:prSet/>
      <dgm:spPr/>
      <dgm:t>
        <a:bodyPr/>
        <a:lstStyle/>
        <a:p>
          <a:endParaRPr lang="en-GB"/>
        </a:p>
      </dgm:t>
    </dgm:pt>
    <dgm:pt modelId="{E5DB7E16-DC93-0747-9EF4-1E0E5C416DAF}" type="sibTrans" cxnId="{507EA95B-CF2F-C846-B12C-DB195B73EEE8}">
      <dgm:prSet/>
      <dgm:spPr/>
      <dgm:t>
        <a:bodyPr/>
        <a:lstStyle/>
        <a:p>
          <a:endParaRPr lang="en-GB"/>
        </a:p>
      </dgm:t>
    </dgm:pt>
    <dgm:pt modelId="{BC25C4F4-44AF-F743-898A-226FBF12EF71}">
      <dgm:prSet phldrT="[Text]"/>
      <dgm:spPr/>
      <dgm:t>
        <a:bodyPr/>
        <a:lstStyle/>
        <a:p>
          <a:r>
            <a:rPr lang="en-GB" dirty="0"/>
            <a:t>Balance Training Dataset</a:t>
          </a:r>
        </a:p>
      </dgm:t>
    </dgm:pt>
    <dgm:pt modelId="{8A638EC8-0162-1A44-A8B8-4C33EB9A46B7}" type="parTrans" cxnId="{30850DD5-61A9-5A45-80D8-47C1D1FD7935}">
      <dgm:prSet/>
      <dgm:spPr/>
      <dgm:t>
        <a:bodyPr/>
        <a:lstStyle/>
        <a:p>
          <a:endParaRPr lang="en-GB"/>
        </a:p>
      </dgm:t>
    </dgm:pt>
    <dgm:pt modelId="{ABF65D7D-FC76-7845-9A60-939E7A74AAD0}" type="sibTrans" cxnId="{30850DD5-61A9-5A45-80D8-47C1D1FD7935}">
      <dgm:prSet/>
      <dgm:spPr/>
      <dgm:t>
        <a:bodyPr/>
        <a:lstStyle/>
        <a:p>
          <a:endParaRPr lang="en-GB"/>
        </a:p>
      </dgm:t>
    </dgm:pt>
    <dgm:pt modelId="{39D51BB7-86A5-E941-A494-FEADC07EBEC8}" type="pres">
      <dgm:prSet presAssocID="{87431BF8-7CC7-0C4C-A7FD-5494070B4034}" presName="Name0" presStyleCnt="0">
        <dgm:presLayoutVars>
          <dgm:dir/>
        </dgm:presLayoutVars>
      </dgm:prSet>
      <dgm:spPr/>
    </dgm:pt>
    <dgm:pt modelId="{37DE558D-E323-D843-9E40-EE4D7919432E}" type="pres">
      <dgm:prSet presAssocID="{566FE4CE-2319-B249-B3B7-79C5924905F6}" presName="noChildren" presStyleCnt="0"/>
      <dgm:spPr/>
    </dgm:pt>
    <dgm:pt modelId="{3B943CE4-CD4B-124A-AABB-C5C8FA5F4C98}" type="pres">
      <dgm:prSet presAssocID="{566FE4CE-2319-B249-B3B7-79C5924905F6}" presName="gap" presStyleCnt="0"/>
      <dgm:spPr/>
    </dgm:pt>
    <dgm:pt modelId="{BF6D7125-3B4D-7A4A-B70F-20AC5EFF2618}" type="pres">
      <dgm:prSet presAssocID="{566FE4CE-2319-B249-B3B7-79C5924905F6}" presName="medCircle2" presStyleLbl="vennNode1" presStyleIdx="0" presStyleCnt="2"/>
      <dgm:spPr/>
    </dgm:pt>
    <dgm:pt modelId="{77186070-15F8-8440-A847-71DBBEE580D3}" type="pres">
      <dgm:prSet presAssocID="{566FE4CE-2319-B249-B3B7-79C5924905F6}" presName="txLvlOnly1" presStyleLbl="revTx" presStyleIdx="0" presStyleCnt="2"/>
      <dgm:spPr/>
    </dgm:pt>
    <dgm:pt modelId="{8D476FF9-39AC-3F44-A3DC-29372880947F}" type="pres">
      <dgm:prSet presAssocID="{BC25C4F4-44AF-F743-898A-226FBF12EF71}" presName="noChildren" presStyleCnt="0"/>
      <dgm:spPr/>
    </dgm:pt>
    <dgm:pt modelId="{BC9081B4-BA74-6249-82B6-23377E06AB42}" type="pres">
      <dgm:prSet presAssocID="{BC25C4F4-44AF-F743-898A-226FBF12EF71}" presName="gap" presStyleCnt="0"/>
      <dgm:spPr/>
    </dgm:pt>
    <dgm:pt modelId="{F19E55EA-4DF3-A64A-8916-1CF44C62F4D7}" type="pres">
      <dgm:prSet presAssocID="{BC25C4F4-44AF-F743-898A-226FBF12EF71}" presName="medCircle2" presStyleLbl="vennNode1" presStyleIdx="1" presStyleCnt="2" custLinFactNeighborX="4876" custLinFactNeighborY="4267"/>
      <dgm:spPr/>
    </dgm:pt>
    <dgm:pt modelId="{F36202DB-517E-2C4C-A0F8-D7A79DBD64F9}" type="pres">
      <dgm:prSet presAssocID="{BC25C4F4-44AF-F743-898A-226FBF12EF71}" presName="txLvlOnly1" presStyleLbl="revTx" presStyleIdx="1" presStyleCnt="2"/>
      <dgm:spPr/>
    </dgm:pt>
  </dgm:ptLst>
  <dgm:cxnLst>
    <dgm:cxn modelId="{92F8A013-D811-9049-BE94-787EBFD0C452}" type="presOf" srcId="{566FE4CE-2319-B249-B3B7-79C5924905F6}" destId="{77186070-15F8-8440-A847-71DBBEE580D3}" srcOrd="0" destOrd="0" presId="urn:microsoft.com/office/officeart/2008/layout/VerticalCircleList"/>
    <dgm:cxn modelId="{5C7EF433-8CCB-9843-AF2A-9693CA606D34}" type="presOf" srcId="{87431BF8-7CC7-0C4C-A7FD-5494070B4034}" destId="{39D51BB7-86A5-E941-A494-FEADC07EBEC8}" srcOrd="0" destOrd="0" presId="urn:microsoft.com/office/officeart/2008/layout/VerticalCircleList"/>
    <dgm:cxn modelId="{507EA95B-CF2F-C846-B12C-DB195B73EEE8}" srcId="{87431BF8-7CC7-0C4C-A7FD-5494070B4034}" destId="{566FE4CE-2319-B249-B3B7-79C5924905F6}" srcOrd="0" destOrd="0" parTransId="{998EE291-CD7D-B848-986D-C9B049AA367A}" sibTransId="{E5DB7E16-DC93-0747-9EF4-1E0E5C416DAF}"/>
    <dgm:cxn modelId="{BD0B8ABC-5893-5F4B-851D-2E26913621AF}" type="presOf" srcId="{BC25C4F4-44AF-F743-898A-226FBF12EF71}" destId="{F36202DB-517E-2C4C-A0F8-D7A79DBD64F9}" srcOrd="0" destOrd="0" presId="urn:microsoft.com/office/officeart/2008/layout/VerticalCircleList"/>
    <dgm:cxn modelId="{30850DD5-61A9-5A45-80D8-47C1D1FD7935}" srcId="{87431BF8-7CC7-0C4C-A7FD-5494070B4034}" destId="{BC25C4F4-44AF-F743-898A-226FBF12EF71}" srcOrd="1" destOrd="0" parTransId="{8A638EC8-0162-1A44-A8B8-4C33EB9A46B7}" sibTransId="{ABF65D7D-FC76-7845-9A60-939E7A74AAD0}"/>
    <dgm:cxn modelId="{D99CF3BA-25C3-1B4A-85A7-CE9A88BD0286}" type="presParOf" srcId="{39D51BB7-86A5-E941-A494-FEADC07EBEC8}" destId="{37DE558D-E323-D843-9E40-EE4D7919432E}" srcOrd="0" destOrd="0" presId="urn:microsoft.com/office/officeart/2008/layout/VerticalCircleList"/>
    <dgm:cxn modelId="{A74F0789-0914-484A-9C38-BDF7DC7A9ED9}" type="presParOf" srcId="{37DE558D-E323-D843-9E40-EE4D7919432E}" destId="{3B943CE4-CD4B-124A-AABB-C5C8FA5F4C98}" srcOrd="0" destOrd="0" presId="urn:microsoft.com/office/officeart/2008/layout/VerticalCircleList"/>
    <dgm:cxn modelId="{A6F57DC6-CB0E-1943-882F-E1625688DC0E}" type="presParOf" srcId="{37DE558D-E323-D843-9E40-EE4D7919432E}" destId="{BF6D7125-3B4D-7A4A-B70F-20AC5EFF2618}" srcOrd="1" destOrd="0" presId="urn:microsoft.com/office/officeart/2008/layout/VerticalCircleList"/>
    <dgm:cxn modelId="{5D68EB54-1FB1-594A-8885-48C2F6F6BF08}" type="presParOf" srcId="{37DE558D-E323-D843-9E40-EE4D7919432E}" destId="{77186070-15F8-8440-A847-71DBBEE580D3}" srcOrd="2" destOrd="0" presId="urn:microsoft.com/office/officeart/2008/layout/VerticalCircleList"/>
    <dgm:cxn modelId="{9EC087EC-68D0-744E-9199-519429F118CC}" type="presParOf" srcId="{39D51BB7-86A5-E941-A494-FEADC07EBEC8}" destId="{8D476FF9-39AC-3F44-A3DC-29372880947F}" srcOrd="1" destOrd="0" presId="urn:microsoft.com/office/officeart/2008/layout/VerticalCircleList"/>
    <dgm:cxn modelId="{58142922-E58E-174A-950C-79E7973011B2}" type="presParOf" srcId="{8D476FF9-39AC-3F44-A3DC-29372880947F}" destId="{BC9081B4-BA74-6249-82B6-23377E06AB42}" srcOrd="0" destOrd="0" presId="urn:microsoft.com/office/officeart/2008/layout/VerticalCircleList"/>
    <dgm:cxn modelId="{0299C0CE-483A-284F-9AA1-008038A6BC0D}" type="presParOf" srcId="{8D476FF9-39AC-3F44-A3DC-29372880947F}" destId="{F19E55EA-4DF3-A64A-8916-1CF44C62F4D7}" srcOrd="1" destOrd="0" presId="urn:microsoft.com/office/officeart/2008/layout/VerticalCircleList"/>
    <dgm:cxn modelId="{990D9AD1-FCBB-3246-BAF4-F17B47DCFA9E}" type="presParOf" srcId="{8D476FF9-39AC-3F44-A3DC-29372880947F}" destId="{F36202DB-517E-2C4C-A0F8-D7A79DBD64F9}"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69863-C27C-D44D-A5DC-89610F025437}" type="doc">
      <dgm:prSet loTypeId="urn:microsoft.com/office/officeart/2005/8/layout/chevron1" loCatId="" qsTypeId="urn:microsoft.com/office/officeart/2005/8/quickstyle/simple1" qsCatId="simple" csTypeId="urn:microsoft.com/office/officeart/2005/8/colors/accent1_2" csCatId="accent1" phldr="1"/>
      <dgm:spPr/>
    </dgm:pt>
    <dgm:pt modelId="{41B20B36-677E-AC43-A697-F2ACCE88ECE9}">
      <dgm:prSet phldrT="[Text]"/>
      <dgm:spPr>
        <a:solidFill>
          <a:srgbClr val="C00000"/>
        </a:solidFill>
      </dgm:spPr>
      <dgm:t>
        <a:bodyPr/>
        <a:lstStyle/>
        <a:p>
          <a:r>
            <a:rPr lang="en-GB" dirty="0"/>
            <a:t>Split Train-Test Datasets</a:t>
          </a:r>
        </a:p>
      </dgm:t>
    </dgm:pt>
    <dgm:pt modelId="{54D76AC3-873F-BD4D-8770-7B3DC2CED403}" type="parTrans" cxnId="{76FA910A-04AC-444E-B879-166EB1BC67D3}">
      <dgm:prSet/>
      <dgm:spPr/>
      <dgm:t>
        <a:bodyPr/>
        <a:lstStyle/>
        <a:p>
          <a:endParaRPr lang="en-GB"/>
        </a:p>
      </dgm:t>
    </dgm:pt>
    <dgm:pt modelId="{8CE4E147-C53F-4943-A400-72CE7F230A93}" type="sibTrans" cxnId="{76FA910A-04AC-444E-B879-166EB1BC67D3}">
      <dgm:prSet/>
      <dgm:spPr/>
      <dgm:t>
        <a:bodyPr/>
        <a:lstStyle/>
        <a:p>
          <a:endParaRPr lang="en-GB"/>
        </a:p>
      </dgm:t>
    </dgm:pt>
    <dgm:pt modelId="{D6A2875C-7EB8-1545-86CE-8FD00BE7CC44}">
      <dgm:prSet phldrT="[Text]"/>
      <dgm:spPr/>
      <dgm:t>
        <a:bodyPr/>
        <a:lstStyle/>
        <a:p>
          <a:r>
            <a:rPr lang="en-GB" dirty="0" err="1"/>
            <a:t>Undersampling</a:t>
          </a:r>
          <a:r>
            <a:rPr lang="en-GB" dirty="0"/>
            <a:t> Majority Class</a:t>
          </a:r>
        </a:p>
      </dgm:t>
    </dgm:pt>
    <dgm:pt modelId="{B094EB3A-19E2-B64E-8EC4-0E81276EB6CC}" type="parTrans" cxnId="{FF337683-2057-6A44-AD74-F47A769BDFC2}">
      <dgm:prSet/>
      <dgm:spPr/>
      <dgm:t>
        <a:bodyPr/>
        <a:lstStyle/>
        <a:p>
          <a:endParaRPr lang="en-GB"/>
        </a:p>
      </dgm:t>
    </dgm:pt>
    <dgm:pt modelId="{D2FE0E65-E1AD-894C-90DE-B150F7917112}" type="sibTrans" cxnId="{FF337683-2057-6A44-AD74-F47A769BDFC2}">
      <dgm:prSet/>
      <dgm:spPr/>
      <dgm:t>
        <a:bodyPr/>
        <a:lstStyle/>
        <a:p>
          <a:endParaRPr lang="en-GB"/>
        </a:p>
      </dgm:t>
    </dgm:pt>
    <dgm:pt modelId="{9C9821B9-BDDB-1946-8AE4-74FD80EC4845}">
      <dgm:prSet/>
      <dgm:spPr/>
      <dgm:t>
        <a:bodyPr/>
        <a:lstStyle/>
        <a:p>
          <a:r>
            <a:rPr lang="en-GB" dirty="0"/>
            <a:t>Final Check</a:t>
          </a:r>
        </a:p>
      </dgm:t>
    </dgm:pt>
    <dgm:pt modelId="{42D2E3F2-E39B-6743-A208-F25DC8B8F9A5}" type="parTrans" cxnId="{885905D8-F96E-DA44-8A0A-CCEC5D9B6D57}">
      <dgm:prSet/>
      <dgm:spPr/>
      <dgm:t>
        <a:bodyPr/>
        <a:lstStyle/>
        <a:p>
          <a:endParaRPr lang="en-GB"/>
        </a:p>
      </dgm:t>
    </dgm:pt>
    <dgm:pt modelId="{5196EA1B-81C6-794F-966C-E5B20FAA996B}" type="sibTrans" cxnId="{885905D8-F96E-DA44-8A0A-CCEC5D9B6D57}">
      <dgm:prSet/>
      <dgm:spPr/>
      <dgm:t>
        <a:bodyPr/>
        <a:lstStyle/>
        <a:p>
          <a:endParaRPr lang="en-GB"/>
        </a:p>
      </dgm:t>
    </dgm:pt>
    <dgm:pt modelId="{163AD9D8-AB4E-DA41-9D98-7BDEA9342499}" type="pres">
      <dgm:prSet presAssocID="{5B369863-C27C-D44D-A5DC-89610F025437}" presName="Name0" presStyleCnt="0">
        <dgm:presLayoutVars>
          <dgm:dir/>
          <dgm:animLvl val="lvl"/>
          <dgm:resizeHandles val="exact"/>
        </dgm:presLayoutVars>
      </dgm:prSet>
      <dgm:spPr/>
    </dgm:pt>
    <dgm:pt modelId="{91A2FC88-59F5-2047-90A5-BF27DF55621E}" type="pres">
      <dgm:prSet presAssocID="{41B20B36-677E-AC43-A697-F2ACCE88ECE9}" presName="parTxOnly" presStyleLbl="node1" presStyleIdx="0" presStyleCnt="3">
        <dgm:presLayoutVars>
          <dgm:chMax val="0"/>
          <dgm:chPref val="0"/>
          <dgm:bulletEnabled val="1"/>
        </dgm:presLayoutVars>
      </dgm:prSet>
      <dgm:spPr/>
    </dgm:pt>
    <dgm:pt modelId="{A454E885-9156-084D-A4B5-514962CE4EB7}" type="pres">
      <dgm:prSet presAssocID="{8CE4E147-C53F-4943-A400-72CE7F230A93}" presName="parTxOnlySpace" presStyleCnt="0"/>
      <dgm:spPr/>
    </dgm:pt>
    <dgm:pt modelId="{C42FFF64-4ED6-DE4D-B808-E84AE6623E18}" type="pres">
      <dgm:prSet presAssocID="{D6A2875C-7EB8-1545-86CE-8FD00BE7CC44}" presName="parTxOnly" presStyleLbl="node1" presStyleIdx="1" presStyleCnt="3">
        <dgm:presLayoutVars>
          <dgm:chMax val="0"/>
          <dgm:chPref val="0"/>
          <dgm:bulletEnabled val="1"/>
        </dgm:presLayoutVars>
      </dgm:prSet>
      <dgm:spPr/>
    </dgm:pt>
    <dgm:pt modelId="{4D15969F-F0C5-0F49-8240-0A15794CD27D}" type="pres">
      <dgm:prSet presAssocID="{D2FE0E65-E1AD-894C-90DE-B150F7917112}" presName="parTxOnlySpace" presStyleCnt="0"/>
      <dgm:spPr/>
    </dgm:pt>
    <dgm:pt modelId="{808B1604-59D1-F94D-9621-4873C590CDC8}" type="pres">
      <dgm:prSet presAssocID="{9C9821B9-BDDB-1946-8AE4-74FD80EC4845}" presName="parTxOnly" presStyleLbl="node1" presStyleIdx="2" presStyleCnt="3">
        <dgm:presLayoutVars>
          <dgm:chMax val="0"/>
          <dgm:chPref val="0"/>
          <dgm:bulletEnabled val="1"/>
        </dgm:presLayoutVars>
      </dgm:prSet>
      <dgm:spPr/>
    </dgm:pt>
  </dgm:ptLst>
  <dgm:cxnLst>
    <dgm:cxn modelId="{76FA910A-04AC-444E-B879-166EB1BC67D3}" srcId="{5B369863-C27C-D44D-A5DC-89610F025437}" destId="{41B20B36-677E-AC43-A697-F2ACCE88ECE9}" srcOrd="0" destOrd="0" parTransId="{54D76AC3-873F-BD4D-8770-7B3DC2CED403}" sibTransId="{8CE4E147-C53F-4943-A400-72CE7F230A93}"/>
    <dgm:cxn modelId="{1AB4A732-27A3-2C41-B7FC-42A140BEE134}" type="presOf" srcId="{9C9821B9-BDDB-1946-8AE4-74FD80EC4845}" destId="{808B1604-59D1-F94D-9621-4873C590CDC8}" srcOrd="0" destOrd="0" presId="urn:microsoft.com/office/officeart/2005/8/layout/chevron1"/>
    <dgm:cxn modelId="{32967037-6B4D-7949-8E0E-DB9C526EB965}" type="presOf" srcId="{5B369863-C27C-D44D-A5DC-89610F025437}" destId="{163AD9D8-AB4E-DA41-9D98-7BDEA9342499}" srcOrd="0" destOrd="0" presId="urn:microsoft.com/office/officeart/2005/8/layout/chevron1"/>
    <dgm:cxn modelId="{FF337683-2057-6A44-AD74-F47A769BDFC2}" srcId="{5B369863-C27C-D44D-A5DC-89610F025437}" destId="{D6A2875C-7EB8-1545-86CE-8FD00BE7CC44}" srcOrd="1" destOrd="0" parTransId="{B094EB3A-19E2-B64E-8EC4-0E81276EB6CC}" sibTransId="{D2FE0E65-E1AD-894C-90DE-B150F7917112}"/>
    <dgm:cxn modelId="{FC0FCE98-EC3A-C140-9045-4DAB94DB8942}" type="presOf" srcId="{D6A2875C-7EB8-1545-86CE-8FD00BE7CC44}" destId="{C42FFF64-4ED6-DE4D-B808-E84AE6623E18}" srcOrd="0" destOrd="0" presId="urn:microsoft.com/office/officeart/2005/8/layout/chevron1"/>
    <dgm:cxn modelId="{885905D8-F96E-DA44-8A0A-CCEC5D9B6D57}" srcId="{5B369863-C27C-D44D-A5DC-89610F025437}" destId="{9C9821B9-BDDB-1946-8AE4-74FD80EC4845}" srcOrd="2" destOrd="0" parTransId="{42D2E3F2-E39B-6743-A208-F25DC8B8F9A5}" sibTransId="{5196EA1B-81C6-794F-966C-E5B20FAA996B}"/>
    <dgm:cxn modelId="{9C6E48D9-CF5B-B247-935B-E993D1FD9F0D}" type="presOf" srcId="{41B20B36-677E-AC43-A697-F2ACCE88ECE9}" destId="{91A2FC88-59F5-2047-90A5-BF27DF55621E}" srcOrd="0" destOrd="0" presId="urn:microsoft.com/office/officeart/2005/8/layout/chevron1"/>
    <dgm:cxn modelId="{C66BA64E-54C7-F24C-B548-938035E22C7A}" type="presParOf" srcId="{163AD9D8-AB4E-DA41-9D98-7BDEA9342499}" destId="{91A2FC88-59F5-2047-90A5-BF27DF55621E}" srcOrd="0" destOrd="0" presId="urn:microsoft.com/office/officeart/2005/8/layout/chevron1"/>
    <dgm:cxn modelId="{4A231EB4-E7D5-CC47-AFDC-2481366A76D6}" type="presParOf" srcId="{163AD9D8-AB4E-DA41-9D98-7BDEA9342499}" destId="{A454E885-9156-084D-A4B5-514962CE4EB7}" srcOrd="1" destOrd="0" presId="urn:microsoft.com/office/officeart/2005/8/layout/chevron1"/>
    <dgm:cxn modelId="{B14FB1AD-6420-974A-9FA7-60A048F9B52F}" type="presParOf" srcId="{163AD9D8-AB4E-DA41-9D98-7BDEA9342499}" destId="{C42FFF64-4ED6-DE4D-B808-E84AE6623E18}" srcOrd="2" destOrd="0" presId="urn:microsoft.com/office/officeart/2005/8/layout/chevron1"/>
    <dgm:cxn modelId="{C621AC62-DC64-A34A-A351-EA8025950ADF}" type="presParOf" srcId="{163AD9D8-AB4E-DA41-9D98-7BDEA9342499}" destId="{4D15969F-F0C5-0F49-8240-0A15794CD27D}" srcOrd="3" destOrd="0" presId="urn:microsoft.com/office/officeart/2005/8/layout/chevron1"/>
    <dgm:cxn modelId="{8E0475F0-4277-424B-89E9-DCDBC2EEA8E0}" type="presParOf" srcId="{163AD9D8-AB4E-DA41-9D98-7BDEA9342499}" destId="{808B1604-59D1-F94D-9621-4873C590CDC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369863-C27C-D44D-A5DC-89610F025437}" type="doc">
      <dgm:prSet loTypeId="urn:microsoft.com/office/officeart/2005/8/layout/chevron1" loCatId="" qsTypeId="urn:microsoft.com/office/officeart/2005/8/quickstyle/simple1" qsCatId="simple" csTypeId="urn:microsoft.com/office/officeart/2005/8/colors/accent1_2" csCatId="accent1" phldr="1"/>
      <dgm:spPr/>
    </dgm:pt>
    <dgm:pt modelId="{41B20B36-677E-AC43-A697-F2ACCE88ECE9}">
      <dgm:prSet phldrT="[Text]"/>
      <dgm:spPr/>
      <dgm:t>
        <a:bodyPr/>
        <a:lstStyle/>
        <a:p>
          <a:r>
            <a:rPr lang="en-GB" dirty="0"/>
            <a:t>Split Train-Test Datasets</a:t>
          </a:r>
        </a:p>
      </dgm:t>
    </dgm:pt>
    <dgm:pt modelId="{54D76AC3-873F-BD4D-8770-7B3DC2CED403}" type="parTrans" cxnId="{76FA910A-04AC-444E-B879-166EB1BC67D3}">
      <dgm:prSet/>
      <dgm:spPr/>
      <dgm:t>
        <a:bodyPr/>
        <a:lstStyle/>
        <a:p>
          <a:endParaRPr lang="en-GB"/>
        </a:p>
      </dgm:t>
    </dgm:pt>
    <dgm:pt modelId="{8CE4E147-C53F-4943-A400-72CE7F230A93}" type="sibTrans" cxnId="{76FA910A-04AC-444E-B879-166EB1BC67D3}">
      <dgm:prSet/>
      <dgm:spPr/>
      <dgm:t>
        <a:bodyPr/>
        <a:lstStyle/>
        <a:p>
          <a:endParaRPr lang="en-GB"/>
        </a:p>
      </dgm:t>
    </dgm:pt>
    <dgm:pt modelId="{D6A2875C-7EB8-1545-86CE-8FD00BE7CC44}">
      <dgm:prSet phldrT="[Text]"/>
      <dgm:spPr>
        <a:solidFill>
          <a:srgbClr val="C00000"/>
        </a:solidFill>
      </dgm:spPr>
      <dgm:t>
        <a:bodyPr/>
        <a:lstStyle/>
        <a:p>
          <a:r>
            <a:rPr lang="en-GB" dirty="0" err="1"/>
            <a:t>Undersampling</a:t>
          </a:r>
          <a:r>
            <a:rPr lang="en-GB" dirty="0"/>
            <a:t> Majority Class</a:t>
          </a:r>
        </a:p>
      </dgm:t>
    </dgm:pt>
    <dgm:pt modelId="{B094EB3A-19E2-B64E-8EC4-0E81276EB6CC}" type="parTrans" cxnId="{FF337683-2057-6A44-AD74-F47A769BDFC2}">
      <dgm:prSet/>
      <dgm:spPr/>
      <dgm:t>
        <a:bodyPr/>
        <a:lstStyle/>
        <a:p>
          <a:endParaRPr lang="en-GB"/>
        </a:p>
      </dgm:t>
    </dgm:pt>
    <dgm:pt modelId="{D2FE0E65-E1AD-894C-90DE-B150F7917112}" type="sibTrans" cxnId="{FF337683-2057-6A44-AD74-F47A769BDFC2}">
      <dgm:prSet/>
      <dgm:spPr/>
      <dgm:t>
        <a:bodyPr/>
        <a:lstStyle/>
        <a:p>
          <a:endParaRPr lang="en-GB"/>
        </a:p>
      </dgm:t>
    </dgm:pt>
    <dgm:pt modelId="{9C9821B9-BDDB-1946-8AE4-74FD80EC4845}">
      <dgm:prSet/>
      <dgm:spPr/>
      <dgm:t>
        <a:bodyPr/>
        <a:lstStyle/>
        <a:p>
          <a:r>
            <a:rPr lang="en-GB" dirty="0"/>
            <a:t>Final Check</a:t>
          </a:r>
        </a:p>
      </dgm:t>
    </dgm:pt>
    <dgm:pt modelId="{42D2E3F2-E39B-6743-A208-F25DC8B8F9A5}" type="parTrans" cxnId="{885905D8-F96E-DA44-8A0A-CCEC5D9B6D57}">
      <dgm:prSet/>
      <dgm:spPr/>
      <dgm:t>
        <a:bodyPr/>
        <a:lstStyle/>
        <a:p>
          <a:endParaRPr lang="en-GB"/>
        </a:p>
      </dgm:t>
    </dgm:pt>
    <dgm:pt modelId="{5196EA1B-81C6-794F-966C-E5B20FAA996B}" type="sibTrans" cxnId="{885905D8-F96E-DA44-8A0A-CCEC5D9B6D57}">
      <dgm:prSet/>
      <dgm:spPr/>
      <dgm:t>
        <a:bodyPr/>
        <a:lstStyle/>
        <a:p>
          <a:endParaRPr lang="en-GB"/>
        </a:p>
      </dgm:t>
    </dgm:pt>
    <dgm:pt modelId="{163AD9D8-AB4E-DA41-9D98-7BDEA9342499}" type="pres">
      <dgm:prSet presAssocID="{5B369863-C27C-D44D-A5DC-89610F025437}" presName="Name0" presStyleCnt="0">
        <dgm:presLayoutVars>
          <dgm:dir/>
          <dgm:animLvl val="lvl"/>
          <dgm:resizeHandles val="exact"/>
        </dgm:presLayoutVars>
      </dgm:prSet>
      <dgm:spPr/>
    </dgm:pt>
    <dgm:pt modelId="{91A2FC88-59F5-2047-90A5-BF27DF55621E}" type="pres">
      <dgm:prSet presAssocID="{41B20B36-677E-AC43-A697-F2ACCE88ECE9}" presName="parTxOnly" presStyleLbl="node1" presStyleIdx="0" presStyleCnt="3">
        <dgm:presLayoutVars>
          <dgm:chMax val="0"/>
          <dgm:chPref val="0"/>
          <dgm:bulletEnabled val="1"/>
        </dgm:presLayoutVars>
      </dgm:prSet>
      <dgm:spPr/>
    </dgm:pt>
    <dgm:pt modelId="{A454E885-9156-084D-A4B5-514962CE4EB7}" type="pres">
      <dgm:prSet presAssocID="{8CE4E147-C53F-4943-A400-72CE7F230A93}" presName="parTxOnlySpace" presStyleCnt="0"/>
      <dgm:spPr/>
    </dgm:pt>
    <dgm:pt modelId="{C42FFF64-4ED6-DE4D-B808-E84AE6623E18}" type="pres">
      <dgm:prSet presAssocID="{D6A2875C-7EB8-1545-86CE-8FD00BE7CC44}" presName="parTxOnly" presStyleLbl="node1" presStyleIdx="1" presStyleCnt="3">
        <dgm:presLayoutVars>
          <dgm:chMax val="0"/>
          <dgm:chPref val="0"/>
          <dgm:bulletEnabled val="1"/>
        </dgm:presLayoutVars>
      </dgm:prSet>
      <dgm:spPr/>
    </dgm:pt>
    <dgm:pt modelId="{4D15969F-F0C5-0F49-8240-0A15794CD27D}" type="pres">
      <dgm:prSet presAssocID="{D2FE0E65-E1AD-894C-90DE-B150F7917112}" presName="parTxOnlySpace" presStyleCnt="0"/>
      <dgm:spPr/>
    </dgm:pt>
    <dgm:pt modelId="{808B1604-59D1-F94D-9621-4873C590CDC8}" type="pres">
      <dgm:prSet presAssocID="{9C9821B9-BDDB-1946-8AE4-74FD80EC4845}" presName="parTxOnly" presStyleLbl="node1" presStyleIdx="2" presStyleCnt="3">
        <dgm:presLayoutVars>
          <dgm:chMax val="0"/>
          <dgm:chPref val="0"/>
          <dgm:bulletEnabled val="1"/>
        </dgm:presLayoutVars>
      </dgm:prSet>
      <dgm:spPr/>
    </dgm:pt>
  </dgm:ptLst>
  <dgm:cxnLst>
    <dgm:cxn modelId="{76FA910A-04AC-444E-B879-166EB1BC67D3}" srcId="{5B369863-C27C-D44D-A5DC-89610F025437}" destId="{41B20B36-677E-AC43-A697-F2ACCE88ECE9}" srcOrd="0" destOrd="0" parTransId="{54D76AC3-873F-BD4D-8770-7B3DC2CED403}" sibTransId="{8CE4E147-C53F-4943-A400-72CE7F230A93}"/>
    <dgm:cxn modelId="{1AB4A732-27A3-2C41-B7FC-42A140BEE134}" type="presOf" srcId="{9C9821B9-BDDB-1946-8AE4-74FD80EC4845}" destId="{808B1604-59D1-F94D-9621-4873C590CDC8}" srcOrd="0" destOrd="0" presId="urn:microsoft.com/office/officeart/2005/8/layout/chevron1"/>
    <dgm:cxn modelId="{32967037-6B4D-7949-8E0E-DB9C526EB965}" type="presOf" srcId="{5B369863-C27C-D44D-A5DC-89610F025437}" destId="{163AD9D8-AB4E-DA41-9D98-7BDEA9342499}" srcOrd="0" destOrd="0" presId="urn:microsoft.com/office/officeart/2005/8/layout/chevron1"/>
    <dgm:cxn modelId="{FF337683-2057-6A44-AD74-F47A769BDFC2}" srcId="{5B369863-C27C-D44D-A5DC-89610F025437}" destId="{D6A2875C-7EB8-1545-86CE-8FD00BE7CC44}" srcOrd="1" destOrd="0" parTransId="{B094EB3A-19E2-B64E-8EC4-0E81276EB6CC}" sibTransId="{D2FE0E65-E1AD-894C-90DE-B150F7917112}"/>
    <dgm:cxn modelId="{FC0FCE98-EC3A-C140-9045-4DAB94DB8942}" type="presOf" srcId="{D6A2875C-7EB8-1545-86CE-8FD00BE7CC44}" destId="{C42FFF64-4ED6-DE4D-B808-E84AE6623E18}" srcOrd="0" destOrd="0" presId="urn:microsoft.com/office/officeart/2005/8/layout/chevron1"/>
    <dgm:cxn modelId="{885905D8-F96E-DA44-8A0A-CCEC5D9B6D57}" srcId="{5B369863-C27C-D44D-A5DC-89610F025437}" destId="{9C9821B9-BDDB-1946-8AE4-74FD80EC4845}" srcOrd="2" destOrd="0" parTransId="{42D2E3F2-E39B-6743-A208-F25DC8B8F9A5}" sibTransId="{5196EA1B-81C6-794F-966C-E5B20FAA996B}"/>
    <dgm:cxn modelId="{9C6E48D9-CF5B-B247-935B-E993D1FD9F0D}" type="presOf" srcId="{41B20B36-677E-AC43-A697-F2ACCE88ECE9}" destId="{91A2FC88-59F5-2047-90A5-BF27DF55621E}" srcOrd="0" destOrd="0" presId="urn:microsoft.com/office/officeart/2005/8/layout/chevron1"/>
    <dgm:cxn modelId="{C66BA64E-54C7-F24C-B548-938035E22C7A}" type="presParOf" srcId="{163AD9D8-AB4E-DA41-9D98-7BDEA9342499}" destId="{91A2FC88-59F5-2047-90A5-BF27DF55621E}" srcOrd="0" destOrd="0" presId="urn:microsoft.com/office/officeart/2005/8/layout/chevron1"/>
    <dgm:cxn modelId="{4A231EB4-E7D5-CC47-AFDC-2481366A76D6}" type="presParOf" srcId="{163AD9D8-AB4E-DA41-9D98-7BDEA9342499}" destId="{A454E885-9156-084D-A4B5-514962CE4EB7}" srcOrd="1" destOrd="0" presId="urn:microsoft.com/office/officeart/2005/8/layout/chevron1"/>
    <dgm:cxn modelId="{B14FB1AD-6420-974A-9FA7-60A048F9B52F}" type="presParOf" srcId="{163AD9D8-AB4E-DA41-9D98-7BDEA9342499}" destId="{C42FFF64-4ED6-DE4D-B808-E84AE6623E18}" srcOrd="2" destOrd="0" presId="urn:microsoft.com/office/officeart/2005/8/layout/chevron1"/>
    <dgm:cxn modelId="{C621AC62-DC64-A34A-A351-EA8025950ADF}" type="presParOf" srcId="{163AD9D8-AB4E-DA41-9D98-7BDEA9342499}" destId="{4D15969F-F0C5-0F49-8240-0A15794CD27D}" srcOrd="3" destOrd="0" presId="urn:microsoft.com/office/officeart/2005/8/layout/chevron1"/>
    <dgm:cxn modelId="{8E0475F0-4277-424B-89E9-DCDBC2EEA8E0}" type="presParOf" srcId="{163AD9D8-AB4E-DA41-9D98-7BDEA9342499}" destId="{808B1604-59D1-F94D-9621-4873C590CDC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B369863-C27C-D44D-A5DC-89610F025437}" type="doc">
      <dgm:prSet loTypeId="urn:microsoft.com/office/officeart/2005/8/layout/chevron1" loCatId="" qsTypeId="urn:microsoft.com/office/officeart/2005/8/quickstyle/simple1" qsCatId="simple" csTypeId="urn:microsoft.com/office/officeart/2005/8/colors/accent1_2" csCatId="accent1" phldr="1"/>
      <dgm:spPr/>
    </dgm:pt>
    <dgm:pt modelId="{41B20B36-677E-AC43-A697-F2ACCE88ECE9}">
      <dgm:prSet phldrT="[Text]"/>
      <dgm:spPr/>
      <dgm:t>
        <a:bodyPr/>
        <a:lstStyle/>
        <a:p>
          <a:r>
            <a:rPr lang="en-GB" dirty="0"/>
            <a:t>Split Train-Test Datasets</a:t>
          </a:r>
        </a:p>
      </dgm:t>
    </dgm:pt>
    <dgm:pt modelId="{54D76AC3-873F-BD4D-8770-7B3DC2CED403}" type="parTrans" cxnId="{76FA910A-04AC-444E-B879-166EB1BC67D3}">
      <dgm:prSet/>
      <dgm:spPr/>
      <dgm:t>
        <a:bodyPr/>
        <a:lstStyle/>
        <a:p>
          <a:endParaRPr lang="en-GB"/>
        </a:p>
      </dgm:t>
    </dgm:pt>
    <dgm:pt modelId="{8CE4E147-C53F-4943-A400-72CE7F230A93}" type="sibTrans" cxnId="{76FA910A-04AC-444E-B879-166EB1BC67D3}">
      <dgm:prSet/>
      <dgm:spPr/>
      <dgm:t>
        <a:bodyPr/>
        <a:lstStyle/>
        <a:p>
          <a:endParaRPr lang="en-GB"/>
        </a:p>
      </dgm:t>
    </dgm:pt>
    <dgm:pt modelId="{D6A2875C-7EB8-1545-86CE-8FD00BE7CC44}">
      <dgm:prSet phldrT="[Text]"/>
      <dgm:spPr/>
      <dgm:t>
        <a:bodyPr/>
        <a:lstStyle/>
        <a:p>
          <a:r>
            <a:rPr lang="en-GB" dirty="0" err="1"/>
            <a:t>Undersampling</a:t>
          </a:r>
          <a:r>
            <a:rPr lang="en-GB" dirty="0"/>
            <a:t> Majority Class</a:t>
          </a:r>
        </a:p>
      </dgm:t>
    </dgm:pt>
    <dgm:pt modelId="{B094EB3A-19E2-B64E-8EC4-0E81276EB6CC}" type="parTrans" cxnId="{FF337683-2057-6A44-AD74-F47A769BDFC2}">
      <dgm:prSet/>
      <dgm:spPr/>
      <dgm:t>
        <a:bodyPr/>
        <a:lstStyle/>
        <a:p>
          <a:endParaRPr lang="en-GB"/>
        </a:p>
      </dgm:t>
    </dgm:pt>
    <dgm:pt modelId="{D2FE0E65-E1AD-894C-90DE-B150F7917112}" type="sibTrans" cxnId="{FF337683-2057-6A44-AD74-F47A769BDFC2}">
      <dgm:prSet/>
      <dgm:spPr/>
      <dgm:t>
        <a:bodyPr/>
        <a:lstStyle/>
        <a:p>
          <a:endParaRPr lang="en-GB"/>
        </a:p>
      </dgm:t>
    </dgm:pt>
    <dgm:pt modelId="{9C9821B9-BDDB-1946-8AE4-74FD80EC4845}">
      <dgm:prSet/>
      <dgm:spPr>
        <a:solidFill>
          <a:srgbClr val="C00000"/>
        </a:solidFill>
      </dgm:spPr>
      <dgm:t>
        <a:bodyPr/>
        <a:lstStyle/>
        <a:p>
          <a:r>
            <a:rPr lang="en-GB" dirty="0"/>
            <a:t>Final Check</a:t>
          </a:r>
        </a:p>
      </dgm:t>
    </dgm:pt>
    <dgm:pt modelId="{42D2E3F2-E39B-6743-A208-F25DC8B8F9A5}" type="parTrans" cxnId="{885905D8-F96E-DA44-8A0A-CCEC5D9B6D57}">
      <dgm:prSet/>
      <dgm:spPr/>
      <dgm:t>
        <a:bodyPr/>
        <a:lstStyle/>
        <a:p>
          <a:endParaRPr lang="en-GB"/>
        </a:p>
      </dgm:t>
    </dgm:pt>
    <dgm:pt modelId="{5196EA1B-81C6-794F-966C-E5B20FAA996B}" type="sibTrans" cxnId="{885905D8-F96E-DA44-8A0A-CCEC5D9B6D57}">
      <dgm:prSet/>
      <dgm:spPr/>
      <dgm:t>
        <a:bodyPr/>
        <a:lstStyle/>
        <a:p>
          <a:endParaRPr lang="en-GB"/>
        </a:p>
      </dgm:t>
    </dgm:pt>
    <dgm:pt modelId="{163AD9D8-AB4E-DA41-9D98-7BDEA9342499}" type="pres">
      <dgm:prSet presAssocID="{5B369863-C27C-D44D-A5DC-89610F025437}" presName="Name0" presStyleCnt="0">
        <dgm:presLayoutVars>
          <dgm:dir/>
          <dgm:animLvl val="lvl"/>
          <dgm:resizeHandles val="exact"/>
        </dgm:presLayoutVars>
      </dgm:prSet>
      <dgm:spPr/>
    </dgm:pt>
    <dgm:pt modelId="{91A2FC88-59F5-2047-90A5-BF27DF55621E}" type="pres">
      <dgm:prSet presAssocID="{41B20B36-677E-AC43-A697-F2ACCE88ECE9}" presName="parTxOnly" presStyleLbl="node1" presStyleIdx="0" presStyleCnt="3">
        <dgm:presLayoutVars>
          <dgm:chMax val="0"/>
          <dgm:chPref val="0"/>
          <dgm:bulletEnabled val="1"/>
        </dgm:presLayoutVars>
      </dgm:prSet>
      <dgm:spPr/>
    </dgm:pt>
    <dgm:pt modelId="{A454E885-9156-084D-A4B5-514962CE4EB7}" type="pres">
      <dgm:prSet presAssocID="{8CE4E147-C53F-4943-A400-72CE7F230A93}" presName="parTxOnlySpace" presStyleCnt="0"/>
      <dgm:spPr/>
    </dgm:pt>
    <dgm:pt modelId="{C42FFF64-4ED6-DE4D-B808-E84AE6623E18}" type="pres">
      <dgm:prSet presAssocID="{D6A2875C-7EB8-1545-86CE-8FD00BE7CC44}" presName="parTxOnly" presStyleLbl="node1" presStyleIdx="1" presStyleCnt="3">
        <dgm:presLayoutVars>
          <dgm:chMax val="0"/>
          <dgm:chPref val="0"/>
          <dgm:bulletEnabled val="1"/>
        </dgm:presLayoutVars>
      </dgm:prSet>
      <dgm:spPr/>
    </dgm:pt>
    <dgm:pt modelId="{4D15969F-F0C5-0F49-8240-0A15794CD27D}" type="pres">
      <dgm:prSet presAssocID="{D2FE0E65-E1AD-894C-90DE-B150F7917112}" presName="parTxOnlySpace" presStyleCnt="0"/>
      <dgm:spPr/>
    </dgm:pt>
    <dgm:pt modelId="{808B1604-59D1-F94D-9621-4873C590CDC8}" type="pres">
      <dgm:prSet presAssocID="{9C9821B9-BDDB-1946-8AE4-74FD80EC4845}" presName="parTxOnly" presStyleLbl="node1" presStyleIdx="2" presStyleCnt="3">
        <dgm:presLayoutVars>
          <dgm:chMax val="0"/>
          <dgm:chPref val="0"/>
          <dgm:bulletEnabled val="1"/>
        </dgm:presLayoutVars>
      </dgm:prSet>
      <dgm:spPr/>
    </dgm:pt>
  </dgm:ptLst>
  <dgm:cxnLst>
    <dgm:cxn modelId="{76FA910A-04AC-444E-B879-166EB1BC67D3}" srcId="{5B369863-C27C-D44D-A5DC-89610F025437}" destId="{41B20B36-677E-AC43-A697-F2ACCE88ECE9}" srcOrd="0" destOrd="0" parTransId="{54D76AC3-873F-BD4D-8770-7B3DC2CED403}" sibTransId="{8CE4E147-C53F-4943-A400-72CE7F230A93}"/>
    <dgm:cxn modelId="{1AB4A732-27A3-2C41-B7FC-42A140BEE134}" type="presOf" srcId="{9C9821B9-BDDB-1946-8AE4-74FD80EC4845}" destId="{808B1604-59D1-F94D-9621-4873C590CDC8}" srcOrd="0" destOrd="0" presId="urn:microsoft.com/office/officeart/2005/8/layout/chevron1"/>
    <dgm:cxn modelId="{32967037-6B4D-7949-8E0E-DB9C526EB965}" type="presOf" srcId="{5B369863-C27C-D44D-A5DC-89610F025437}" destId="{163AD9D8-AB4E-DA41-9D98-7BDEA9342499}" srcOrd="0" destOrd="0" presId="urn:microsoft.com/office/officeart/2005/8/layout/chevron1"/>
    <dgm:cxn modelId="{FF337683-2057-6A44-AD74-F47A769BDFC2}" srcId="{5B369863-C27C-D44D-A5DC-89610F025437}" destId="{D6A2875C-7EB8-1545-86CE-8FD00BE7CC44}" srcOrd="1" destOrd="0" parTransId="{B094EB3A-19E2-B64E-8EC4-0E81276EB6CC}" sibTransId="{D2FE0E65-E1AD-894C-90DE-B150F7917112}"/>
    <dgm:cxn modelId="{FC0FCE98-EC3A-C140-9045-4DAB94DB8942}" type="presOf" srcId="{D6A2875C-7EB8-1545-86CE-8FD00BE7CC44}" destId="{C42FFF64-4ED6-DE4D-B808-E84AE6623E18}" srcOrd="0" destOrd="0" presId="urn:microsoft.com/office/officeart/2005/8/layout/chevron1"/>
    <dgm:cxn modelId="{885905D8-F96E-DA44-8A0A-CCEC5D9B6D57}" srcId="{5B369863-C27C-D44D-A5DC-89610F025437}" destId="{9C9821B9-BDDB-1946-8AE4-74FD80EC4845}" srcOrd="2" destOrd="0" parTransId="{42D2E3F2-E39B-6743-A208-F25DC8B8F9A5}" sibTransId="{5196EA1B-81C6-794F-966C-E5B20FAA996B}"/>
    <dgm:cxn modelId="{9C6E48D9-CF5B-B247-935B-E993D1FD9F0D}" type="presOf" srcId="{41B20B36-677E-AC43-A697-F2ACCE88ECE9}" destId="{91A2FC88-59F5-2047-90A5-BF27DF55621E}" srcOrd="0" destOrd="0" presId="urn:microsoft.com/office/officeart/2005/8/layout/chevron1"/>
    <dgm:cxn modelId="{C66BA64E-54C7-F24C-B548-938035E22C7A}" type="presParOf" srcId="{163AD9D8-AB4E-DA41-9D98-7BDEA9342499}" destId="{91A2FC88-59F5-2047-90A5-BF27DF55621E}" srcOrd="0" destOrd="0" presId="urn:microsoft.com/office/officeart/2005/8/layout/chevron1"/>
    <dgm:cxn modelId="{4A231EB4-E7D5-CC47-AFDC-2481366A76D6}" type="presParOf" srcId="{163AD9D8-AB4E-DA41-9D98-7BDEA9342499}" destId="{A454E885-9156-084D-A4B5-514962CE4EB7}" srcOrd="1" destOrd="0" presId="urn:microsoft.com/office/officeart/2005/8/layout/chevron1"/>
    <dgm:cxn modelId="{B14FB1AD-6420-974A-9FA7-60A048F9B52F}" type="presParOf" srcId="{163AD9D8-AB4E-DA41-9D98-7BDEA9342499}" destId="{C42FFF64-4ED6-DE4D-B808-E84AE6623E18}" srcOrd="2" destOrd="0" presId="urn:microsoft.com/office/officeart/2005/8/layout/chevron1"/>
    <dgm:cxn modelId="{C621AC62-DC64-A34A-A351-EA8025950ADF}" type="presParOf" srcId="{163AD9D8-AB4E-DA41-9D98-7BDEA9342499}" destId="{4D15969F-F0C5-0F49-8240-0A15794CD27D}" srcOrd="3" destOrd="0" presId="urn:microsoft.com/office/officeart/2005/8/layout/chevron1"/>
    <dgm:cxn modelId="{8E0475F0-4277-424B-89E9-DCDBC2EEA8E0}" type="presParOf" srcId="{163AD9D8-AB4E-DA41-9D98-7BDEA9342499}" destId="{808B1604-59D1-F94D-9621-4873C590CDC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084AF2-A68B-0C40-BC4C-B8FA9DFFF76F}" type="doc">
      <dgm:prSet loTypeId="urn:microsoft.com/office/officeart/2005/8/layout/cycle8" loCatId="" qsTypeId="urn:microsoft.com/office/officeart/2005/8/quickstyle/simple1" qsCatId="simple" csTypeId="urn:microsoft.com/office/officeart/2005/8/colors/accent1_2" csCatId="accent1" phldr="1"/>
      <dgm:spPr/>
      <dgm:t>
        <a:bodyPr/>
        <a:lstStyle/>
        <a:p>
          <a:endParaRPr lang="en-GB"/>
        </a:p>
      </dgm:t>
    </dgm:pt>
    <dgm:pt modelId="{11A242C0-867D-7649-B41F-BFE357129F8D}">
      <dgm:prSet phldrT="[Text]" custT="1"/>
      <dgm:spPr>
        <a:solidFill>
          <a:srgbClr val="C00000"/>
        </a:solidFill>
      </dgm:spPr>
      <dgm:t>
        <a:bodyPr/>
        <a:lstStyle/>
        <a:p>
          <a:r>
            <a:rPr lang="en-GB" sz="1500" dirty="0"/>
            <a:t>Train Models (default settings)</a:t>
          </a:r>
        </a:p>
      </dgm:t>
    </dgm:pt>
    <dgm:pt modelId="{6B22C813-D77D-E241-B595-153C49D784FA}" type="parTrans" cxnId="{65A3639C-5E19-D345-9FBB-52B97A10752D}">
      <dgm:prSet/>
      <dgm:spPr/>
      <dgm:t>
        <a:bodyPr/>
        <a:lstStyle/>
        <a:p>
          <a:endParaRPr lang="en-GB"/>
        </a:p>
      </dgm:t>
    </dgm:pt>
    <dgm:pt modelId="{7A0B610C-1C4B-6149-BEB2-718A0ABDE5BC}" type="sibTrans" cxnId="{65A3639C-5E19-D345-9FBB-52B97A10752D}">
      <dgm:prSet/>
      <dgm:spPr/>
      <dgm:t>
        <a:bodyPr/>
        <a:lstStyle/>
        <a:p>
          <a:endParaRPr lang="en-GB"/>
        </a:p>
      </dgm:t>
    </dgm:pt>
    <dgm:pt modelId="{930A6D35-A94B-5746-85EE-67A069699109}">
      <dgm:prSet phldrT="[Text]" custT="1"/>
      <dgm:spPr/>
      <dgm:t>
        <a:bodyPr/>
        <a:lstStyle/>
        <a:p>
          <a:r>
            <a:rPr lang="en-GB" sz="1500" dirty="0"/>
            <a:t>Validation and Evaluation Metrics</a:t>
          </a:r>
        </a:p>
      </dgm:t>
    </dgm:pt>
    <dgm:pt modelId="{8E1D8F03-D3F2-6742-9F17-4D2BC20A45D0}" type="parTrans" cxnId="{55979285-5B3C-BC4F-8EE0-549F49D9880B}">
      <dgm:prSet/>
      <dgm:spPr/>
      <dgm:t>
        <a:bodyPr/>
        <a:lstStyle/>
        <a:p>
          <a:endParaRPr lang="en-GB"/>
        </a:p>
      </dgm:t>
    </dgm:pt>
    <dgm:pt modelId="{11496E8F-0292-4D4E-BCAF-742FE99C6CCB}" type="sibTrans" cxnId="{55979285-5B3C-BC4F-8EE0-549F49D9880B}">
      <dgm:prSet/>
      <dgm:spPr/>
      <dgm:t>
        <a:bodyPr/>
        <a:lstStyle/>
        <a:p>
          <a:endParaRPr lang="en-GB"/>
        </a:p>
      </dgm:t>
    </dgm:pt>
    <dgm:pt modelId="{05E61ACA-36E3-FE45-9D8E-A4CCB730CDF1}">
      <dgm:prSet phldrT="[Text]" custT="1"/>
      <dgm:spPr/>
      <dgm:t>
        <a:bodyPr/>
        <a:lstStyle/>
        <a:p>
          <a:r>
            <a:rPr lang="en-GB" sz="1500" dirty="0"/>
            <a:t>Hyperparameter Tuning</a:t>
          </a:r>
        </a:p>
      </dgm:t>
    </dgm:pt>
    <dgm:pt modelId="{53E1A7BB-745E-9D4B-B957-EF28C364E681}" type="parTrans" cxnId="{212F6AFE-32D7-D14D-966D-E3B6FBC8AD20}">
      <dgm:prSet/>
      <dgm:spPr/>
      <dgm:t>
        <a:bodyPr/>
        <a:lstStyle/>
        <a:p>
          <a:endParaRPr lang="en-GB"/>
        </a:p>
      </dgm:t>
    </dgm:pt>
    <dgm:pt modelId="{656D75D6-C874-8742-855E-8998630A3067}" type="sibTrans" cxnId="{212F6AFE-32D7-D14D-966D-E3B6FBC8AD20}">
      <dgm:prSet/>
      <dgm:spPr/>
      <dgm:t>
        <a:bodyPr/>
        <a:lstStyle/>
        <a:p>
          <a:endParaRPr lang="en-GB"/>
        </a:p>
      </dgm:t>
    </dgm:pt>
    <dgm:pt modelId="{8A50656C-3877-8349-A6B7-ECB441D23792}" type="pres">
      <dgm:prSet presAssocID="{8B084AF2-A68B-0C40-BC4C-B8FA9DFFF76F}" presName="compositeShape" presStyleCnt="0">
        <dgm:presLayoutVars>
          <dgm:chMax val="7"/>
          <dgm:dir/>
          <dgm:resizeHandles val="exact"/>
        </dgm:presLayoutVars>
      </dgm:prSet>
      <dgm:spPr/>
    </dgm:pt>
    <dgm:pt modelId="{9566FD17-A259-564A-83CF-5297E6CC13ED}" type="pres">
      <dgm:prSet presAssocID="{8B084AF2-A68B-0C40-BC4C-B8FA9DFFF76F}" presName="wedge1" presStyleLbl="node1" presStyleIdx="0" presStyleCnt="3"/>
      <dgm:spPr/>
    </dgm:pt>
    <dgm:pt modelId="{959DE503-BBDA-874D-9EBA-C5A0A20E3D41}" type="pres">
      <dgm:prSet presAssocID="{8B084AF2-A68B-0C40-BC4C-B8FA9DFFF76F}" presName="dummy1a" presStyleCnt="0"/>
      <dgm:spPr/>
    </dgm:pt>
    <dgm:pt modelId="{CAB57760-7D5C-C442-AEFB-9B99146C13CB}" type="pres">
      <dgm:prSet presAssocID="{8B084AF2-A68B-0C40-BC4C-B8FA9DFFF76F}" presName="dummy1b" presStyleCnt="0"/>
      <dgm:spPr/>
    </dgm:pt>
    <dgm:pt modelId="{F5364737-F6DA-854D-85BD-A0CEF66CCF18}" type="pres">
      <dgm:prSet presAssocID="{8B084AF2-A68B-0C40-BC4C-B8FA9DFFF76F}" presName="wedge1Tx" presStyleLbl="node1" presStyleIdx="0" presStyleCnt="3">
        <dgm:presLayoutVars>
          <dgm:chMax val="0"/>
          <dgm:chPref val="0"/>
          <dgm:bulletEnabled val="1"/>
        </dgm:presLayoutVars>
      </dgm:prSet>
      <dgm:spPr/>
    </dgm:pt>
    <dgm:pt modelId="{3DB225E3-F671-E443-83BE-5E63CD7BFEB6}" type="pres">
      <dgm:prSet presAssocID="{8B084AF2-A68B-0C40-BC4C-B8FA9DFFF76F}" presName="wedge2" presStyleLbl="node1" presStyleIdx="1" presStyleCnt="3" custLinFactNeighborX="-1370" custLinFactNeighborY="2927"/>
      <dgm:spPr/>
    </dgm:pt>
    <dgm:pt modelId="{867E7D79-C9AD-704A-BA51-888A43E7397F}" type="pres">
      <dgm:prSet presAssocID="{8B084AF2-A68B-0C40-BC4C-B8FA9DFFF76F}" presName="dummy2a" presStyleCnt="0"/>
      <dgm:spPr/>
    </dgm:pt>
    <dgm:pt modelId="{9C6AAA9D-9C97-C044-91B2-A2DE8324F643}" type="pres">
      <dgm:prSet presAssocID="{8B084AF2-A68B-0C40-BC4C-B8FA9DFFF76F}" presName="dummy2b" presStyleCnt="0"/>
      <dgm:spPr/>
    </dgm:pt>
    <dgm:pt modelId="{75B569DD-E77D-634F-8123-E7BD0793729E}" type="pres">
      <dgm:prSet presAssocID="{8B084AF2-A68B-0C40-BC4C-B8FA9DFFF76F}" presName="wedge2Tx" presStyleLbl="node1" presStyleIdx="1" presStyleCnt="3">
        <dgm:presLayoutVars>
          <dgm:chMax val="0"/>
          <dgm:chPref val="0"/>
          <dgm:bulletEnabled val="1"/>
        </dgm:presLayoutVars>
      </dgm:prSet>
      <dgm:spPr/>
    </dgm:pt>
    <dgm:pt modelId="{E990BBBC-61D2-3645-B730-20913D556533}" type="pres">
      <dgm:prSet presAssocID="{8B084AF2-A68B-0C40-BC4C-B8FA9DFFF76F}" presName="wedge3" presStyleLbl="node1" presStyleIdx="2" presStyleCnt="3" custScaleX="102757" custScaleY="106695"/>
      <dgm:spPr/>
    </dgm:pt>
    <dgm:pt modelId="{5763EE03-F3C8-D64E-AF56-C0C212BD6E25}" type="pres">
      <dgm:prSet presAssocID="{8B084AF2-A68B-0C40-BC4C-B8FA9DFFF76F}" presName="dummy3a" presStyleCnt="0"/>
      <dgm:spPr/>
    </dgm:pt>
    <dgm:pt modelId="{90F9FCE3-871D-5F42-A28C-6BC8C8FB451B}" type="pres">
      <dgm:prSet presAssocID="{8B084AF2-A68B-0C40-BC4C-B8FA9DFFF76F}" presName="dummy3b" presStyleCnt="0"/>
      <dgm:spPr/>
    </dgm:pt>
    <dgm:pt modelId="{30B83723-4CFD-0C45-ABCC-29C8F9CF8B47}" type="pres">
      <dgm:prSet presAssocID="{8B084AF2-A68B-0C40-BC4C-B8FA9DFFF76F}" presName="wedge3Tx" presStyleLbl="node1" presStyleIdx="2" presStyleCnt="3">
        <dgm:presLayoutVars>
          <dgm:chMax val="0"/>
          <dgm:chPref val="0"/>
          <dgm:bulletEnabled val="1"/>
        </dgm:presLayoutVars>
      </dgm:prSet>
      <dgm:spPr/>
    </dgm:pt>
    <dgm:pt modelId="{6F8B6DE6-C6DA-FB47-91C3-3FE632D81E7D}" type="pres">
      <dgm:prSet presAssocID="{7A0B610C-1C4B-6149-BEB2-718A0ABDE5BC}" presName="arrowWedge1" presStyleLbl="fgSibTrans2D1" presStyleIdx="0" presStyleCnt="3"/>
      <dgm:spPr/>
    </dgm:pt>
    <dgm:pt modelId="{803FEC9C-9144-9247-9263-51F929E478A8}" type="pres">
      <dgm:prSet presAssocID="{11496E8F-0292-4D4E-BCAF-742FE99C6CCB}" presName="arrowWedge2" presStyleLbl="fgSibTrans2D1" presStyleIdx="1" presStyleCnt="3"/>
      <dgm:spPr/>
    </dgm:pt>
    <dgm:pt modelId="{704B43FB-9DC2-D141-AE59-47FAE9FC0F99}" type="pres">
      <dgm:prSet presAssocID="{656D75D6-C874-8742-855E-8998630A3067}" presName="arrowWedge3" presStyleLbl="fgSibTrans2D1" presStyleIdx="2" presStyleCnt="3"/>
      <dgm:spPr/>
    </dgm:pt>
  </dgm:ptLst>
  <dgm:cxnLst>
    <dgm:cxn modelId="{7111F224-88E3-6245-858D-624FA1D8A435}" type="presOf" srcId="{05E61ACA-36E3-FE45-9D8E-A4CCB730CDF1}" destId="{30B83723-4CFD-0C45-ABCC-29C8F9CF8B47}" srcOrd="1" destOrd="0" presId="urn:microsoft.com/office/officeart/2005/8/layout/cycle8"/>
    <dgm:cxn modelId="{324F844F-C3A4-2C42-8D57-905A10BCDF3E}" type="presOf" srcId="{8B084AF2-A68B-0C40-BC4C-B8FA9DFFF76F}" destId="{8A50656C-3877-8349-A6B7-ECB441D23792}" srcOrd="0" destOrd="0" presId="urn:microsoft.com/office/officeart/2005/8/layout/cycle8"/>
    <dgm:cxn modelId="{55979285-5B3C-BC4F-8EE0-549F49D9880B}" srcId="{8B084AF2-A68B-0C40-BC4C-B8FA9DFFF76F}" destId="{930A6D35-A94B-5746-85EE-67A069699109}" srcOrd="1" destOrd="0" parTransId="{8E1D8F03-D3F2-6742-9F17-4D2BC20A45D0}" sibTransId="{11496E8F-0292-4D4E-BCAF-742FE99C6CCB}"/>
    <dgm:cxn modelId="{7F94E38D-AF63-7649-B844-CB75CCE72DB9}" type="presOf" srcId="{11A242C0-867D-7649-B41F-BFE357129F8D}" destId="{F5364737-F6DA-854D-85BD-A0CEF66CCF18}" srcOrd="1" destOrd="0" presId="urn:microsoft.com/office/officeart/2005/8/layout/cycle8"/>
    <dgm:cxn modelId="{0625E190-9FEC-3D42-A7AE-3C78E237E899}" type="presOf" srcId="{05E61ACA-36E3-FE45-9D8E-A4CCB730CDF1}" destId="{E990BBBC-61D2-3645-B730-20913D556533}" srcOrd="0" destOrd="0" presId="urn:microsoft.com/office/officeart/2005/8/layout/cycle8"/>
    <dgm:cxn modelId="{4B100F97-B260-E44A-8F55-18A91226E512}" type="presOf" srcId="{11A242C0-867D-7649-B41F-BFE357129F8D}" destId="{9566FD17-A259-564A-83CF-5297E6CC13ED}" srcOrd="0" destOrd="0" presId="urn:microsoft.com/office/officeart/2005/8/layout/cycle8"/>
    <dgm:cxn modelId="{65A3639C-5E19-D345-9FBB-52B97A10752D}" srcId="{8B084AF2-A68B-0C40-BC4C-B8FA9DFFF76F}" destId="{11A242C0-867D-7649-B41F-BFE357129F8D}" srcOrd="0" destOrd="0" parTransId="{6B22C813-D77D-E241-B595-153C49D784FA}" sibTransId="{7A0B610C-1C4B-6149-BEB2-718A0ABDE5BC}"/>
    <dgm:cxn modelId="{67AEC6AD-1062-3141-B90D-A2B14F05379E}" type="presOf" srcId="{930A6D35-A94B-5746-85EE-67A069699109}" destId="{75B569DD-E77D-634F-8123-E7BD0793729E}" srcOrd="1" destOrd="0" presId="urn:microsoft.com/office/officeart/2005/8/layout/cycle8"/>
    <dgm:cxn modelId="{6BBE61BE-2233-C94B-96BF-44CE35D612A7}" type="presOf" srcId="{930A6D35-A94B-5746-85EE-67A069699109}" destId="{3DB225E3-F671-E443-83BE-5E63CD7BFEB6}" srcOrd="0" destOrd="0" presId="urn:microsoft.com/office/officeart/2005/8/layout/cycle8"/>
    <dgm:cxn modelId="{212F6AFE-32D7-D14D-966D-E3B6FBC8AD20}" srcId="{8B084AF2-A68B-0C40-BC4C-B8FA9DFFF76F}" destId="{05E61ACA-36E3-FE45-9D8E-A4CCB730CDF1}" srcOrd="2" destOrd="0" parTransId="{53E1A7BB-745E-9D4B-B957-EF28C364E681}" sibTransId="{656D75D6-C874-8742-855E-8998630A3067}"/>
    <dgm:cxn modelId="{82128C0E-F4C0-E14B-B838-177A683128C6}" type="presParOf" srcId="{8A50656C-3877-8349-A6B7-ECB441D23792}" destId="{9566FD17-A259-564A-83CF-5297E6CC13ED}" srcOrd="0" destOrd="0" presId="urn:microsoft.com/office/officeart/2005/8/layout/cycle8"/>
    <dgm:cxn modelId="{9690D812-2691-C944-9D9A-DD6F6D2E6DC5}" type="presParOf" srcId="{8A50656C-3877-8349-A6B7-ECB441D23792}" destId="{959DE503-BBDA-874D-9EBA-C5A0A20E3D41}" srcOrd="1" destOrd="0" presId="urn:microsoft.com/office/officeart/2005/8/layout/cycle8"/>
    <dgm:cxn modelId="{337446BF-D706-144E-A954-48F1A7B860C8}" type="presParOf" srcId="{8A50656C-3877-8349-A6B7-ECB441D23792}" destId="{CAB57760-7D5C-C442-AEFB-9B99146C13CB}" srcOrd="2" destOrd="0" presId="urn:microsoft.com/office/officeart/2005/8/layout/cycle8"/>
    <dgm:cxn modelId="{62B180A4-BDF0-8748-A3F9-7DF001D9D81F}" type="presParOf" srcId="{8A50656C-3877-8349-A6B7-ECB441D23792}" destId="{F5364737-F6DA-854D-85BD-A0CEF66CCF18}" srcOrd="3" destOrd="0" presId="urn:microsoft.com/office/officeart/2005/8/layout/cycle8"/>
    <dgm:cxn modelId="{C7746CDC-4C1B-F647-81B1-21C9A97353E9}" type="presParOf" srcId="{8A50656C-3877-8349-A6B7-ECB441D23792}" destId="{3DB225E3-F671-E443-83BE-5E63CD7BFEB6}" srcOrd="4" destOrd="0" presId="urn:microsoft.com/office/officeart/2005/8/layout/cycle8"/>
    <dgm:cxn modelId="{3026F2D4-8067-C64F-B80E-B643BC3C3E94}" type="presParOf" srcId="{8A50656C-3877-8349-A6B7-ECB441D23792}" destId="{867E7D79-C9AD-704A-BA51-888A43E7397F}" srcOrd="5" destOrd="0" presId="urn:microsoft.com/office/officeart/2005/8/layout/cycle8"/>
    <dgm:cxn modelId="{91DE6BB2-62B0-2B45-930B-0C29CE7ED9B7}" type="presParOf" srcId="{8A50656C-3877-8349-A6B7-ECB441D23792}" destId="{9C6AAA9D-9C97-C044-91B2-A2DE8324F643}" srcOrd="6" destOrd="0" presId="urn:microsoft.com/office/officeart/2005/8/layout/cycle8"/>
    <dgm:cxn modelId="{168D6DE3-5574-F74F-8DD5-8DEDE83B1573}" type="presParOf" srcId="{8A50656C-3877-8349-A6B7-ECB441D23792}" destId="{75B569DD-E77D-634F-8123-E7BD0793729E}" srcOrd="7" destOrd="0" presId="urn:microsoft.com/office/officeart/2005/8/layout/cycle8"/>
    <dgm:cxn modelId="{B8752188-E141-0046-9709-0E0CDDC76559}" type="presParOf" srcId="{8A50656C-3877-8349-A6B7-ECB441D23792}" destId="{E990BBBC-61D2-3645-B730-20913D556533}" srcOrd="8" destOrd="0" presId="urn:microsoft.com/office/officeart/2005/8/layout/cycle8"/>
    <dgm:cxn modelId="{41DDE668-A221-424F-8C0F-B776F153373D}" type="presParOf" srcId="{8A50656C-3877-8349-A6B7-ECB441D23792}" destId="{5763EE03-F3C8-D64E-AF56-C0C212BD6E25}" srcOrd="9" destOrd="0" presId="urn:microsoft.com/office/officeart/2005/8/layout/cycle8"/>
    <dgm:cxn modelId="{162C8F71-FF37-1C4C-9965-FA574D76F50B}" type="presParOf" srcId="{8A50656C-3877-8349-A6B7-ECB441D23792}" destId="{90F9FCE3-871D-5F42-A28C-6BC8C8FB451B}" srcOrd="10" destOrd="0" presId="urn:microsoft.com/office/officeart/2005/8/layout/cycle8"/>
    <dgm:cxn modelId="{7F903053-ED3F-2740-91E3-2431C4D9F483}" type="presParOf" srcId="{8A50656C-3877-8349-A6B7-ECB441D23792}" destId="{30B83723-4CFD-0C45-ABCC-29C8F9CF8B47}" srcOrd="11" destOrd="0" presId="urn:microsoft.com/office/officeart/2005/8/layout/cycle8"/>
    <dgm:cxn modelId="{8D689083-CD08-8347-A625-F907E34FDE67}" type="presParOf" srcId="{8A50656C-3877-8349-A6B7-ECB441D23792}" destId="{6F8B6DE6-C6DA-FB47-91C3-3FE632D81E7D}" srcOrd="12" destOrd="0" presId="urn:microsoft.com/office/officeart/2005/8/layout/cycle8"/>
    <dgm:cxn modelId="{400B2A88-D383-2849-B6D7-A1BE9762BE3D}" type="presParOf" srcId="{8A50656C-3877-8349-A6B7-ECB441D23792}" destId="{803FEC9C-9144-9247-9263-51F929E478A8}" srcOrd="13" destOrd="0" presId="urn:microsoft.com/office/officeart/2005/8/layout/cycle8"/>
    <dgm:cxn modelId="{6EBA64E5-E30F-FB44-B887-D63BB71D7E16}" type="presParOf" srcId="{8A50656C-3877-8349-A6B7-ECB441D23792}" destId="{704B43FB-9DC2-D141-AE59-47FAE9FC0F9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084AF2-A68B-0C40-BC4C-B8FA9DFFF76F}" type="doc">
      <dgm:prSet loTypeId="urn:microsoft.com/office/officeart/2005/8/layout/cycle8" loCatId="" qsTypeId="urn:microsoft.com/office/officeart/2005/8/quickstyle/simple1" qsCatId="simple" csTypeId="urn:microsoft.com/office/officeart/2005/8/colors/accent1_2" csCatId="accent1" phldr="1"/>
      <dgm:spPr/>
      <dgm:t>
        <a:bodyPr/>
        <a:lstStyle/>
        <a:p>
          <a:endParaRPr lang="en-GB"/>
        </a:p>
      </dgm:t>
    </dgm:pt>
    <dgm:pt modelId="{11A242C0-867D-7649-B41F-BFE357129F8D}">
      <dgm:prSet phldrT="[Text]" custT="1"/>
      <dgm:spPr>
        <a:solidFill>
          <a:schemeClr val="accent1"/>
        </a:solidFill>
      </dgm:spPr>
      <dgm:t>
        <a:bodyPr/>
        <a:lstStyle/>
        <a:p>
          <a:r>
            <a:rPr lang="en-GB" sz="1500" dirty="0"/>
            <a:t>Train Models (default settings)</a:t>
          </a:r>
        </a:p>
      </dgm:t>
    </dgm:pt>
    <dgm:pt modelId="{6B22C813-D77D-E241-B595-153C49D784FA}" type="parTrans" cxnId="{65A3639C-5E19-D345-9FBB-52B97A10752D}">
      <dgm:prSet/>
      <dgm:spPr/>
      <dgm:t>
        <a:bodyPr/>
        <a:lstStyle/>
        <a:p>
          <a:endParaRPr lang="en-GB"/>
        </a:p>
      </dgm:t>
    </dgm:pt>
    <dgm:pt modelId="{7A0B610C-1C4B-6149-BEB2-718A0ABDE5BC}" type="sibTrans" cxnId="{65A3639C-5E19-D345-9FBB-52B97A10752D}">
      <dgm:prSet/>
      <dgm:spPr/>
      <dgm:t>
        <a:bodyPr/>
        <a:lstStyle/>
        <a:p>
          <a:endParaRPr lang="en-GB"/>
        </a:p>
      </dgm:t>
    </dgm:pt>
    <dgm:pt modelId="{930A6D35-A94B-5746-85EE-67A069699109}">
      <dgm:prSet phldrT="[Text]" custT="1"/>
      <dgm:spPr>
        <a:solidFill>
          <a:srgbClr val="C00000"/>
        </a:solidFill>
      </dgm:spPr>
      <dgm:t>
        <a:bodyPr/>
        <a:lstStyle/>
        <a:p>
          <a:r>
            <a:rPr lang="en-GB" sz="1500" dirty="0"/>
            <a:t>Validation and Evaluation Metrics</a:t>
          </a:r>
        </a:p>
      </dgm:t>
    </dgm:pt>
    <dgm:pt modelId="{8E1D8F03-D3F2-6742-9F17-4D2BC20A45D0}" type="parTrans" cxnId="{55979285-5B3C-BC4F-8EE0-549F49D9880B}">
      <dgm:prSet/>
      <dgm:spPr/>
      <dgm:t>
        <a:bodyPr/>
        <a:lstStyle/>
        <a:p>
          <a:endParaRPr lang="en-GB"/>
        </a:p>
      </dgm:t>
    </dgm:pt>
    <dgm:pt modelId="{11496E8F-0292-4D4E-BCAF-742FE99C6CCB}" type="sibTrans" cxnId="{55979285-5B3C-BC4F-8EE0-549F49D9880B}">
      <dgm:prSet/>
      <dgm:spPr/>
      <dgm:t>
        <a:bodyPr/>
        <a:lstStyle/>
        <a:p>
          <a:endParaRPr lang="en-GB"/>
        </a:p>
      </dgm:t>
    </dgm:pt>
    <dgm:pt modelId="{05E61ACA-36E3-FE45-9D8E-A4CCB730CDF1}">
      <dgm:prSet phldrT="[Text]" custT="1"/>
      <dgm:spPr/>
      <dgm:t>
        <a:bodyPr/>
        <a:lstStyle/>
        <a:p>
          <a:r>
            <a:rPr lang="en-GB" sz="1500" dirty="0"/>
            <a:t>Hyperparameter Tuning</a:t>
          </a:r>
        </a:p>
      </dgm:t>
    </dgm:pt>
    <dgm:pt modelId="{53E1A7BB-745E-9D4B-B957-EF28C364E681}" type="parTrans" cxnId="{212F6AFE-32D7-D14D-966D-E3B6FBC8AD20}">
      <dgm:prSet/>
      <dgm:spPr/>
      <dgm:t>
        <a:bodyPr/>
        <a:lstStyle/>
        <a:p>
          <a:endParaRPr lang="en-GB"/>
        </a:p>
      </dgm:t>
    </dgm:pt>
    <dgm:pt modelId="{656D75D6-C874-8742-855E-8998630A3067}" type="sibTrans" cxnId="{212F6AFE-32D7-D14D-966D-E3B6FBC8AD20}">
      <dgm:prSet/>
      <dgm:spPr/>
      <dgm:t>
        <a:bodyPr/>
        <a:lstStyle/>
        <a:p>
          <a:endParaRPr lang="en-GB"/>
        </a:p>
      </dgm:t>
    </dgm:pt>
    <dgm:pt modelId="{8A50656C-3877-8349-A6B7-ECB441D23792}" type="pres">
      <dgm:prSet presAssocID="{8B084AF2-A68B-0C40-BC4C-B8FA9DFFF76F}" presName="compositeShape" presStyleCnt="0">
        <dgm:presLayoutVars>
          <dgm:chMax val="7"/>
          <dgm:dir/>
          <dgm:resizeHandles val="exact"/>
        </dgm:presLayoutVars>
      </dgm:prSet>
      <dgm:spPr/>
    </dgm:pt>
    <dgm:pt modelId="{9566FD17-A259-564A-83CF-5297E6CC13ED}" type="pres">
      <dgm:prSet presAssocID="{8B084AF2-A68B-0C40-BC4C-B8FA9DFFF76F}" presName="wedge1" presStyleLbl="node1" presStyleIdx="0" presStyleCnt="3"/>
      <dgm:spPr/>
    </dgm:pt>
    <dgm:pt modelId="{959DE503-BBDA-874D-9EBA-C5A0A20E3D41}" type="pres">
      <dgm:prSet presAssocID="{8B084AF2-A68B-0C40-BC4C-B8FA9DFFF76F}" presName="dummy1a" presStyleCnt="0"/>
      <dgm:spPr/>
    </dgm:pt>
    <dgm:pt modelId="{CAB57760-7D5C-C442-AEFB-9B99146C13CB}" type="pres">
      <dgm:prSet presAssocID="{8B084AF2-A68B-0C40-BC4C-B8FA9DFFF76F}" presName="dummy1b" presStyleCnt="0"/>
      <dgm:spPr/>
    </dgm:pt>
    <dgm:pt modelId="{F5364737-F6DA-854D-85BD-A0CEF66CCF18}" type="pres">
      <dgm:prSet presAssocID="{8B084AF2-A68B-0C40-BC4C-B8FA9DFFF76F}" presName="wedge1Tx" presStyleLbl="node1" presStyleIdx="0" presStyleCnt="3">
        <dgm:presLayoutVars>
          <dgm:chMax val="0"/>
          <dgm:chPref val="0"/>
          <dgm:bulletEnabled val="1"/>
        </dgm:presLayoutVars>
      </dgm:prSet>
      <dgm:spPr/>
    </dgm:pt>
    <dgm:pt modelId="{3DB225E3-F671-E443-83BE-5E63CD7BFEB6}" type="pres">
      <dgm:prSet presAssocID="{8B084AF2-A68B-0C40-BC4C-B8FA9DFFF76F}" presName="wedge2" presStyleLbl="node1" presStyleIdx="1" presStyleCnt="3"/>
      <dgm:spPr/>
    </dgm:pt>
    <dgm:pt modelId="{867E7D79-C9AD-704A-BA51-888A43E7397F}" type="pres">
      <dgm:prSet presAssocID="{8B084AF2-A68B-0C40-BC4C-B8FA9DFFF76F}" presName="dummy2a" presStyleCnt="0"/>
      <dgm:spPr/>
    </dgm:pt>
    <dgm:pt modelId="{9C6AAA9D-9C97-C044-91B2-A2DE8324F643}" type="pres">
      <dgm:prSet presAssocID="{8B084AF2-A68B-0C40-BC4C-B8FA9DFFF76F}" presName="dummy2b" presStyleCnt="0"/>
      <dgm:spPr/>
    </dgm:pt>
    <dgm:pt modelId="{75B569DD-E77D-634F-8123-E7BD0793729E}" type="pres">
      <dgm:prSet presAssocID="{8B084AF2-A68B-0C40-BC4C-B8FA9DFFF76F}" presName="wedge2Tx" presStyleLbl="node1" presStyleIdx="1" presStyleCnt="3">
        <dgm:presLayoutVars>
          <dgm:chMax val="0"/>
          <dgm:chPref val="0"/>
          <dgm:bulletEnabled val="1"/>
        </dgm:presLayoutVars>
      </dgm:prSet>
      <dgm:spPr/>
    </dgm:pt>
    <dgm:pt modelId="{E990BBBC-61D2-3645-B730-20913D556533}" type="pres">
      <dgm:prSet presAssocID="{8B084AF2-A68B-0C40-BC4C-B8FA9DFFF76F}" presName="wedge3" presStyleLbl="node1" presStyleIdx="2" presStyleCnt="3"/>
      <dgm:spPr/>
    </dgm:pt>
    <dgm:pt modelId="{5763EE03-F3C8-D64E-AF56-C0C212BD6E25}" type="pres">
      <dgm:prSet presAssocID="{8B084AF2-A68B-0C40-BC4C-B8FA9DFFF76F}" presName="dummy3a" presStyleCnt="0"/>
      <dgm:spPr/>
    </dgm:pt>
    <dgm:pt modelId="{90F9FCE3-871D-5F42-A28C-6BC8C8FB451B}" type="pres">
      <dgm:prSet presAssocID="{8B084AF2-A68B-0C40-BC4C-B8FA9DFFF76F}" presName="dummy3b" presStyleCnt="0"/>
      <dgm:spPr/>
    </dgm:pt>
    <dgm:pt modelId="{30B83723-4CFD-0C45-ABCC-29C8F9CF8B47}" type="pres">
      <dgm:prSet presAssocID="{8B084AF2-A68B-0C40-BC4C-B8FA9DFFF76F}" presName="wedge3Tx" presStyleLbl="node1" presStyleIdx="2" presStyleCnt="3">
        <dgm:presLayoutVars>
          <dgm:chMax val="0"/>
          <dgm:chPref val="0"/>
          <dgm:bulletEnabled val="1"/>
        </dgm:presLayoutVars>
      </dgm:prSet>
      <dgm:spPr/>
    </dgm:pt>
    <dgm:pt modelId="{6F8B6DE6-C6DA-FB47-91C3-3FE632D81E7D}" type="pres">
      <dgm:prSet presAssocID="{7A0B610C-1C4B-6149-BEB2-718A0ABDE5BC}" presName="arrowWedge1" presStyleLbl="fgSibTrans2D1" presStyleIdx="0" presStyleCnt="3"/>
      <dgm:spPr/>
    </dgm:pt>
    <dgm:pt modelId="{803FEC9C-9144-9247-9263-51F929E478A8}" type="pres">
      <dgm:prSet presAssocID="{11496E8F-0292-4D4E-BCAF-742FE99C6CCB}" presName="arrowWedge2" presStyleLbl="fgSibTrans2D1" presStyleIdx="1" presStyleCnt="3"/>
      <dgm:spPr/>
    </dgm:pt>
    <dgm:pt modelId="{704B43FB-9DC2-D141-AE59-47FAE9FC0F99}" type="pres">
      <dgm:prSet presAssocID="{656D75D6-C874-8742-855E-8998630A3067}" presName="arrowWedge3" presStyleLbl="fgSibTrans2D1" presStyleIdx="2" presStyleCnt="3"/>
      <dgm:spPr/>
    </dgm:pt>
  </dgm:ptLst>
  <dgm:cxnLst>
    <dgm:cxn modelId="{7111F224-88E3-6245-858D-624FA1D8A435}" type="presOf" srcId="{05E61ACA-36E3-FE45-9D8E-A4CCB730CDF1}" destId="{30B83723-4CFD-0C45-ABCC-29C8F9CF8B47}" srcOrd="1" destOrd="0" presId="urn:microsoft.com/office/officeart/2005/8/layout/cycle8"/>
    <dgm:cxn modelId="{324F844F-C3A4-2C42-8D57-905A10BCDF3E}" type="presOf" srcId="{8B084AF2-A68B-0C40-BC4C-B8FA9DFFF76F}" destId="{8A50656C-3877-8349-A6B7-ECB441D23792}" srcOrd="0" destOrd="0" presId="urn:microsoft.com/office/officeart/2005/8/layout/cycle8"/>
    <dgm:cxn modelId="{55979285-5B3C-BC4F-8EE0-549F49D9880B}" srcId="{8B084AF2-A68B-0C40-BC4C-B8FA9DFFF76F}" destId="{930A6D35-A94B-5746-85EE-67A069699109}" srcOrd="1" destOrd="0" parTransId="{8E1D8F03-D3F2-6742-9F17-4D2BC20A45D0}" sibTransId="{11496E8F-0292-4D4E-BCAF-742FE99C6CCB}"/>
    <dgm:cxn modelId="{7F94E38D-AF63-7649-B844-CB75CCE72DB9}" type="presOf" srcId="{11A242C0-867D-7649-B41F-BFE357129F8D}" destId="{F5364737-F6DA-854D-85BD-A0CEF66CCF18}" srcOrd="1" destOrd="0" presId="urn:microsoft.com/office/officeart/2005/8/layout/cycle8"/>
    <dgm:cxn modelId="{0625E190-9FEC-3D42-A7AE-3C78E237E899}" type="presOf" srcId="{05E61ACA-36E3-FE45-9D8E-A4CCB730CDF1}" destId="{E990BBBC-61D2-3645-B730-20913D556533}" srcOrd="0" destOrd="0" presId="urn:microsoft.com/office/officeart/2005/8/layout/cycle8"/>
    <dgm:cxn modelId="{4B100F97-B260-E44A-8F55-18A91226E512}" type="presOf" srcId="{11A242C0-867D-7649-B41F-BFE357129F8D}" destId="{9566FD17-A259-564A-83CF-5297E6CC13ED}" srcOrd="0" destOrd="0" presId="urn:microsoft.com/office/officeart/2005/8/layout/cycle8"/>
    <dgm:cxn modelId="{65A3639C-5E19-D345-9FBB-52B97A10752D}" srcId="{8B084AF2-A68B-0C40-BC4C-B8FA9DFFF76F}" destId="{11A242C0-867D-7649-B41F-BFE357129F8D}" srcOrd="0" destOrd="0" parTransId="{6B22C813-D77D-E241-B595-153C49D784FA}" sibTransId="{7A0B610C-1C4B-6149-BEB2-718A0ABDE5BC}"/>
    <dgm:cxn modelId="{67AEC6AD-1062-3141-B90D-A2B14F05379E}" type="presOf" srcId="{930A6D35-A94B-5746-85EE-67A069699109}" destId="{75B569DD-E77D-634F-8123-E7BD0793729E}" srcOrd="1" destOrd="0" presId="urn:microsoft.com/office/officeart/2005/8/layout/cycle8"/>
    <dgm:cxn modelId="{6BBE61BE-2233-C94B-96BF-44CE35D612A7}" type="presOf" srcId="{930A6D35-A94B-5746-85EE-67A069699109}" destId="{3DB225E3-F671-E443-83BE-5E63CD7BFEB6}" srcOrd="0" destOrd="0" presId="urn:microsoft.com/office/officeart/2005/8/layout/cycle8"/>
    <dgm:cxn modelId="{212F6AFE-32D7-D14D-966D-E3B6FBC8AD20}" srcId="{8B084AF2-A68B-0C40-BC4C-B8FA9DFFF76F}" destId="{05E61ACA-36E3-FE45-9D8E-A4CCB730CDF1}" srcOrd="2" destOrd="0" parTransId="{53E1A7BB-745E-9D4B-B957-EF28C364E681}" sibTransId="{656D75D6-C874-8742-855E-8998630A3067}"/>
    <dgm:cxn modelId="{82128C0E-F4C0-E14B-B838-177A683128C6}" type="presParOf" srcId="{8A50656C-3877-8349-A6B7-ECB441D23792}" destId="{9566FD17-A259-564A-83CF-5297E6CC13ED}" srcOrd="0" destOrd="0" presId="urn:microsoft.com/office/officeart/2005/8/layout/cycle8"/>
    <dgm:cxn modelId="{9690D812-2691-C944-9D9A-DD6F6D2E6DC5}" type="presParOf" srcId="{8A50656C-3877-8349-A6B7-ECB441D23792}" destId="{959DE503-BBDA-874D-9EBA-C5A0A20E3D41}" srcOrd="1" destOrd="0" presId="urn:microsoft.com/office/officeart/2005/8/layout/cycle8"/>
    <dgm:cxn modelId="{337446BF-D706-144E-A954-48F1A7B860C8}" type="presParOf" srcId="{8A50656C-3877-8349-A6B7-ECB441D23792}" destId="{CAB57760-7D5C-C442-AEFB-9B99146C13CB}" srcOrd="2" destOrd="0" presId="urn:microsoft.com/office/officeart/2005/8/layout/cycle8"/>
    <dgm:cxn modelId="{62B180A4-BDF0-8748-A3F9-7DF001D9D81F}" type="presParOf" srcId="{8A50656C-3877-8349-A6B7-ECB441D23792}" destId="{F5364737-F6DA-854D-85BD-A0CEF66CCF18}" srcOrd="3" destOrd="0" presId="urn:microsoft.com/office/officeart/2005/8/layout/cycle8"/>
    <dgm:cxn modelId="{C7746CDC-4C1B-F647-81B1-21C9A97353E9}" type="presParOf" srcId="{8A50656C-3877-8349-A6B7-ECB441D23792}" destId="{3DB225E3-F671-E443-83BE-5E63CD7BFEB6}" srcOrd="4" destOrd="0" presId="urn:microsoft.com/office/officeart/2005/8/layout/cycle8"/>
    <dgm:cxn modelId="{3026F2D4-8067-C64F-B80E-B643BC3C3E94}" type="presParOf" srcId="{8A50656C-3877-8349-A6B7-ECB441D23792}" destId="{867E7D79-C9AD-704A-BA51-888A43E7397F}" srcOrd="5" destOrd="0" presId="urn:microsoft.com/office/officeart/2005/8/layout/cycle8"/>
    <dgm:cxn modelId="{91DE6BB2-62B0-2B45-930B-0C29CE7ED9B7}" type="presParOf" srcId="{8A50656C-3877-8349-A6B7-ECB441D23792}" destId="{9C6AAA9D-9C97-C044-91B2-A2DE8324F643}" srcOrd="6" destOrd="0" presId="urn:microsoft.com/office/officeart/2005/8/layout/cycle8"/>
    <dgm:cxn modelId="{168D6DE3-5574-F74F-8DD5-8DEDE83B1573}" type="presParOf" srcId="{8A50656C-3877-8349-A6B7-ECB441D23792}" destId="{75B569DD-E77D-634F-8123-E7BD0793729E}" srcOrd="7" destOrd="0" presId="urn:microsoft.com/office/officeart/2005/8/layout/cycle8"/>
    <dgm:cxn modelId="{B8752188-E141-0046-9709-0E0CDDC76559}" type="presParOf" srcId="{8A50656C-3877-8349-A6B7-ECB441D23792}" destId="{E990BBBC-61D2-3645-B730-20913D556533}" srcOrd="8" destOrd="0" presId="urn:microsoft.com/office/officeart/2005/8/layout/cycle8"/>
    <dgm:cxn modelId="{41DDE668-A221-424F-8C0F-B776F153373D}" type="presParOf" srcId="{8A50656C-3877-8349-A6B7-ECB441D23792}" destId="{5763EE03-F3C8-D64E-AF56-C0C212BD6E25}" srcOrd="9" destOrd="0" presId="urn:microsoft.com/office/officeart/2005/8/layout/cycle8"/>
    <dgm:cxn modelId="{162C8F71-FF37-1C4C-9965-FA574D76F50B}" type="presParOf" srcId="{8A50656C-3877-8349-A6B7-ECB441D23792}" destId="{90F9FCE3-871D-5F42-A28C-6BC8C8FB451B}" srcOrd="10" destOrd="0" presId="urn:microsoft.com/office/officeart/2005/8/layout/cycle8"/>
    <dgm:cxn modelId="{7F903053-ED3F-2740-91E3-2431C4D9F483}" type="presParOf" srcId="{8A50656C-3877-8349-A6B7-ECB441D23792}" destId="{30B83723-4CFD-0C45-ABCC-29C8F9CF8B47}" srcOrd="11" destOrd="0" presId="urn:microsoft.com/office/officeart/2005/8/layout/cycle8"/>
    <dgm:cxn modelId="{8D689083-CD08-8347-A625-F907E34FDE67}" type="presParOf" srcId="{8A50656C-3877-8349-A6B7-ECB441D23792}" destId="{6F8B6DE6-C6DA-FB47-91C3-3FE632D81E7D}" srcOrd="12" destOrd="0" presId="urn:microsoft.com/office/officeart/2005/8/layout/cycle8"/>
    <dgm:cxn modelId="{400B2A88-D383-2849-B6D7-A1BE9762BE3D}" type="presParOf" srcId="{8A50656C-3877-8349-A6B7-ECB441D23792}" destId="{803FEC9C-9144-9247-9263-51F929E478A8}" srcOrd="13" destOrd="0" presId="urn:microsoft.com/office/officeart/2005/8/layout/cycle8"/>
    <dgm:cxn modelId="{6EBA64E5-E30F-FB44-B887-D63BB71D7E16}" type="presParOf" srcId="{8A50656C-3877-8349-A6B7-ECB441D23792}" destId="{704B43FB-9DC2-D141-AE59-47FAE9FC0F99}"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084AF2-A68B-0C40-BC4C-B8FA9DFFF76F}" type="doc">
      <dgm:prSet loTypeId="urn:microsoft.com/office/officeart/2005/8/layout/cycle8" loCatId="" qsTypeId="urn:microsoft.com/office/officeart/2005/8/quickstyle/simple1" qsCatId="simple" csTypeId="urn:microsoft.com/office/officeart/2005/8/colors/accent1_2" csCatId="accent1" phldr="1"/>
      <dgm:spPr/>
      <dgm:t>
        <a:bodyPr/>
        <a:lstStyle/>
        <a:p>
          <a:endParaRPr lang="en-GB"/>
        </a:p>
      </dgm:t>
    </dgm:pt>
    <dgm:pt modelId="{11A242C0-867D-7649-B41F-BFE357129F8D}">
      <dgm:prSet phldrT="[Text]" custT="1"/>
      <dgm:spPr>
        <a:solidFill>
          <a:schemeClr val="accent1"/>
        </a:solidFill>
      </dgm:spPr>
      <dgm:t>
        <a:bodyPr/>
        <a:lstStyle/>
        <a:p>
          <a:r>
            <a:rPr lang="en-GB" sz="1500" dirty="0"/>
            <a:t>Train Models (default settings)</a:t>
          </a:r>
        </a:p>
      </dgm:t>
    </dgm:pt>
    <dgm:pt modelId="{6B22C813-D77D-E241-B595-153C49D784FA}" type="parTrans" cxnId="{65A3639C-5E19-D345-9FBB-52B97A10752D}">
      <dgm:prSet/>
      <dgm:spPr/>
      <dgm:t>
        <a:bodyPr/>
        <a:lstStyle/>
        <a:p>
          <a:endParaRPr lang="en-GB"/>
        </a:p>
      </dgm:t>
    </dgm:pt>
    <dgm:pt modelId="{7A0B610C-1C4B-6149-BEB2-718A0ABDE5BC}" type="sibTrans" cxnId="{65A3639C-5E19-D345-9FBB-52B97A10752D}">
      <dgm:prSet/>
      <dgm:spPr/>
      <dgm:t>
        <a:bodyPr/>
        <a:lstStyle/>
        <a:p>
          <a:endParaRPr lang="en-GB"/>
        </a:p>
      </dgm:t>
    </dgm:pt>
    <dgm:pt modelId="{930A6D35-A94B-5746-85EE-67A069699109}">
      <dgm:prSet phldrT="[Text]" custT="1"/>
      <dgm:spPr>
        <a:solidFill>
          <a:schemeClr val="accent1"/>
        </a:solidFill>
      </dgm:spPr>
      <dgm:t>
        <a:bodyPr/>
        <a:lstStyle/>
        <a:p>
          <a:r>
            <a:rPr lang="en-GB" sz="1500" dirty="0"/>
            <a:t>Validation and Evaluation Metrics</a:t>
          </a:r>
        </a:p>
      </dgm:t>
    </dgm:pt>
    <dgm:pt modelId="{8E1D8F03-D3F2-6742-9F17-4D2BC20A45D0}" type="parTrans" cxnId="{55979285-5B3C-BC4F-8EE0-549F49D9880B}">
      <dgm:prSet/>
      <dgm:spPr/>
      <dgm:t>
        <a:bodyPr/>
        <a:lstStyle/>
        <a:p>
          <a:endParaRPr lang="en-GB"/>
        </a:p>
      </dgm:t>
    </dgm:pt>
    <dgm:pt modelId="{11496E8F-0292-4D4E-BCAF-742FE99C6CCB}" type="sibTrans" cxnId="{55979285-5B3C-BC4F-8EE0-549F49D9880B}">
      <dgm:prSet/>
      <dgm:spPr/>
      <dgm:t>
        <a:bodyPr/>
        <a:lstStyle/>
        <a:p>
          <a:endParaRPr lang="en-GB"/>
        </a:p>
      </dgm:t>
    </dgm:pt>
    <dgm:pt modelId="{05E61ACA-36E3-FE45-9D8E-A4CCB730CDF1}">
      <dgm:prSet phldrT="[Text]" custT="1"/>
      <dgm:spPr>
        <a:solidFill>
          <a:srgbClr val="C00000"/>
        </a:solidFill>
      </dgm:spPr>
      <dgm:t>
        <a:bodyPr/>
        <a:lstStyle/>
        <a:p>
          <a:r>
            <a:rPr lang="en-GB" sz="1500" dirty="0"/>
            <a:t>Hyperparameter Tuning</a:t>
          </a:r>
        </a:p>
      </dgm:t>
    </dgm:pt>
    <dgm:pt modelId="{53E1A7BB-745E-9D4B-B957-EF28C364E681}" type="parTrans" cxnId="{212F6AFE-32D7-D14D-966D-E3B6FBC8AD20}">
      <dgm:prSet/>
      <dgm:spPr/>
      <dgm:t>
        <a:bodyPr/>
        <a:lstStyle/>
        <a:p>
          <a:endParaRPr lang="en-GB"/>
        </a:p>
      </dgm:t>
    </dgm:pt>
    <dgm:pt modelId="{656D75D6-C874-8742-855E-8998630A3067}" type="sibTrans" cxnId="{212F6AFE-32D7-D14D-966D-E3B6FBC8AD20}">
      <dgm:prSet/>
      <dgm:spPr/>
      <dgm:t>
        <a:bodyPr/>
        <a:lstStyle/>
        <a:p>
          <a:endParaRPr lang="en-GB"/>
        </a:p>
      </dgm:t>
    </dgm:pt>
    <dgm:pt modelId="{8A50656C-3877-8349-A6B7-ECB441D23792}" type="pres">
      <dgm:prSet presAssocID="{8B084AF2-A68B-0C40-BC4C-B8FA9DFFF76F}" presName="compositeShape" presStyleCnt="0">
        <dgm:presLayoutVars>
          <dgm:chMax val="7"/>
          <dgm:dir/>
          <dgm:resizeHandles val="exact"/>
        </dgm:presLayoutVars>
      </dgm:prSet>
      <dgm:spPr/>
    </dgm:pt>
    <dgm:pt modelId="{9566FD17-A259-564A-83CF-5297E6CC13ED}" type="pres">
      <dgm:prSet presAssocID="{8B084AF2-A68B-0C40-BC4C-B8FA9DFFF76F}" presName="wedge1" presStyleLbl="node1" presStyleIdx="0" presStyleCnt="3"/>
      <dgm:spPr/>
    </dgm:pt>
    <dgm:pt modelId="{959DE503-BBDA-874D-9EBA-C5A0A20E3D41}" type="pres">
      <dgm:prSet presAssocID="{8B084AF2-A68B-0C40-BC4C-B8FA9DFFF76F}" presName="dummy1a" presStyleCnt="0"/>
      <dgm:spPr/>
    </dgm:pt>
    <dgm:pt modelId="{CAB57760-7D5C-C442-AEFB-9B99146C13CB}" type="pres">
      <dgm:prSet presAssocID="{8B084AF2-A68B-0C40-BC4C-B8FA9DFFF76F}" presName="dummy1b" presStyleCnt="0"/>
      <dgm:spPr/>
    </dgm:pt>
    <dgm:pt modelId="{F5364737-F6DA-854D-85BD-A0CEF66CCF18}" type="pres">
      <dgm:prSet presAssocID="{8B084AF2-A68B-0C40-BC4C-B8FA9DFFF76F}" presName="wedge1Tx" presStyleLbl="node1" presStyleIdx="0" presStyleCnt="3">
        <dgm:presLayoutVars>
          <dgm:chMax val="0"/>
          <dgm:chPref val="0"/>
          <dgm:bulletEnabled val="1"/>
        </dgm:presLayoutVars>
      </dgm:prSet>
      <dgm:spPr/>
    </dgm:pt>
    <dgm:pt modelId="{3DB225E3-F671-E443-83BE-5E63CD7BFEB6}" type="pres">
      <dgm:prSet presAssocID="{8B084AF2-A68B-0C40-BC4C-B8FA9DFFF76F}" presName="wedge2" presStyleLbl="node1" presStyleIdx="1" presStyleCnt="3"/>
      <dgm:spPr/>
    </dgm:pt>
    <dgm:pt modelId="{867E7D79-C9AD-704A-BA51-888A43E7397F}" type="pres">
      <dgm:prSet presAssocID="{8B084AF2-A68B-0C40-BC4C-B8FA9DFFF76F}" presName="dummy2a" presStyleCnt="0"/>
      <dgm:spPr/>
    </dgm:pt>
    <dgm:pt modelId="{9C6AAA9D-9C97-C044-91B2-A2DE8324F643}" type="pres">
      <dgm:prSet presAssocID="{8B084AF2-A68B-0C40-BC4C-B8FA9DFFF76F}" presName="dummy2b" presStyleCnt="0"/>
      <dgm:spPr/>
    </dgm:pt>
    <dgm:pt modelId="{75B569DD-E77D-634F-8123-E7BD0793729E}" type="pres">
      <dgm:prSet presAssocID="{8B084AF2-A68B-0C40-BC4C-B8FA9DFFF76F}" presName="wedge2Tx" presStyleLbl="node1" presStyleIdx="1" presStyleCnt="3">
        <dgm:presLayoutVars>
          <dgm:chMax val="0"/>
          <dgm:chPref val="0"/>
          <dgm:bulletEnabled val="1"/>
        </dgm:presLayoutVars>
      </dgm:prSet>
      <dgm:spPr/>
    </dgm:pt>
    <dgm:pt modelId="{E990BBBC-61D2-3645-B730-20913D556533}" type="pres">
      <dgm:prSet presAssocID="{8B084AF2-A68B-0C40-BC4C-B8FA9DFFF76F}" presName="wedge3" presStyleLbl="node1" presStyleIdx="2" presStyleCnt="3"/>
      <dgm:spPr/>
    </dgm:pt>
    <dgm:pt modelId="{5763EE03-F3C8-D64E-AF56-C0C212BD6E25}" type="pres">
      <dgm:prSet presAssocID="{8B084AF2-A68B-0C40-BC4C-B8FA9DFFF76F}" presName="dummy3a" presStyleCnt="0"/>
      <dgm:spPr/>
    </dgm:pt>
    <dgm:pt modelId="{90F9FCE3-871D-5F42-A28C-6BC8C8FB451B}" type="pres">
      <dgm:prSet presAssocID="{8B084AF2-A68B-0C40-BC4C-B8FA9DFFF76F}" presName="dummy3b" presStyleCnt="0"/>
      <dgm:spPr/>
    </dgm:pt>
    <dgm:pt modelId="{30B83723-4CFD-0C45-ABCC-29C8F9CF8B47}" type="pres">
      <dgm:prSet presAssocID="{8B084AF2-A68B-0C40-BC4C-B8FA9DFFF76F}" presName="wedge3Tx" presStyleLbl="node1" presStyleIdx="2" presStyleCnt="3">
        <dgm:presLayoutVars>
          <dgm:chMax val="0"/>
          <dgm:chPref val="0"/>
          <dgm:bulletEnabled val="1"/>
        </dgm:presLayoutVars>
      </dgm:prSet>
      <dgm:spPr/>
    </dgm:pt>
    <dgm:pt modelId="{6F8B6DE6-C6DA-FB47-91C3-3FE632D81E7D}" type="pres">
      <dgm:prSet presAssocID="{7A0B610C-1C4B-6149-BEB2-718A0ABDE5BC}" presName="arrowWedge1" presStyleLbl="fgSibTrans2D1" presStyleIdx="0" presStyleCnt="3"/>
      <dgm:spPr/>
    </dgm:pt>
    <dgm:pt modelId="{803FEC9C-9144-9247-9263-51F929E478A8}" type="pres">
      <dgm:prSet presAssocID="{11496E8F-0292-4D4E-BCAF-742FE99C6CCB}" presName="arrowWedge2" presStyleLbl="fgSibTrans2D1" presStyleIdx="1" presStyleCnt="3"/>
      <dgm:spPr/>
    </dgm:pt>
    <dgm:pt modelId="{704B43FB-9DC2-D141-AE59-47FAE9FC0F99}" type="pres">
      <dgm:prSet presAssocID="{656D75D6-C874-8742-855E-8998630A3067}" presName="arrowWedge3" presStyleLbl="fgSibTrans2D1" presStyleIdx="2" presStyleCnt="3"/>
      <dgm:spPr/>
    </dgm:pt>
  </dgm:ptLst>
  <dgm:cxnLst>
    <dgm:cxn modelId="{7111F224-88E3-6245-858D-624FA1D8A435}" type="presOf" srcId="{05E61ACA-36E3-FE45-9D8E-A4CCB730CDF1}" destId="{30B83723-4CFD-0C45-ABCC-29C8F9CF8B47}" srcOrd="1" destOrd="0" presId="urn:microsoft.com/office/officeart/2005/8/layout/cycle8"/>
    <dgm:cxn modelId="{324F844F-C3A4-2C42-8D57-905A10BCDF3E}" type="presOf" srcId="{8B084AF2-A68B-0C40-BC4C-B8FA9DFFF76F}" destId="{8A50656C-3877-8349-A6B7-ECB441D23792}" srcOrd="0" destOrd="0" presId="urn:microsoft.com/office/officeart/2005/8/layout/cycle8"/>
    <dgm:cxn modelId="{55979285-5B3C-BC4F-8EE0-549F49D9880B}" srcId="{8B084AF2-A68B-0C40-BC4C-B8FA9DFFF76F}" destId="{930A6D35-A94B-5746-85EE-67A069699109}" srcOrd="1" destOrd="0" parTransId="{8E1D8F03-D3F2-6742-9F17-4D2BC20A45D0}" sibTransId="{11496E8F-0292-4D4E-BCAF-742FE99C6CCB}"/>
    <dgm:cxn modelId="{7F94E38D-AF63-7649-B844-CB75CCE72DB9}" type="presOf" srcId="{11A242C0-867D-7649-B41F-BFE357129F8D}" destId="{F5364737-F6DA-854D-85BD-A0CEF66CCF18}" srcOrd="1" destOrd="0" presId="urn:microsoft.com/office/officeart/2005/8/layout/cycle8"/>
    <dgm:cxn modelId="{0625E190-9FEC-3D42-A7AE-3C78E237E899}" type="presOf" srcId="{05E61ACA-36E3-FE45-9D8E-A4CCB730CDF1}" destId="{E990BBBC-61D2-3645-B730-20913D556533}" srcOrd="0" destOrd="0" presId="urn:microsoft.com/office/officeart/2005/8/layout/cycle8"/>
    <dgm:cxn modelId="{4B100F97-B260-E44A-8F55-18A91226E512}" type="presOf" srcId="{11A242C0-867D-7649-B41F-BFE357129F8D}" destId="{9566FD17-A259-564A-83CF-5297E6CC13ED}" srcOrd="0" destOrd="0" presId="urn:microsoft.com/office/officeart/2005/8/layout/cycle8"/>
    <dgm:cxn modelId="{65A3639C-5E19-D345-9FBB-52B97A10752D}" srcId="{8B084AF2-A68B-0C40-BC4C-B8FA9DFFF76F}" destId="{11A242C0-867D-7649-B41F-BFE357129F8D}" srcOrd="0" destOrd="0" parTransId="{6B22C813-D77D-E241-B595-153C49D784FA}" sibTransId="{7A0B610C-1C4B-6149-BEB2-718A0ABDE5BC}"/>
    <dgm:cxn modelId="{67AEC6AD-1062-3141-B90D-A2B14F05379E}" type="presOf" srcId="{930A6D35-A94B-5746-85EE-67A069699109}" destId="{75B569DD-E77D-634F-8123-E7BD0793729E}" srcOrd="1" destOrd="0" presId="urn:microsoft.com/office/officeart/2005/8/layout/cycle8"/>
    <dgm:cxn modelId="{6BBE61BE-2233-C94B-96BF-44CE35D612A7}" type="presOf" srcId="{930A6D35-A94B-5746-85EE-67A069699109}" destId="{3DB225E3-F671-E443-83BE-5E63CD7BFEB6}" srcOrd="0" destOrd="0" presId="urn:microsoft.com/office/officeart/2005/8/layout/cycle8"/>
    <dgm:cxn modelId="{212F6AFE-32D7-D14D-966D-E3B6FBC8AD20}" srcId="{8B084AF2-A68B-0C40-BC4C-B8FA9DFFF76F}" destId="{05E61ACA-36E3-FE45-9D8E-A4CCB730CDF1}" srcOrd="2" destOrd="0" parTransId="{53E1A7BB-745E-9D4B-B957-EF28C364E681}" sibTransId="{656D75D6-C874-8742-855E-8998630A3067}"/>
    <dgm:cxn modelId="{82128C0E-F4C0-E14B-B838-177A683128C6}" type="presParOf" srcId="{8A50656C-3877-8349-A6B7-ECB441D23792}" destId="{9566FD17-A259-564A-83CF-5297E6CC13ED}" srcOrd="0" destOrd="0" presId="urn:microsoft.com/office/officeart/2005/8/layout/cycle8"/>
    <dgm:cxn modelId="{9690D812-2691-C944-9D9A-DD6F6D2E6DC5}" type="presParOf" srcId="{8A50656C-3877-8349-A6B7-ECB441D23792}" destId="{959DE503-BBDA-874D-9EBA-C5A0A20E3D41}" srcOrd="1" destOrd="0" presId="urn:microsoft.com/office/officeart/2005/8/layout/cycle8"/>
    <dgm:cxn modelId="{337446BF-D706-144E-A954-48F1A7B860C8}" type="presParOf" srcId="{8A50656C-3877-8349-A6B7-ECB441D23792}" destId="{CAB57760-7D5C-C442-AEFB-9B99146C13CB}" srcOrd="2" destOrd="0" presId="urn:microsoft.com/office/officeart/2005/8/layout/cycle8"/>
    <dgm:cxn modelId="{62B180A4-BDF0-8748-A3F9-7DF001D9D81F}" type="presParOf" srcId="{8A50656C-3877-8349-A6B7-ECB441D23792}" destId="{F5364737-F6DA-854D-85BD-A0CEF66CCF18}" srcOrd="3" destOrd="0" presId="urn:microsoft.com/office/officeart/2005/8/layout/cycle8"/>
    <dgm:cxn modelId="{C7746CDC-4C1B-F647-81B1-21C9A97353E9}" type="presParOf" srcId="{8A50656C-3877-8349-A6B7-ECB441D23792}" destId="{3DB225E3-F671-E443-83BE-5E63CD7BFEB6}" srcOrd="4" destOrd="0" presId="urn:microsoft.com/office/officeart/2005/8/layout/cycle8"/>
    <dgm:cxn modelId="{3026F2D4-8067-C64F-B80E-B643BC3C3E94}" type="presParOf" srcId="{8A50656C-3877-8349-A6B7-ECB441D23792}" destId="{867E7D79-C9AD-704A-BA51-888A43E7397F}" srcOrd="5" destOrd="0" presId="urn:microsoft.com/office/officeart/2005/8/layout/cycle8"/>
    <dgm:cxn modelId="{91DE6BB2-62B0-2B45-930B-0C29CE7ED9B7}" type="presParOf" srcId="{8A50656C-3877-8349-A6B7-ECB441D23792}" destId="{9C6AAA9D-9C97-C044-91B2-A2DE8324F643}" srcOrd="6" destOrd="0" presId="urn:microsoft.com/office/officeart/2005/8/layout/cycle8"/>
    <dgm:cxn modelId="{168D6DE3-5574-F74F-8DD5-8DEDE83B1573}" type="presParOf" srcId="{8A50656C-3877-8349-A6B7-ECB441D23792}" destId="{75B569DD-E77D-634F-8123-E7BD0793729E}" srcOrd="7" destOrd="0" presId="urn:microsoft.com/office/officeart/2005/8/layout/cycle8"/>
    <dgm:cxn modelId="{B8752188-E141-0046-9709-0E0CDDC76559}" type="presParOf" srcId="{8A50656C-3877-8349-A6B7-ECB441D23792}" destId="{E990BBBC-61D2-3645-B730-20913D556533}" srcOrd="8" destOrd="0" presId="urn:microsoft.com/office/officeart/2005/8/layout/cycle8"/>
    <dgm:cxn modelId="{41DDE668-A221-424F-8C0F-B776F153373D}" type="presParOf" srcId="{8A50656C-3877-8349-A6B7-ECB441D23792}" destId="{5763EE03-F3C8-D64E-AF56-C0C212BD6E25}" srcOrd="9" destOrd="0" presId="urn:microsoft.com/office/officeart/2005/8/layout/cycle8"/>
    <dgm:cxn modelId="{162C8F71-FF37-1C4C-9965-FA574D76F50B}" type="presParOf" srcId="{8A50656C-3877-8349-A6B7-ECB441D23792}" destId="{90F9FCE3-871D-5F42-A28C-6BC8C8FB451B}" srcOrd="10" destOrd="0" presId="urn:microsoft.com/office/officeart/2005/8/layout/cycle8"/>
    <dgm:cxn modelId="{7F903053-ED3F-2740-91E3-2431C4D9F483}" type="presParOf" srcId="{8A50656C-3877-8349-A6B7-ECB441D23792}" destId="{30B83723-4CFD-0C45-ABCC-29C8F9CF8B47}" srcOrd="11" destOrd="0" presId="urn:microsoft.com/office/officeart/2005/8/layout/cycle8"/>
    <dgm:cxn modelId="{8D689083-CD08-8347-A625-F907E34FDE67}" type="presParOf" srcId="{8A50656C-3877-8349-A6B7-ECB441D23792}" destId="{6F8B6DE6-C6DA-FB47-91C3-3FE632D81E7D}" srcOrd="12" destOrd="0" presId="urn:microsoft.com/office/officeart/2005/8/layout/cycle8"/>
    <dgm:cxn modelId="{400B2A88-D383-2849-B6D7-A1BE9762BE3D}" type="presParOf" srcId="{8A50656C-3877-8349-A6B7-ECB441D23792}" destId="{803FEC9C-9144-9247-9263-51F929E478A8}" srcOrd="13" destOrd="0" presId="urn:microsoft.com/office/officeart/2005/8/layout/cycle8"/>
    <dgm:cxn modelId="{6EBA64E5-E30F-FB44-B887-D63BB71D7E16}" type="presParOf" srcId="{8A50656C-3877-8349-A6B7-ECB441D23792}" destId="{704B43FB-9DC2-D141-AE59-47FAE9FC0F99}"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084AF2-A68B-0C40-BC4C-B8FA9DFFF76F}" type="doc">
      <dgm:prSet loTypeId="urn:microsoft.com/office/officeart/2005/8/layout/cycle8" loCatId="" qsTypeId="urn:microsoft.com/office/officeart/2005/8/quickstyle/simple1" qsCatId="simple" csTypeId="urn:microsoft.com/office/officeart/2005/8/colors/accent1_2" csCatId="accent1" phldr="1"/>
      <dgm:spPr/>
      <dgm:t>
        <a:bodyPr/>
        <a:lstStyle/>
        <a:p>
          <a:endParaRPr lang="en-GB"/>
        </a:p>
      </dgm:t>
    </dgm:pt>
    <dgm:pt modelId="{11A242C0-867D-7649-B41F-BFE357129F8D}">
      <dgm:prSet phldrT="[Text]" custT="1"/>
      <dgm:spPr>
        <a:solidFill>
          <a:srgbClr val="C00000"/>
        </a:solidFill>
        <a:ln>
          <a:noFill/>
        </a:ln>
      </dgm:spPr>
      <dgm:t>
        <a:bodyPr/>
        <a:lstStyle/>
        <a:p>
          <a:r>
            <a:rPr lang="en-GB" sz="1500" dirty="0"/>
            <a:t>Train Models (Tuned settings)</a:t>
          </a:r>
        </a:p>
      </dgm:t>
    </dgm:pt>
    <dgm:pt modelId="{6B22C813-D77D-E241-B595-153C49D784FA}" type="parTrans" cxnId="{65A3639C-5E19-D345-9FBB-52B97A10752D}">
      <dgm:prSet/>
      <dgm:spPr/>
      <dgm:t>
        <a:bodyPr/>
        <a:lstStyle/>
        <a:p>
          <a:endParaRPr lang="en-GB"/>
        </a:p>
      </dgm:t>
    </dgm:pt>
    <dgm:pt modelId="{7A0B610C-1C4B-6149-BEB2-718A0ABDE5BC}" type="sibTrans" cxnId="{65A3639C-5E19-D345-9FBB-52B97A10752D}">
      <dgm:prSet/>
      <dgm:spPr/>
      <dgm:t>
        <a:bodyPr/>
        <a:lstStyle/>
        <a:p>
          <a:endParaRPr lang="en-GB"/>
        </a:p>
      </dgm:t>
    </dgm:pt>
    <dgm:pt modelId="{930A6D35-A94B-5746-85EE-67A069699109}">
      <dgm:prSet phldrT="[Text]" custT="1"/>
      <dgm:spPr>
        <a:solidFill>
          <a:schemeClr val="accent1"/>
        </a:solidFill>
      </dgm:spPr>
      <dgm:t>
        <a:bodyPr/>
        <a:lstStyle/>
        <a:p>
          <a:r>
            <a:rPr lang="en-GB" sz="1500" dirty="0"/>
            <a:t>Validation and Evaluation Metrics</a:t>
          </a:r>
        </a:p>
      </dgm:t>
    </dgm:pt>
    <dgm:pt modelId="{8E1D8F03-D3F2-6742-9F17-4D2BC20A45D0}" type="parTrans" cxnId="{55979285-5B3C-BC4F-8EE0-549F49D9880B}">
      <dgm:prSet/>
      <dgm:spPr/>
      <dgm:t>
        <a:bodyPr/>
        <a:lstStyle/>
        <a:p>
          <a:endParaRPr lang="en-GB"/>
        </a:p>
      </dgm:t>
    </dgm:pt>
    <dgm:pt modelId="{11496E8F-0292-4D4E-BCAF-742FE99C6CCB}" type="sibTrans" cxnId="{55979285-5B3C-BC4F-8EE0-549F49D9880B}">
      <dgm:prSet/>
      <dgm:spPr/>
      <dgm:t>
        <a:bodyPr/>
        <a:lstStyle/>
        <a:p>
          <a:endParaRPr lang="en-GB"/>
        </a:p>
      </dgm:t>
    </dgm:pt>
    <dgm:pt modelId="{05E61ACA-36E3-FE45-9D8E-A4CCB730CDF1}">
      <dgm:prSet phldrT="[Text]" custT="1"/>
      <dgm:spPr>
        <a:solidFill>
          <a:schemeClr val="accent1"/>
        </a:solidFill>
      </dgm:spPr>
      <dgm:t>
        <a:bodyPr/>
        <a:lstStyle/>
        <a:p>
          <a:r>
            <a:rPr lang="en-GB" sz="1500" dirty="0"/>
            <a:t>Hyperparameter Tuning</a:t>
          </a:r>
        </a:p>
      </dgm:t>
    </dgm:pt>
    <dgm:pt modelId="{53E1A7BB-745E-9D4B-B957-EF28C364E681}" type="parTrans" cxnId="{212F6AFE-32D7-D14D-966D-E3B6FBC8AD20}">
      <dgm:prSet/>
      <dgm:spPr/>
      <dgm:t>
        <a:bodyPr/>
        <a:lstStyle/>
        <a:p>
          <a:endParaRPr lang="en-GB"/>
        </a:p>
      </dgm:t>
    </dgm:pt>
    <dgm:pt modelId="{656D75D6-C874-8742-855E-8998630A3067}" type="sibTrans" cxnId="{212F6AFE-32D7-D14D-966D-E3B6FBC8AD20}">
      <dgm:prSet/>
      <dgm:spPr/>
      <dgm:t>
        <a:bodyPr/>
        <a:lstStyle/>
        <a:p>
          <a:endParaRPr lang="en-GB"/>
        </a:p>
      </dgm:t>
    </dgm:pt>
    <dgm:pt modelId="{8A50656C-3877-8349-A6B7-ECB441D23792}" type="pres">
      <dgm:prSet presAssocID="{8B084AF2-A68B-0C40-BC4C-B8FA9DFFF76F}" presName="compositeShape" presStyleCnt="0">
        <dgm:presLayoutVars>
          <dgm:chMax val="7"/>
          <dgm:dir/>
          <dgm:resizeHandles val="exact"/>
        </dgm:presLayoutVars>
      </dgm:prSet>
      <dgm:spPr/>
    </dgm:pt>
    <dgm:pt modelId="{9566FD17-A259-564A-83CF-5297E6CC13ED}" type="pres">
      <dgm:prSet presAssocID="{8B084AF2-A68B-0C40-BC4C-B8FA9DFFF76F}" presName="wedge1" presStyleLbl="node1" presStyleIdx="0" presStyleCnt="3"/>
      <dgm:spPr/>
    </dgm:pt>
    <dgm:pt modelId="{959DE503-BBDA-874D-9EBA-C5A0A20E3D41}" type="pres">
      <dgm:prSet presAssocID="{8B084AF2-A68B-0C40-BC4C-B8FA9DFFF76F}" presName="dummy1a" presStyleCnt="0"/>
      <dgm:spPr/>
    </dgm:pt>
    <dgm:pt modelId="{CAB57760-7D5C-C442-AEFB-9B99146C13CB}" type="pres">
      <dgm:prSet presAssocID="{8B084AF2-A68B-0C40-BC4C-B8FA9DFFF76F}" presName="dummy1b" presStyleCnt="0"/>
      <dgm:spPr/>
    </dgm:pt>
    <dgm:pt modelId="{F5364737-F6DA-854D-85BD-A0CEF66CCF18}" type="pres">
      <dgm:prSet presAssocID="{8B084AF2-A68B-0C40-BC4C-B8FA9DFFF76F}" presName="wedge1Tx" presStyleLbl="node1" presStyleIdx="0" presStyleCnt="3">
        <dgm:presLayoutVars>
          <dgm:chMax val="0"/>
          <dgm:chPref val="0"/>
          <dgm:bulletEnabled val="1"/>
        </dgm:presLayoutVars>
      </dgm:prSet>
      <dgm:spPr/>
    </dgm:pt>
    <dgm:pt modelId="{3DB225E3-F671-E443-83BE-5E63CD7BFEB6}" type="pres">
      <dgm:prSet presAssocID="{8B084AF2-A68B-0C40-BC4C-B8FA9DFFF76F}" presName="wedge2" presStyleLbl="node1" presStyleIdx="1" presStyleCnt="3"/>
      <dgm:spPr/>
    </dgm:pt>
    <dgm:pt modelId="{867E7D79-C9AD-704A-BA51-888A43E7397F}" type="pres">
      <dgm:prSet presAssocID="{8B084AF2-A68B-0C40-BC4C-B8FA9DFFF76F}" presName="dummy2a" presStyleCnt="0"/>
      <dgm:spPr/>
    </dgm:pt>
    <dgm:pt modelId="{9C6AAA9D-9C97-C044-91B2-A2DE8324F643}" type="pres">
      <dgm:prSet presAssocID="{8B084AF2-A68B-0C40-BC4C-B8FA9DFFF76F}" presName="dummy2b" presStyleCnt="0"/>
      <dgm:spPr/>
    </dgm:pt>
    <dgm:pt modelId="{75B569DD-E77D-634F-8123-E7BD0793729E}" type="pres">
      <dgm:prSet presAssocID="{8B084AF2-A68B-0C40-BC4C-B8FA9DFFF76F}" presName="wedge2Tx" presStyleLbl="node1" presStyleIdx="1" presStyleCnt="3">
        <dgm:presLayoutVars>
          <dgm:chMax val="0"/>
          <dgm:chPref val="0"/>
          <dgm:bulletEnabled val="1"/>
        </dgm:presLayoutVars>
      </dgm:prSet>
      <dgm:spPr/>
    </dgm:pt>
    <dgm:pt modelId="{E990BBBC-61D2-3645-B730-20913D556533}" type="pres">
      <dgm:prSet presAssocID="{8B084AF2-A68B-0C40-BC4C-B8FA9DFFF76F}" presName="wedge3" presStyleLbl="node1" presStyleIdx="2" presStyleCnt="3"/>
      <dgm:spPr/>
    </dgm:pt>
    <dgm:pt modelId="{5763EE03-F3C8-D64E-AF56-C0C212BD6E25}" type="pres">
      <dgm:prSet presAssocID="{8B084AF2-A68B-0C40-BC4C-B8FA9DFFF76F}" presName="dummy3a" presStyleCnt="0"/>
      <dgm:spPr/>
    </dgm:pt>
    <dgm:pt modelId="{90F9FCE3-871D-5F42-A28C-6BC8C8FB451B}" type="pres">
      <dgm:prSet presAssocID="{8B084AF2-A68B-0C40-BC4C-B8FA9DFFF76F}" presName="dummy3b" presStyleCnt="0"/>
      <dgm:spPr/>
    </dgm:pt>
    <dgm:pt modelId="{30B83723-4CFD-0C45-ABCC-29C8F9CF8B47}" type="pres">
      <dgm:prSet presAssocID="{8B084AF2-A68B-0C40-BC4C-B8FA9DFFF76F}" presName="wedge3Tx" presStyleLbl="node1" presStyleIdx="2" presStyleCnt="3">
        <dgm:presLayoutVars>
          <dgm:chMax val="0"/>
          <dgm:chPref val="0"/>
          <dgm:bulletEnabled val="1"/>
        </dgm:presLayoutVars>
      </dgm:prSet>
      <dgm:spPr/>
    </dgm:pt>
    <dgm:pt modelId="{6F8B6DE6-C6DA-FB47-91C3-3FE632D81E7D}" type="pres">
      <dgm:prSet presAssocID="{7A0B610C-1C4B-6149-BEB2-718A0ABDE5BC}" presName="arrowWedge1" presStyleLbl="fgSibTrans2D1" presStyleIdx="0" presStyleCnt="3"/>
      <dgm:spPr/>
    </dgm:pt>
    <dgm:pt modelId="{803FEC9C-9144-9247-9263-51F929E478A8}" type="pres">
      <dgm:prSet presAssocID="{11496E8F-0292-4D4E-BCAF-742FE99C6CCB}" presName="arrowWedge2" presStyleLbl="fgSibTrans2D1" presStyleIdx="1" presStyleCnt="3"/>
      <dgm:spPr/>
    </dgm:pt>
    <dgm:pt modelId="{704B43FB-9DC2-D141-AE59-47FAE9FC0F99}" type="pres">
      <dgm:prSet presAssocID="{656D75D6-C874-8742-855E-8998630A3067}" presName="arrowWedge3" presStyleLbl="fgSibTrans2D1" presStyleIdx="2" presStyleCnt="3"/>
      <dgm:spPr/>
    </dgm:pt>
  </dgm:ptLst>
  <dgm:cxnLst>
    <dgm:cxn modelId="{7111F224-88E3-6245-858D-624FA1D8A435}" type="presOf" srcId="{05E61ACA-36E3-FE45-9D8E-A4CCB730CDF1}" destId="{30B83723-4CFD-0C45-ABCC-29C8F9CF8B47}" srcOrd="1" destOrd="0" presId="urn:microsoft.com/office/officeart/2005/8/layout/cycle8"/>
    <dgm:cxn modelId="{324F844F-C3A4-2C42-8D57-905A10BCDF3E}" type="presOf" srcId="{8B084AF2-A68B-0C40-BC4C-B8FA9DFFF76F}" destId="{8A50656C-3877-8349-A6B7-ECB441D23792}" srcOrd="0" destOrd="0" presId="urn:microsoft.com/office/officeart/2005/8/layout/cycle8"/>
    <dgm:cxn modelId="{55979285-5B3C-BC4F-8EE0-549F49D9880B}" srcId="{8B084AF2-A68B-0C40-BC4C-B8FA9DFFF76F}" destId="{930A6D35-A94B-5746-85EE-67A069699109}" srcOrd="1" destOrd="0" parTransId="{8E1D8F03-D3F2-6742-9F17-4D2BC20A45D0}" sibTransId="{11496E8F-0292-4D4E-BCAF-742FE99C6CCB}"/>
    <dgm:cxn modelId="{7F94E38D-AF63-7649-B844-CB75CCE72DB9}" type="presOf" srcId="{11A242C0-867D-7649-B41F-BFE357129F8D}" destId="{F5364737-F6DA-854D-85BD-A0CEF66CCF18}" srcOrd="1" destOrd="0" presId="urn:microsoft.com/office/officeart/2005/8/layout/cycle8"/>
    <dgm:cxn modelId="{0625E190-9FEC-3D42-A7AE-3C78E237E899}" type="presOf" srcId="{05E61ACA-36E3-FE45-9D8E-A4CCB730CDF1}" destId="{E990BBBC-61D2-3645-B730-20913D556533}" srcOrd="0" destOrd="0" presId="urn:microsoft.com/office/officeart/2005/8/layout/cycle8"/>
    <dgm:cxn modelId="{4B100F97-B260-E44A-8F55-18A91226E512}" type="presOf" srcId="{11A242C0-867D-7649-B41F-BFE357129F8D}" destId="{9566FD17-A259-564A-83CF-5297E6CC13ED}" srcOrd="0" destOrd="0" presId="urn:microsoft.com/office/officeart/2005/8/layout/cycle8"/>
    <dgm:cxn modelId="{65A3639C-5E19-D345-9FBB-52B97A10752D}" srcId="{8B084AF2-A68B-0C40-BC4C-B8FA9DFFF76F}" destId="{11A242C0-867D-7649-B41F-BFE357129F8D}" srcOrd="0" destOrd="0" parTransId="{6B22C813-D77D-E241-B595-153C49D784FA}" sibTransId="{7A0B610C-1C4B-6149-BEB2-718A0ABDE5BC}"/>
    <dgm:cxn modelId="{67AEC6AD-1062-3141-B90D-A2B14F05379E}" type="presOf" srcId="{930A6D35-A94B-5746-85EE-67A069699109}" destId="{75B569DD-E77D-634F-8123-E7BD0793729E}" srcOrd="1" destOrd="0" presId="urn:microsoft.com/office/officeart/2005/8/layout/cycle8"/>
    <dgm:cxn modelId="{6BBE61BE-2233-C94B-96BF-44CE35D612A7}" type="presOf" srcId="{930A6D35-A94B-5746-85EE-67A069699109}" destId="{3DB225E3-F671-E443-83BE-5E63CD7BFEB6}" srcOrd="0" destOrd="0" presId="urn:microsoft.com/office/officeart/2005/8/layout/cycle8"/>
    <dgm:cxn modelId="{212F6AFE-32D7-D14D-966D-E3B6FBC8AD20}" srcId="{8B084AF2-A68B-0C40-BC4C-B8FA9DFFF76F}" destId="{05E61ACA-36E3-FE45-9D8E-A4CCB730CDF1}" srcOrd="2" destOrd="0" parTransId="{53E1A7BB-745E-9D4B-B957-EF28C364E681}" sibTransId="{656D75D6-C874-8742-855E-8998630A3067}"/>
    <dgm:cxn modelId="{82128C0E-F4C0-E14B-B838-177A683128C6}" type="presParOf" srcId="{8A50656C-3877-8349-A6B7-ECB441D23792}" destId="{9566FD17-A259-564A-83CF-5297E6CC13ED}" srcOrd="0" destOrd="0" presId="urn:microsoft.com/office/officeart/2005/8/layout/cycle8"/>
    <dgm:cxn modelId="{9690D812-2691-C944-9D9A-DD6F6D2E6DC5}" type="presParOf" srcId="{8A50656C-3877-8349-A6B7-ECB441D23792}" destId="{959DE503-BBDA-874D-9EBA-C5A0A20E3D41}" srcOrd="1" destOrd="0" presId="urn:microsoft.com/office/officeart/2005/8/layout/cycle8"/>
    <dgm:cxn modelId="{337446BF-D706-144E-A954-48F1A7B860C8}" type="presParOf" srcId="{8A50656C-3877-8349-A6B7-ECB441D23792}" destId="{CAB57760-7D5C-C442-AEFB-9B99146C13CB}" srcOrd="2" destOrd="0" presId="urn:microsoft.com/office/officeart/2005/8/layout/cycle8"/>
    <dgm:cxn modelId="{62B180A4-BDF0-8748-A3F9-7DF001D9D81F}" type="presParOf" srcId="{8A50656C-3877-8349-A6B7-ECB441D23792}" destId="{F5364737-F6DA-854D-85BD-A0CEF66CCF18}" srcOrd="3" destOrd="0" presId="urn:microsoft.com/office/officeart/2005/8/layout/cycle8"/>
    <dgm:cxn modelId="{C7746CDC-4C1B-F647-81B1-21C9A97353E9}" type="presParOf" srcId="{8A50656C-3877-8349-A6B7-ECB441D23792}" destId="{3DB225E3-F671-E443-83BE-5E63CD7BFEB6}" srcOrd="4" destOrd="0" presId="urn:microsoft.com/office/officeart/2005/8/layout/cycle8"/>
    <dgm:cxn modelId="{3026F2D4-8067-C64F-B80E-B643BC3C3E94}" type="presParOf" srcId="{8A50656C-3877-8349-A6B7-ECB441D23792}" destId="{867E7D79-C9AD-704A-BA51-888A43E7397F}" srcOrd="5" destOrd="0" presId="urn:microsoft.com/office/officeart/2005/8/layout/cycle8"/>
    <dgm:cxn modelId="{91DE6BB2-62B0-2B45-930B-0C29CE7ED9B7}" type="presParOf" srcId="{8A50656C-3877-8349-A6B7-ECB441D23792}" destId="{9C6AAA9D-9C97-C044-91B2-A2DE8324F643}" srcOrd="6" destOrd="0" presId="urn:microsoft.com/office/officeart/2005/8/layout/cycle8"/>
    <dgm:cxn modelId="{168D6DE3-5574-F74F-8DD5-8DEDE83B1573}" type="presParOf" srcId="{8A50656C-3877-8349-A6B7-ECB441D23792}" destId="{75B569DD-E77D-634F-8123-E7BD0793729E}" srcOrd="7" destOrd="0" presId="urn:microsoft.com/office/officeart/2005/8/layout/cycle8"/>
    <dgm:cxn modelId="{B8752188-E141-0046-9709-0E0CDDC76559}" type="presParOf" srcId="{8A50656C-3877-8349-A6B7-ECB441D23792}" destId="{E990BBBC-61D2-3645-B730-20913D556533}" srcOrd="8" destOrd="0" presId="urn:microsoft.com/office/officeart/2005/8/layout/cycle8"/>
    <dgm:cxn modelId="{41DDE668-A221-424F-8C0F-B776F153373D}" type="presParOf" srcId="{8A50656C-3877-8349-A6B7-ECB441D23792}" destId="{5763EE03-F3C8-D64E-AF56-C0C212BD6E25}" srcOrd="9" destOrd="0" presId="urn:microsoft.com/office/officeart/2005/8/layout/cycle8"/>
    <dgm:cxn modelId="{162C8F71-FF37-1C4C-9965-FA574D76F50B}" type="presParOf" srcId="{8A50656C-3877-8349-A6B7-ECB441D23792}" destId="{90F9FCE3-871D-5F42-A28C-6BC8C8FB451B}" srcOrd="10" destOrd="0" presId="urn:microsoft.com/office/officeart/2005/8/layout/cycle8"/>
    <dgm:cxn modelId="{7F903053-ED3F-2740-91E3-2431C4D9F483}" type="presParOf" srcId="{8A50656C-3877-8349-A6B7-ECB441D23792}" destId="{30B83723-4CFD-0C45-ABCC-29C8F9CF8B47}" srcOrd="11" destOrd="0" presId="urn:microsoft.com/office/officeart/2005/8/layout/cycle8"/>
    <dgm:cxn modelId="{8D689083-CD08-8347-A625-F907E34FDE67}" type="presParOf" srcId="{8A50656C-3877-8349-A6B7-ECB441D23792}" destId="{6F8B6DE6-C6DA-FB47-91C3-3FE632D81E7D}" srcOrd="12" destOrd="0" presId="urn:microsoft.com/office/officeart/2005/8/layout/cycle8"/>
    <dgm:cxn modelId="{400B2A88-D383-2849-B6D7-A1BE9762BE3D}" type="presParOf" srcId="{8A50656C-3877-8349-A6B7-ECB441D23792}" destId="{803FEC9C-9144-9247-9263-51F929E478A8}" srcOrd="13" destOrd="0" presId="urn:microsoft.com/office/officeart/2005/8/layout/cycle8"/>
    <dgm:cxn modelId="{6EBA64E5-E30F-FB44-B887-D63BB71D7E16}" type="presParOf" srcId="{8A50656C-3877-8349-A6B7-ECB441D23792}" destId="{704B43FB-9DC2-D141-AE59-47FAE9FC0F99}" srcOrd="14" destOrd="0" presId="urn:microsoft.com/office/officeart/2005/8/layout/cycle8"/>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084AF2-A68B-0C40-BC4C-B8FA9DFFF76F}" type="doc">
      <dgm:prSet loTypeId="urn:microsoft.com/office/officeart/2005/8/layout/cycle8" loCatId="" qsTypeId="urn:microsoft.com/office/officeart/2005/8/quickstyle/simple1" qsCatId="simple" csTypeId="urn:microsoft.com/office/officeart/2005/8/colors/accent1_2" csCatId="accent1" phldr="1"/>
      <dgm:spPr/>
      <dgm:t>
        <a:bodyPr/>
        <a:lstStyle/>
        <a:p>
          <a:endParaRPr lang="en-GB"/>
        </a:p>
      </dgm:t>
    </dgm:pt>
    <dgm:pt modelId="{11A242C0-867D-7649-B41F-BFE357129F8D}">
      <dgm:prSet phldrT="[Text]" custT="1"/>
      <dgm:spPr>
        <a:solidFill>
          <a:schemeClr val="accent1"/>
        </a:solidFill>
        <a:ln>
          <a:noFill/>
        </a:ln>
      </dgm:spPr>
      <dgm:t>
        <a:bodyPr/>
        <a:lstStyle/>
        <a:p>
          <a:r>
            <a:rPr lang="en-GB" sz="1500" dirty="0"/>
            <a:t>Train Models (Tuned settings)</a:t>
          </a:r>
        </a:p>
      </dgm:t>
    </dgm:pt>
    <dgm:pt modelId="{6B22C813-D77D-E241-B595-153C49D784FA}" type="parTrans" cxnId="{65A3639C-5E19-D345-9FBB-52B97A10752D}">
      <dgm:prSet/>
      <dgm:spPr/>
      <dgm:t>
        <a:bodyPr/>
        <a:lstStyle/>
        <a:p>
          <a:endParaRPr lang="en-GB"/>
        </a:p>
      </dgm:t>
    </dgm:pt>
    <dgm:pt modelId="{7A0B610C-1C4B-6149-BEB2-718A0ABDE5BC}" type="sibTrans" cxnId="{65A3639C-5E19-D345-9FBB-52B97A10752D}">
      <dgm:prSet/>
      <dgm:spPr/>
      <dgm:t>
        <a:bodyPr/>
        <a:lstStyle/>
        <a:p>
          <a:endParaRPr lang="en-GB"/>
        </a:p>
      </dgm:t>
    </dgm:pt>
    <dgm:pt modelId="{930A6D35-A94B-5746-85EE-67A069699109}">
      <dgm:prSet phldrT="[Text]" custT="1"/>
      <dgm:spPr>
        <a:solidFill>
          <a:srgbClr val="C00000"/>
        </a:solidFill>
      </dgm:spPr>
      <dgm:t>
        <a:bodyPr/>
        <a:lstStyle/>
        <a:p>
          <a:r>
            <a:rPr lang="en-GB" sz="1500" dirty="0"/>
            <a:t>Validation and Evaluation Metrics</a:t>
          </a:r>
        </a:p>
      </dgm:t>
    </dgm:pt>
    <dgm:pt modelId="{8E1D8F03-D3F2-6742-9F17-4D2BC20A45D0}" type="parTrans" cxnId="{55979285-5B3C-BC4F-8EE0-549F49D9880B}">
      <dgm:prSet/>
      <dgm:spPr/>
      <dgm:t>
        <a:bodyPr/>
        <a:lstStyle/>
        <a:p>
          <a:endParaRPr lang="en-GB"/>
        </a:p>
      </dgm:t>
    </dgm:pt>
    <dgm:pt modelId="{11496E8F-0292-4D4E-BCAF-742FE99C6CCB}" type="sibTrans" cxnId="{55979285-5B3C-BC4F-8EE0-549F49D9880B}">
      <dgm:prSet/>
      <dgm:spPr/>
      <dgm:t>
        <a:bodyPr/>
        <a:lstStyle/>
        <a:p>
          <a:endParaRPr lang="en-GB"/>
        </a:p>
      </dgm:t>
    </dgm:pt>
    <dgm:pt modelId="{05E61ACA-36E3-FE45-9D8E-A4CCB730CDF1}">
      <dgm:prSet phldrT="[Text]" custT="1"/>
      <dgm:spPr>
        <a:solidFill>
          <a:schemeClr val="accent1"/>
        </a:solidFill>
      </dgm:spPr>
      <dgm:t>
        <a:bodyPr/>
        <a:lstStyle/>
        <a:p>
          <a:r>
            <a:rPr lang="en-GB" sz="1500" dirty="0"/>
            <a:t>Hyperparameter Tuning</a:t>
          </a:r>
        </a:p>
      </dgm:t>
    </dgm:pt>
    <dgm:pt modelId="{53E1A7BB-745E-9D4B-B957-EF28C364E681}" type="parTrans" cxnId="{212F6AFE-32D7-D14D-966D-E3B6FBC8AD20}">
      <dgm:prSet/>
      <dgm:spPr/>
      <dgm:t>
        <a:bodyPr/>
        <a:lstStyle/>
        <a:p>
          <a:endParaRPr lang="en-GB"/>
        </a:p>
      </dgm:t>
    </dgm:pt>
    <dgm:pt modelId="{656D75D6-C874-8742-855E-8998630A3067}" type="sibTrans" cxnId="{212F6AFE-32D7-D14D-966D-E3B6FBC8AD20}">
      <dgm:prSet/>
      <dgm:spPr/>
      <dgm:t>
        <a:bodyPr/>
        <a:lstStyle/>
        <a:p>
          <a:endParaRPr lang="en-GB"/>
        </a:p>
      </dgm:t>
    </dgm:pt>
    <dgm:pt modelId="{8A50656C-3877-8349-A6B7-ECB441D23792}" type="pres">
      <dgm:prSet presAssocID="{8B084AF2-A68B-0C40-BC4C-B8FA9DFFF76F}" presName="compositeShape" presStyleCnt="0">
        <dgm:presLayoutVars>
          <dgm:chMax val="7"/>
          <dgm:dir/>
          <dgm:resizeHandles val="exact"/>
        </dgm:presLayoutVars>
      </dgm:prSet>
      <dgm:spPr/>
    </dgm:pt>
    <dgm:pt modelId="{9566FD17-A259-564A-83CF-5297E6CC13ED}" type="pres">
      <dgm:prSet presAssocID="{8B084AF2-A68B-0C40-BC4C-B8FA9DFFF76F}" presName="wedge1" presStyleLbl="node1" presStyleIdx="0" presStyleCnt="3"/>
      <dgm:spPr/>
    </dgm:pt>
    <dgm:pt modelId="{959DE503-BBDA-874D-9EBA-C5A0A20E3D41}" type="pres">
      <dgm:prSet presAssocID="{8B084AF2-A68B-0C40-BC4C-B8FA9DFFF76F}" presName="dummy1a" presStyleCnt="0"/>
      <dgm:spPr/>
    </dgm:pt>
    <dgm:pt modelId="{CAB57760-7D5C-C442-AEFB-9B99146C13CB}" type="pres">
      <dgm:prSet presAssocID="{8B084AF2-A68B-0C40-BC4C-B8FA9DFFF76F}" presName="dummy1b" presStyleCnt="0"/>
      <dgm:spPr/>
    </dgm:pt>
    <dgm:pt modelId="{F5364737-F6DA-854D-85BD-A0CEF66CCF18}" type="pres">
      <dgm:prSet presAssocID="{8B084AF2-A68B-0C40-BC4C-B8FA9DFFF76F}" presName="wedge1Tx" presStyleLbl="node1" presStyleIdx="0" presStyleCnt="3">
        <dgm:presLayoutVars>
          <dgm:chMax val="0"/>
          <dgm:chPref val="0"/>
          <dgm:bulletEnabled val="1"/>
        </dgm:presLayoutVars>
      </dgm:prSet>
      <dgm:spPr/>
    </dgm:pt>
    <dgm:pt modelId="{3DB225E3-F671-E443-83BE-5E63CD7BFEB6}" type="pres">
      <dgm:prSet presAssocID="{8B084AF2-A68B-0C40-BC4C-B8FA9DFFF76F}" presName="wedge2" presStyleLbl="node1" presStyleIdx="1" presStyleCnt="3"/>
      <dgm:spPr/>
    </dgm:pt>
    <dgm:pt modelId="{867E7D79-C9AD-704A-BA51-888A43E7397F}" type="pres">
      <dgm:prSet presAssocID="{8B084AF2-A68B-0C40-BC4C-B8FA9DFFF76F}" presName="dummy2a" presStyleCnt="0"/>
      <dgm:spPr/>
    </dgm:pt>
    <dgm:pt modelId="{9C6AAA9D-9C97-C044-91B2-A2DE8324F643}" type="pres">
      <dgm:prSet presAssocID="{8B084AF2-A68B-0C40-BC4C-B8FA9DFFF76F}" presName="dummy2b" presStyleCnt="0"/>
      <dgm:spPr/>
    </dgm:pt>
    <dgm:pt modelId="{75B569DD-E77D-634F-8123-E7BD0793729E}" type="pres">
      <dgm:prSet presAssocID="{8B084AF2-A68B-0C40-BC4C-B8FA9DFFF76F}" presName="wedge2Tx" presStyleLbl="node1" presStyleIdx="1" presStyleCnt="3">
        <dgm:presLayoutVars>
          <dgm:chMax val="0"/>
          <dgm:chPref val="0"/>
          <dgm:bulletEnabled val="1"/>
        </dgm:presLayoutVars>
      </dgm:prSet>
      <dgm:spPr/>
    </dgm:pt>
    <dgm:pt modelId="{E990BBBC-61D2-3645-B730-20913D556533}" type="pres">
      <dgm:prSet presAssocID="{8B084AF2-A68B-0C40-BC4C-B8FA9DFFF76F}" presName="wedge3" presStyleLbl="node1" presStyleIdx="2" presStyleCnt="3"/>
      <dgm:spPr/>
    </dgm:pt>
    <dgm:pt modelId="{5763EE03-F3C8-D64E-AF56-C0C212BD6E25}" type="pres">
      <dgm:prSet presAssocID="{8B084AF2-A68B-0C40-BC4C-B8FA9DFFF76F}" presName="dummy3a" presStyleCnt="0"/>
      <dgm:spPr/>
    </dgm:pt>
    <dgm:pt modelId="{90F9FCE3-871D-5F42-A28C-6BC8C8FB451B}" type="pres">
      <dgm:prSet presAssocID="{8B084AF2-A68B-0C40-BC4C-B8FA9DFFF76F}" presName="dummy3b" presStyleCnt="0"/>
      <dgm:spPr/>
    </dgm:pt>
    <dgm:pt modelId="{30B83723-4CFD-0C45-ABCC-29C8F9CF8B47}" type="pres">
      <dgm:prSet presAssocID="{8B084AF2-A68B-0C40-BC4C-B8FA9DFFF76F}" presName="wedge3Tx" presStyleLbl="node1" presStyleIdx="2" presStyleCnt="3">
        <dgm:presLayoutVars>
          <dgm:chMax val="0"/>
          <dgm:chPref val="0"/>
          <dgm:bulletEnabled val="1"/>
        </dgm:presLayoutVars>
      </dgm:prSet>
      <dgm:spPr/>
    </dgm:pt>
    <dgm:pt modelId="{6F8B6DE6-C6DA-FB47-91C3-3FE632D81E7D}" type="pres">
      <dgm:prSet presAssocID="{7A0B610C-1C4B-6149-BEB2-718A0ABDE5BC}" presName="arrowWedge1" presStyleLbl="fgSibTrans2D1" presStyleIdx="0" presStyleCnt="3"/>
      <dgm:spPr/>
    </dgm:pt>
    <dgm:pt modelId="{803FEC9C-9144-9247-9263-51F929E478A8}" type="pres">
      <dgm:prSet presAssocID="{11496E8F-0292-4D4E-BCAF-742FE99C6CCB}" presName="arrowWedge2" presStyleLbl="fgSibTrans2D1" presStyleIdx="1" presStyleCnt="3"/>
      <dgm:spPr/>
    </dgm:pt>
    <dgm:pt modelId="{704B43FB-9DC2-D141-AE59-47FAE9FC0F99}" type="pres">
      <dgm:prSet presAssocID="{656D75D6-C874-8742-855E-8998630A3067}" presName="arrowWedge3" presStyleLbl="fgSibTrans2D1" presStyleIdx="2" presStyleCnt="3"/>
      <dgm:spPr/>
    </dgm:pt>
  </dgm:ptLst>
  <dgm:cxnLst>
    <dgm:cxn modelId="{7111F224-88E3-6245-858D-624FA1D8A435}" type="presOf" srcId="{05E61ACA-36E3-FE45-9D8E-A4CCB730CDF1}" destId="{30B83723-4CFD-0C45-ABCC-29C8F9CF8B47}" srcOrd="1" destOrd="0" presId="urn:microsoft.com/office/officeart/2005/8/layout/cycle8"/>
    <dgm:cxn modelId="{324F844F-C3A4-2C42-8D57-905A10BCDF3E}" type="presOf" srcId="{8B084AF2-A68B-0C40-BC4C-B8FA9DFFF76F}" destId="{8A50656C-3877-8349-A6B7-ECB441D23792}" srcOrd="0" destOrd="0" presId="urn:microsoft.com/office/officeart/2005/8/layout/cycle8"/>
    <dgm:cxn modelId="{55979285-5B3C-BC4F-8EE0-549F49D9880B}" srcId="{8B084AF2-A68B-0C40-BC4C-B8FA9DFFF76F}" destId="{930A6D35-A94B-5746-85EE-67A069699109}" srcOrd="1" destOrd="0" parTransId="{8E1D8F03-D3F2-6742-9F17-4D2BC20A45D0}" sibTransId="{11496E8F-0292-4D4E-BCAF-742FE99C6CCB}"/>
    <dgm:cxn modelId="{7F94E38D-AF63-7649-B844-CB75CCE72DB9}" type="presOf" srcId="{11A242C0-867D-7649-B41F-BFE357129F8D}" destId="{F5364737-F6DA-854D-85BD-A0CEF66CCF18}" srcOrd="1" destOrd="0" presId="urn:microsoft.com/office/officeart/2005/8/layout/cycle8"/>
    <dgm:cxn modelId="{0625E190-9FEC-3D42-A7AE-3C78E237E899}" type="presOf" srcId="{05E61ACA-36E3-FE45-9D8E-A4CCB730CDF1}" destId="{E990BBBC-61D2-3645-B730-20913D556533}" srcOrd="0" destOrd="0" presId="urn:microsoft.com/office/officeart/2005/8/layout/cycle8"/>
    <dgm:cxn modelId="{4B100F97-B260-E44A-8F55-18A91226E512}" type="presOf" srcId="{11A242C0-867D-7649-B41F-BFE357129F8D}" destId="{9566FD17-A259-564A-83CF-5297E6CC13ED}" srcOrd="0" destOrd="0" presId="urn:microsoft.com/office/officeart/2005/8/layout/cycle8"/>
    <dgm:cxn modelId="{65A3639C-5E19-D345-9FBB-52B97A10752D}" srcId="{8B084AF2-A68B-0C40-BC4C-B8FA9DFFF76F}" destId="{11A242C0-867D-7649-B41F-BFE357129F8D}" srcOrd="0" destOrd="0" parTransId="{6B22C813-D77D-E241-B595-153C49D784FA}" sibTransId="{7A0B610C-1C4B-6149-BEB2-718A0ABDE5BC}"/>
    <dgm:cxn modelId="{67AEC6AD-1062-3141-B90D-A2B14F05379E}" type="presOf" srcId="{930A6D35-A94B-5746-85EE-67A069699109}" destId="{75B569DD-E77D-634F-8123-E7BD0793729E}" srcOrd="1" destOrd="0" presId="urn:microsoft.com/office/officeart/2005/8/layout/cycle8"/>
    <dgm:cxn modelId="{6BBE61BE-2233-C94B-96BF-44CE35D612A7}" type="presOf" srcId="{930A6D35-A94B-5746-85EE-67A069699109}" destId="{3DB225E3-F671-E443-83BE-5E63CD7BFEB6}" srcOrd="0" destOrd="0" presId="urn:microsoft.com/office/officeart/2005/8/layout/cycle8"/>
    <dgm:cxn modelId="{212F6AFE-32D7-D14D-966D-E3B6FBC8AD20}" srcId="{8B084AF2-A68B-0C40-BC4C-B8FA9DFFF76F}" destId="{05E61ACA-36E3-FE45-9D8E-A4CCB730CDF1}" srcOrd="2" destOrd="0" parTransId="{53E1A7BB-745E-9D4B-B957-EF28C364E681}" sibTransId="{656D75D6-C874-8742-855E-8998630A3067}"/>
    <dgm:cxn modelId="{82128C0E-F4C0-E14B-B838-177A683128C6}" type="presParOf" srcId="{8A50656C-3877-8349-A6B7-ECB441D23792}" destId="{9566FD17-A259-564A-83CF-5297E6CC13ED}" srcOrd="0" destOrd="0" presId="urn:microsoft.com/office/officeart/2005/8/layout/cycle8"/>
    <dgm:cxn modelId="{9690D812-2691-C944-9D9A-DD6F6D2E6DC5}" type="presParOf" srcId="{8A50656C-3877-8349-A6B7-ECB441D23792}" destId="{959DE503-BBDA-874D-9EBA-C5A0A20E3D41}" srcOrd="1" destOrd="0" presId="urn:microsoft.com/office/officeart/2005/8/layout/cycle8"/>
    <dgm:cxn modelId="{337446BF-D706-144E-A954-48F1A7B860C8}" type="presParOf" srcId="{8A50656C-3877-8349-A6B7-ECB441D23792}" destId="{CAB57760-7D5C-C442-AEFB-9B99146C13CB}" srcOrd="2" destOrd="0" presId="urn:microsoft.com/office/officeart/2005/8/layout/cycle8"/>
    <dgm:cxn modelId="{62B180A4-BDF0-8748-A3F9-7DF001D9D81F}" type="presParOf" srcId="{8A50656C-3877-8349-A6B7-ECB441D23792}" destId="{F5364737-F6DA-854D-85BD-A0CEF66CCF18}" srcOrd="3" destOrd="0" presId="urn:microsoft.com/office/officeart/2005/8/layout/cycle8"/>
    <dgm:cxn modelId="{C7746CDC-4C1B-F647-81B1-21C9A97353E9}" type="presParOf" srcId="{8A50656C-3877-8349-A6B7-ECB441D23792}" destId="{3DB225E3-F671-E443-83BE-5E63CD7BFEB6}" srcOrd="4" destOrd="0" presId="urn:microsoft.com/office/officeart/2005/8/layout/cycle8"/>
    <dgm:cxn modelId="{3026F2D4-8067-C64F-B80E-B643BC3C3E94}" type="presParOf" srcId="{8A50656C-3877-8349-A6B7-ECB441D23792}" destId="{867E7D79-C9AD-704A-BA51-888A43E7397F}" srcOrd="5" destOrd="0" presId="urn:microsoft.com/office/officeart/2005/8/layout/cycle8"/>
    <dgm:cxn modelId="{91DE6BB2-62B0-2B45-930B-0C29CE7ED9B7}" type="presParOf" srcId="{8A50656C-3877-8349-A6B7-ECB441D23792}" destId="{9C6AAA9D-9C97-C044-91B2-A2DE8324F643}" srcOrd="6" destOrd="0" presId="urn:microsoft.com/office/officeart/2005/8/layout/cycle8"/>
    <dgm:cxn modelId="{168D6DE3-5574-F74F-8DD5-8DEDE83B1573}" type="presParOf" srcId="{8A50656C-3877-8349-A6B7-ECB441D23792}" destId="{75B569DD-E77D-634F-8123-E7BD0793729E}" srcOrd="7" destOrd="0" presId="urn:microsoft.com/office/officeart/2005/8/layout/cycle8"/>
    <dgm:cxn modelId="{B8752188-E141-0046-9709-0E0CDDC76559}" type="presParOf" srcId="{8A50656C-3877-8349-A6B7-ECB441D23792}" destId="{E990BBBC-61D2-3645-B730-20913D556533}" srcOrd="8" destOrd="0" presId="urn:microsoft.com/office/officeart/2005/8/layout/cycle8"/>
    <dgm:cxn modelId="{41DDE668-A221-424F-8C0F-B776F153373D}" type="presParOf" srcId="{8A50656C-3877-8349-A6B7-ECB441D23792}" destId="{5763EE03-F3C8-D64E-AF56-C0C212BD6E25}" srcOrd="9" destOrd="0" presId="urn:microsoft.com/office/officeart/2005/8/layout/cycle8"/>
    <dgm:cxn modelId="{162C8F71-FF37-1C4C-9965-FA574D76F50B}" type="presParOf" srcId="{8A50656C-3877-8349-A6B7-ECB441D23792}" destId="{90F9FCE3-871D-5F42-A28C-6BC8C8FB451B}" srcOrd="10" destOrd="0" presId="urn:microsoft.com/office/officeart/2005/8/layout/cycle8"/>
    <dgm:cxn modelId="{7F903053-ED3F-2740-91E3-2431C4D9F483}" type="presParOf" srcId="{8A50656C-3877-8349-A6B7-ECB441D23792}" destId="{30B83723-4CFD-0C45-ABCC-29C8F9CF8B47}" srcOrd="11" destOrd="0" presId="urn:microsoft.com/office/officeart/2005/8/layout/cycle8"/>
    <dgm:cxn modelId="{8D689083-CD08-8347-A625-F907E34FDE67}" type="presParOf" srcId="{8A50656C-3877-8349-A6B7-ECB441D23792}" destId="{6F8B6DE6-C6DA-FB47-91C3-3FE632D81E7D}" srcOrd="12" destOrd="0" presId="urn:microsoft.com/office/officeart/2005/8/layout/cycle8"/>
    <dgm:cxn modelId="{400B2A88-D383-2849-B6D7-A1BE9762BE3D}" type="presParOf" srcId="{8A50656C-3877-8349-A6B7-ECB441D23792}" destId="{803FEC9C-9144-9247-9263-51F929E478A8}" srcOrd="13" destOrd="0" presId="urn:microsoft.com/office/officeart/2005/8/layout/cycle8"/>
    <dgm:cxn modelId="{6EBA64E5-E30F-FB44-B887-D63BB71D7E16}" type="presParOf" srcId="{8A50656C-3877-8349-A6B7-ECB441D23792}" destId="{704B43FB-9DC2-D141-AE59-47FAE9FC0F99}" srcOrd="14"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D7125-3B4D-7A4A-B70F-20AC5EFF2618}">
      <dsp:nvSpPr>
        <dsp:cNvPr id="0" name=""/>
        <dsp:cNvSpPr/>
      </dsp:nvSpPr>
      <dsp:spPr>
        <a:xfrm>
          <a:off x="335237" y="720083"/>
          <a:ext cx="1278578" cy="127857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7186070-15F8-8440-A847-71DBBEE580D3}">
      <dsp:nvSpPr>
        <dsp:cNvPr id="0" name=""/>
        <dsp:cNvSpPr/>
      </dsp:nvSpPr>
      <dsp:spPr>
        <a:xfrm>
          <a:off x="974526" y="720083"/>
          <a:ext cx="6821685" cy="1278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5880" rIns="0" bIns="55880" numCol="1" spcCol="1270" anchor="ctr" anchorCtr="0">
          <a:noAutofit/>
        </a:bodyPr>
        <a:lstStyle/>
        <a:p>
          <a:pPr marL="0" lvl="0" indent="0" algn="l" defTabSz="1955800">
            <a:lnSpc>
              <a:spcPct val="90000"/>
            </a:lnSpc>
            <a:spcBef>
              <a:spcPct val="0"/>
            </a:spcBef>
            <a:spcAft>
              <a:spcPct val="35000"/>
            </a:spcAft>
            <a:buNone/>
          </a:pPr>
          <a:r>
            <a:rPr lang="en-GB" sz="4400" kern="1200" dirty="0"/>
            <a:t>Encode Categorical Variables</a:t>
          </a:r>
        </a:p>
      </dsp:txBody>
      <dsp:txXfrm>
        <a:off x="974526" y="720083"/>
        <a:ext cx="6821685" cy="1278578"/>
      </dsp:txXfrm>
    </dsp:sp>
    <dsp:sp modelId="{F19E55EA-4DF3-A64A-8916-1CF44C62F4D7}">
      <dsp:nvSpPr>
        <dsp:cNvPr id="0" name=""/>
        <dsp:cNvSpPr/>
      </dsp:nvSpPr>
      <dsp:spPr>
        <a:xfrm>
          <a:off x="397580" y="2053219"/>
          <a:ext cx="1278578" cy="1278578"/>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36202DB-517E-2C4C-A0F8-D7A79DBD64F9}">
      <dsp:nvSpPr>
        <dsp:cNvPr id="0" name=""/>
        <dsp:cNvSpPr/>
      </dsp:nvSpPr>
      <dsp:spPr>
        <a:xfrm>
          <a:off x="974526" y="1998662"/>
          <a:ext cx="6821685" cy="1278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5880" rIns="0" bIns="55880" numCol="1" spcCol="1270" anchor="ctr" anchorCtr="0">
          <a:noAutofit/>
        </a:bodyPr>
        <a:lstStyle/>
        <a:p>
          <a:pPr marL="0" lvl="0" indent="0" algn="l" defTabSz="1955800">
            <a:lnSpc>
              <a:spcPct val="90000"/>
            </a:lnSpc>
            <a:spcBef>
              <a:spcPct val="0"/>
            </a:spcBef>
            <a:spcAft>
              <a:spcPct val="35000"/>
            </a:spcAft>
            <a:buNone/>
          </a:pPr>
          <a:r>
            <a:rPr lang="en-GB" sz="4400" kern="1200" dirty="0"/>
            <a:t>Balance Training Dataset</a:t>
          </a:r>
        </a:p>
      </dsp:txBody>
      <dsp:txXfrm>
        <a:off x="974526" y="1998662"/>
        <a:ext cx="6821685" cy="1278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2FC88-59F5-2047-90A5-BF27DF55621E}">
      <dsp:nvSpPr>
        <dsp:cNvPr id="0" name=""/>
        <dsp:cNvSpPr/>
      </dsp:nvSpPr>
      <dsp:spPr>
        <a:xfrm>
          <a:off x="2784" y="0"/>
          <a:ext cx="3392289" cy="738899"/>
        </a:xfrm>
        <a:prstGeom prst="chevron">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Split Train-Test Datasets</a:t>
          </a:r>
        </a:p>
      </dsp:txBody>
      <dsp:txXfrm>
        <a:off x="372234" y="0"/>
        <a:ext cx="2653390" cy="738899"/>
      </dsp:txXfrm>
    </dsp:sp>
    <dsp:sp modelId="{C42FFF64-4ED6-DE4D-B808-E84AE6623E18}">
      <dsp:nvSpPr>
        <dsp:cNvPr id="0" name=""/>
        <dsp:cNvSpPr/>
      </dsp:nvSpPr>
      <dsp:spPr>
        <a:xfrm>
          <a:off x="3055845" y="0"/>
          <a:ext cx="3392289" cy="73889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err="1"/>
            <a:t>Undersampling</a:t>
          </a:r>
          <a:r>
            <a:rPr lang="en-GB" sz="2500" kern="1200" dirty="0"/>
            <a:t> Majority Class</a:t>
          </a:r>
        </a:p>
      </dsp:txBody>
      <dsp:txXfrm>
        <a:off x="3425295" y="0"/>
        <a:ext cx="2653390" cy="738899"/>
      </dsp:txXfrm>
    </dsp:sp>
    <dsp:sp modelId="{808B1604-59D1-F94D-9621-4873C590CDC8}">
      <dsp:nvSpPr>
        <dsp:cNvPr id="0" name=""/>
        <dsp:cNvSpPr/>
      </dsp:nvSpPr>
      <dsp:spPr>
        <a:xfrm>
          <a:off x="6108905" y="0"/>
          <a:ext cx="3392289" cy="73889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Final Check</a:t>
          </a:r>
        </a:p>
      </dsp:txBody>
      <dsp:txXfrm>
        <a:off x="6478355" y="0"/>
        <a:ext cx="2653390" cy="7388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2FC88-59F5-2047-90A5-BF27DF55621E}">
      <dsp:nvSpPr>
        <dsp:cNvPr id="0" name=""/>
        <dsp:cNvSpPr/>
      </dsp:nvSpPr>
      <dsp:spPr>
        <a:xfrm>
          <a:off x="2784" y="0"/>
          <a:ext cx="3392289" cy="73889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Split Train-Test Datasets</a:t>
          </a:r>
        </a:p>
      </dsp:txBody>
      <dsp:txXfrm>
        <a:off x="372234" y="0"/>
        <a:ext cx="2653390" cy="738899"/>
      </dsp:txXfrm>
    </dsp:sp>
    <dsp:sp modelId="{C42FFF64-4ED6-DE4D-B808-E84AE6623E18}">
      <dsp:nvSpPr>
        <dsp:cNvPr id="0" name=""/>
        <dsp:cNvSpPr/>
      </dsp:nvSpPr>
      <dsp:spPr>
        <a:xfrm>
          <a:off x="3055845" y="0"/>
          <a:ext cx="3392289" cy="738899"/>
        </a:xfrm>
        <a:prstGeom prst="chevron">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err="1"/>
            <a:t>Undersampling</a:t>
          </a:r>
          <a:r>
            <a:rPr lang="en-GB" sz="2500" kern="1200" dirty="0"/>
            <a:t> Majority Class</a:t>
          </a:r>
        </a:p>
      </dsp:txBody>
      <dsp:txXfrm>
        <a:off x="3425295" y="0"/>
        <a:ext cx="2653390" cy="738899"/>
      </dsp:txXfrm>
    </dsp:sp>
    <dsp:sp modelId="{808B1604-59D1-F94D-9621-4873C590CDC8}">
      <dsp:nvSpPr>
        <dsp:cNvPr id="0" name=""/>
        <dsp:cNvSpPr/>
      </dsp:nvSpPr>
      <dsp:spPr>
        <a:xfrm>
          <a:off x="6108905" y="0"/>
          <a:ext cx="3392289" cy="73889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Final Check</a:t>
          </a:r>
        </a:p>
      </dsp:txBody>
      <dsp:txXfrm>
        <a:off x="6478355" y="0"/>
        <a:ext cx="2653390" cy="7388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A2FC88-59F5-2047-90A5-BF27DF55621E}">
      <dsp:nvSpPr>
        <dsp:cNvPr id="0" name=""/>
        <dsp:cNvSpPr/>
      </dsp:nvSpPr>
      <dsp:spPr>
        <a:xfrm>
          <a:off x="2784" y="0"/>
          <a:ext cx="3392289" cy="73889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Split Train-Test Datasets</a:t>
          </a:r>
        </a:p>
      </dsp:txBody>
      <dsp:txXfrm>
        <a:off x="372234" y="0"/>
        <a:ext cx="2653390" cy="738899"/>
      </dsp:txXfrm>
    </dsp:sp>
    <dsp:sp modelId="{C42FFF64-4ED6-DE4D-B808-E84AE6623E18}">
      <dsp:nvSpPr>
        <dsp:cNvPr id="0" name=""/>
        <dsp:cNvSpPr/>
      </dsp:nvSpPr>
      <dsp:spPr>
        <a:xfrm>
          <a:off x="3055845" y="0"/>
          <a:ext cx="3392289" cy="738899"/>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err="1"/>
            <a:t>Undersampling</a:t>
          </a:r>
          <a:r>
            <a:rPr lang="en-GB" sz="2500" kern="1200" dirty="0"/>
            <a:t> Majority Class</a:t>
          </a:r>
        </a:p>
      </dsp:txBody>
      <dsp:txXfrm>
        <a:off x="3425295" y="0"/>
        <a:ext cx="2653390" cy="738899"/>
      </dsp:txXfrm>
    </dsp:sp>
    <dsp:sp modelId="{808B1604-59D1-F94D-9621-4873C590CDC8}">
      <dsp:nvSpPr>
        <dsp:cNvPr id="0" name=""/>
        <dsp:cNvSpPr/>
      </dsp:nvSpPr>
      <dsp:spPr>
        <a:xfrm>
          <a:off x="6108905" y="0"/>
          <a:ext cx="3392289" cy="738899"/>
        </a:xfrm>
        <a:prstGeom prst="chevron">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GB" sz="2500" kern="1200" dirty="0"/>
            <a:t>Final Check</a:t>
          </a:r>
        </a:p>
      </dsp:txBody>
      <dsp:txXfrm>
        <a:off x="6478355" y="0"/>
        <a:ext cx="2653390" cy="7388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6FD17-A259-564A-83CF-5297E6CC13ED}">
      <dsp:nvSpPr>
        <dsp:cNvPr id="0" name=""/>
        <dsp:cNvSpPr/>
      </dsp:nvSpPr>
      <dsp:spPr>
        <a:xfrm>
          <a:off x="473190" y="905559"/>
          <a:ext cx="3855670" cy="3855670"/>
        </a:xfrm>
        <a:prstGeom prst="pie">
          <a:avLst>
            <a:gd name="adj1" fmla="val 16200000"/>
            <a:gd name="adj2" fmla="val 180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Train Models (default settings)</a:t>
          </a:r>
        </a:p>
      </dsp:txBody>
      <dsp:txXfrm>
        <a:off x="2505220" y="1722594"/>
        <a:ext cx="1377025" cy="1147521"/>
      </dsp:txXfrm>
    </dsp:sp>
    <dsp:sp modelId="{3DB225E3-F671-E443-83BE-5E63CD7BFEB6}">
      <dsp:nvSpPr>
        <dsp:cNvPr id="0" name=""/>
        <dsp:cNvSpPr/>
      </dsp:nvSpPr>
      <dsp:spPr>
        <a:xfrm>
          <a:off x="340959" y="1156117"/>
          <a:ext cx="3855670" cy="3855670"/>
        </a:xfrm>
        <a:prstGeom prst="pie">
          <a:avLst>
            <a:gd name="adj1" fmla="val 1800000"/>
            <a:gd name="adj2" fmla="val 90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Validation and Evaluation Metrics</a:t>
          </a:r>
        </a:p>
      </dsp:txBody>
      <dsp:txXfrm>
        <a:off x="1258976" y="3657713"/>
        <a:ext cx="2065537" cy="1009818"/>
      </dsp:txXfrm>
    </dsp:sp>
    <dsp:sp modelId="{E990BBBC-61D2-3645-B730-20913D556533}">
      <dsp:nvSpPr>
        <dsp:cNvPr id="0" name=""/>
        <dsp:cNvSpPr/>
      </dsp:nvSpPr>
      <dsp:spPr>
        <a:xfrm>
          <a:off x="261223" y="776491"/>
          <a:ext cx="3961971" cy="4113807"/>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Hyperparameter Tuning</a:t>
          </a:r>
        </a:p>
      </dsp:txBody>
      <dsp:txXfrm>
        <a:off x="720151" y="1648226"/>
        <a:ext cx="1414989" cy="1224347"/>
      </dsp:txXfrm>
    </dsp:sp>
    <dsp:sp modelId="{6F8B6DE6-C6DA-FB47-91C3-3FE632D81E7D}">
      <dsp:nvSpPr>
        <dsp:cNvPr id="0" name=""/>
        <dsp:cNvSpPr/>
      </dsp:nvSpPr>
      <dsp:spPr>
        <a:xfrm>
          <a:off x="234824" y="666875"/>
          <a:ext cx="4333039" cy="433303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3FEC9C-9144-9247-9263-51F929E478A8}">
      <dsp:nvSpPr>
        <dsp:cNvPr id="0" name=""/>
        <dsp:cNvSpPr/>
      </dsp:nvSpPr>
      <dsp:spPr>
        <a:xfrm>
          <a:off x="102274" y="917189"/>
          <a:ext cx="4333039" cy="433303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4B43FB-9DC2-D141-AE59-47FAE9FC0F99}">
      <dsp:nvSpPr>
        <dsp:cNvPr id="0" name=""/>
        <dsp:cNvSpPr/>
      </dsp:nvSpPr>
      <dsp:spPr>
        <a:xfrm>
          <a:off x="74860" y="665589"/>
          <a:ext cx="4333039" cy="433303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6FD17-A259-564A-83CF-5297E6CC13ED}">
      <dsp:nvSpPr>
        <dsp:cNvPr id="0" name=""/>
        <dsp:cNvSpPr/>
      </dsp:nvSpPr>
      <dsp:spPr>
        <a:xfrm>
          <a:off x="473489" y="891633"/>
          <a:ext cx="4087682" cy="4087682"/>
        </a:xfrm>
        <a:prstGeom prst="pie">
          <a:avLst>
            <a:gd name="adj1" fmla="val 16200000"/>
            <a:gd name="adj2" fmla="val 180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Train Models (default settings)</a:t>
          </a:r>
        </a:p>
      </dsp:txBody>
      <dsp:txXfrm>
        <a:off x="2627796" y="1757832"/>
        <a:ext cx="1459886" cy="1216572"/>
      </dsp:txXfrm>
    </dsp:sp>
    <dsp:sp modelId="{3DB225E3-F671-E443-83BE-5E63CD7BFEB6}">
      <dsp:nvSpPr>
        <dsp:cNvPr id="0" name=""/>
        <dsp:cNvSpPr/>
      </dsp:nvSpPr>
      <dsp:spPr>
        <a:xfrm>
          <a:off x="389303" y="1037621"/>
          <a:ext cx="4087682" cy="4087682"/>
        </a:xfrm>
        <a:prstGeom prst="pie">
          <a:avLst>
            <a:gd name="adj1" fmla="val 1800000"/>
            <a:gd name="adj2" fmla="val 900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Validation and Evaluation Metrics</a:t>
          </a:r>
        </a:p>
      </dsp:txBody>
      <dsp:txXfrm>
        <a:off x="1362560" y="3689749"/>
        <a:ext cx="2189830" cy="1070583"/>
      </dsp:txXfrm>
    </dsp:sp>
    <dsp:sp modelId="{E990BBBC-61D2-3645-B730-20913D556533}">
      <dsp:nvSpPr>
        <dsp:cNvPr id="0" name=""/>
        <dsp:cNvSpPr/>
      </dsp:nvSpPr>
      <dsp:spPr>
        <a:xfrm>
          <a:off x="305116" y="891633"/>
          <a:ext cx="4087682" cy="4087682"/>
        </a:xfrm>
        <a:prstGeom prst="pie">
          <a:avLst>
            <a:gd name="adj1" fmla="val 90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Hyperparameter Tuning</a:t>
          </a:r>
        </a:p>
      </dsp:txBody>
      <dsp:txXfrm>
        <a:off x="778606" y="1757832"/>
        <a:ext cx="1459886" cy="1216572"/>
      </dsp:txXfrm>
    </dsp:sp>
    <dsp:sp modelId="{6F8B6DE6-C6DA-FB47-91C3-3FE632D81E7D}">
      <dsp:nvSpPr>
        <dsp:cNvPr id="0" name=""/>
        <dsp:cNvSpPr/>
      </dsp:nvSpPr>
      <dsp:spPr>
        <a:xfrm>
          <a:off x="220780" y="638586"/>
          <a:ext cx="4593776" cy="459377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3FEC9C-9144-9247-9263-51F929E478A8}">
      <dsp:nvSpPr>
        <dsp:cNvPr id="0" name=""/>
        <dsp:cNvSpPr/>
      </dsp:nvSpPr>
      <dsp:spPr>
        <a:xfrm>
          <a:off x="136256" y="784316"/>
          <a:ext cx="4593776" cy="459377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4B43FB-9DC2-D141-AE59-47FAE9FC0F99}">
      <dsp:nvSpPr>
        <dsp:cNvPr id="0" name=""/>
        <dsp:cNvSpPr/>
      </dsp:nvSpPr>
      <dsp:spPr>
        <a:xfrm>
          <a:off x="51731" y="638586"/>
          <a:ext cx="4593776" cy="459377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6FD17-A259-564A-83CF-5297E6CC13ED}">
      <dsp:nvSpPr>
        <dsp:cNvPr id="0" name=""/>
        <dsp:cNvSpPr/>
      </dsp:nvSpPr>
      <dsp:spPr>
        <a:xfrm>
          <a:off x="466529" y="878525"/>
          <a:ext cx="4027591" cy="4027591"/>
        </a:xfrm>
        <a:prstGeom prst="pie">
          <a:avLst>
            <a:gd name="adj1" fmla="val 16200000"/>
            <a:gd name="adj2" fmla="val 180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Train Models (default settings)</a:t>
          </a:r>
        </a:p>
      </dsp:txBody>
      <dsp:txXfrm>
        <a:off x="2589166" y="1731991"/>
        <a:ext cx="1438425" cy="1198688"/>
      </dsp:txXfrm>
    </dsp:sp>
    <dsp:sp modelId="{3DB225E3-F671-E443-83BE-5E63CD7BFEB6}">
      <dsp:nvSpPr>
        <dsp:cNvPr id="0" name=""/>
        <dsp:cNvSpPr/>
      </dsp:nvSpPr>
      <dsp:spPr>
        <a:xfrm>
          <a:off x="383580" y="1022368"/>
          <a:ext cx="4027591" cy="4027591"/>
        </a:xfrm>
        <a:prstGeom prst="pie">
          <a:avLst>
            <a:gd name="adj1" fmla="val 1800000"/>
            <a:gd name="adj2" fmla="val 900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Validation and Evaluation Metrics</a:t>
          </a:r>
        </a:p>
      </dsp:txBody>
      <dsp:txXfrm>
        <a:off x="1342530" y="3635508"/>
        <a:ext cx="2157638" cy="1054845"/>
      </dsp:txXfrm>
    </dsp:sp>
    <dsp:sp modelId="{E990BBBC-61D2-3645-B730-20913D556533}">
      <dsp:nvSpPr>
        <dsp:cNvPr id="0" name=""/>
        <dsp:cNvSpPr/>
      </dsp:nvSpPr>
      <dsp:spPr>
        <a:xfrm>
          <a:off x="300630" y="878525"/>
          <a:ext cx="4027591" cy="4027591"/>
        </a:xfrm>
        <a:prstGeom prst="pie">
          <a:avLst>
            <a:gd name="adj1" fmla="val 9000000"/>
            <a:gd name="adj2" fmla="val 1620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Hyperparameter Tuning</a:t>
          </a:r>
        </a:p>
      </dsp:txBody>
      <dsp:txXfrm>
        <a:off x="767160" y="1731991"/>
        <a:ext cx="1438425" cy="1198688"/>
      </dsp:txXfrm>
    </dsp:sp>
    <dsp:sp modelId="{6F8B6DE6-C6DA-FB47-91C3-3FE632D81E7D}">
      <dsp:nvSpPr>
        <dsp:cNvPr id="0" name=""/>
        <dsp:cNvSpPr/>
      </dsp:nvSpPr>
      <dsp:spPr>
        <a:xfrm>
          <a:off x="217534" y="629198"/>
          <a:ext cx="4526245" cy="4526245"/>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3FEC9C-9144-9247-9263-51F929E478A8}">
      <dsp:nvSpPr>
        <dsp:cNvPr id="0" name=""/>
        <dsp:cNvSpPr/>
      </dsp:nvSpPr>
      <dsp:spPr>
        <a:xfrm>
          <a:off x="134253" y="772786"/>
          <a:ext cx="4526245" cy="4526245"/>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4B43FB-9DC2-D141-AE59-47FAE9FC0F99}">
      <dsp:nvSpPr>
        <dsp:cNvPr id="0" name=""/>
        <dsp:cNvSpPr/>
      </dsp:nvSpPr>
      <dsp:spPr>
        <a:xfrm>
          <a:off x="50971" y="629198"/>
          <a:ext cx="4526245" cy="4526245"/>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6FD17-A259-564A-83CF-5297E6CC13ED}">
      <dsp:nvSpPr>
        <dsp:cNvPr id="0" name=""/>
        <dsp:cNvSpPr/>
      </dsp:nvSpPr>
      <dsp:spPr>
        <a:xfrm>
          <a:off x="464814" y="875296"/>
          <a:ext cx="4012785" cy="4012785"/>
        </a:xfrm>
        <a:prstGeom prst="pie">
          <a:avLst>
            <a:gd name="adj1" fmla="val 16200000"/>
            <a:gd name="adj2" fmla="val 1800000"/>
          </a:avLst>
        </a:prstGeom>
        <a:solidFill>
          <a:srgbClr val="C0000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Train Models (Tuned settings)</a:t>
          </a:r>
        </a:p>
      </dsp:txBody>
      <dsp:txXfrm>
        <a:off x="2579647" y="1725624"/>
        <a:ext cx="1433137" cy="1194281"/>
      </dsp:txXfrm>
    </dsp:sp>
    <dsp:sp modelId="{3DB225E3-F671-E443-83BE-5E63CD7BFEB6}">
      <dsp:nvSpPr>
        <dsp:cNvPr id="0" name=""/>
        <dsp:cNvSpPr/>
      </dsp:nvSpPr>
      <dsp:spPr>
        <a:xfrm>
          <a:off x="382169" y="1018610"/>
          <a:ext cx="4012785" cy="4012785"/>
        </a:xfrm>
        <a:prstGeom prst="pie">
          <a:avLst>
            <a:gd name="adj1" fmla="val 1800000"/>
            <a:gd name="adj2" fmla="val 900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Validation and Evaluation Metrics</a:t>
          </a:r>
        </a:p>
      </dsp:txBody>
      <dsp:txXfrm>
        <a:off x="1337594" y="3622143"/>
        <a:ext cx="2149706" cy="1050967"/>
      </dsp:txXfrm>
    </dsp:sp>
    <dsp:sp modelId="{E990BBBC-61D2-3645-B730-20913D556533}">
      <dsp:nvSpPr>
        <dsp:cNvPr id="0" name=""/>
        <dsp:cNvSpPr/>
      </dsp:nvSpPr>
      <dsp:spPr>
        <a:xfrm>
          <a:off x="299525" y="875296"/>
          <a:ext cx="4012785" cy="4012785"/>
        </a:xfrm>
        <a:prstGeom prst="pie">
          <a:avLst>
            <a:gd name="adj1" fmla="val 9000000"/>
            <a:gd name="adj2" fmla="val 1620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Hyperparameter Tuning</a:t>
          </a:r>
        </a:p>
      </dsp:txBody>
      <dsp:txXfrm>
        <a:off x="764339" y="1725624"/>
        <a:ext cx="1433137" cy="1194281"/>
      </dsp:txXfrm>
    </dsp:sp>
    <dsp:sp modelId="{6F8B6DE6-C6DA-FB47-91C3-3FE632D81E7D}">
      <dsp:nvSpPr>
        <dsp:cNvPr id="0" name=""/>
        <dsp:cNvSpPr/>
      </dsp:nvSpPr>
      <dsp:spPr>
        <a:xfrm>
          <a:off x="216734" y="626886"/>
          <a:ext cx="4509606" cy="4509606"/>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3FEC9C-9144-9247-9263-51F929E478A8}">
      <dsp:nvSpPr>
        <dsp:cNvPr id="0" name=""/>
        <dsp:cNvSpPr/>
      </dsp:nvSpPr>
      <dsp:spPr>
        <a:xfrm>
          <a:off x="133759" y="769946"/>
          <a:ext cx="4509606" cy="4509606"/>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4B43FB-9DC2-D141-AE59-47FAE9FC0F99}">
      <dsp:nvSpPr>
        <dsp:cNvPr id="0" name=""/>
        <dsp:cNvSpPr/>
      </dsp:nvSpPr>
      <dsp:spPr>
        <a:xfrm>
          <a:off x="50784" y="626886"/>
          <a:ext cx="4509606" cy="4509606"/>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6FD17-A259-564A-83CF-5297E6CC13ED}">
      <dsp:nvSpPr>
        <dsp:cNvPr id="0" name=""/>
        <dsp:cNvSpPr/>
      </dsp:nvSpPr>
      <dsp:spPr>
        <a:xfrm>
          <a:off x="476684" y="897649"/>
          <a:ext cx="4115263" cy="4115263"/>
        </a:xfrm>
        <a:prstGeom prst="pie">
          <a:avLst>
            <a:gd name="adj1" fmla="val 16200000"/>
            <a:gd name="adj2" fmla="val 1800000"/>
          </a:avLst>
        </a:prstGeom>
        <a:solidFill>
          <a:schemeClr val="accent1"/>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Train Models (Tuned settings)</a:t>
          </a:r>
        </a:p>
      </dsp:txBody>
      <dsp:txXfrm>
        <a:off x="2645526" y="1769693"/>
        <a:ext cx="1469736" cy="1224780"/>
      </dsp:txXfrm>
    </dsp:sp>
    <dsp:sp modelId="{3DB225E3-F671-E443-83BE-5E63CD7BFEB6}">
      <dsp:nvSpPr>
        <dsp:cNvPr id="0" name=""/>
        <dsp:cNvSpPr/>
      </dsp:nvSpPr>
      <dsp:spPr>
        <a:xfrm>
          <a:off x="391929" y="1044623"/>
          <a:ext cx="4115263" cy="4115263"/>
        </a:xfrm>
        <a:prstGeom prst="pie">
          <a:avLst>
            <a:gd name="adj1" fmla="val 1800000"/>
            <a:gd name="adj2" fmla="val 9000000"/>
          </a:avLst>
        </a:prstGeom>
        <a:solidFill>
          <a:srgbClr val="C0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Validation and Evaluation Metrics</a:t>
          </a:r>
        </a:p>
      </dsp:txBody>
      <dsp:txXfrm>
        <a:off x="1371754" y="3714645"/>
        <a:ext cx="2204605" cy="1077807"/>
      </dsp:txXfrm>
    </dsp:sp>
    <dsp:sp modelId="{E990BBBC-61D2-3645-B730-20913D556533}">
      <dsp:nvSpPr>
        <dsp:cNvPr id="0" name=""/>
        <dsp:cNvSpPr/>
      </dsp:nvSpPr>
      <dsp:spPr>
        <a:xfrm>
          <a:off x="307175" y="897649"/>
          <a:ext cx="4115263" cy="4115263"/>
        </a:xfrm>
        <a:prstGeom prst="pie">
          <a:avLst>
            <a:gd name="adj1" fmla="val 9000000"/>
            <a:gd name="adj2" fmla="val 16200000"/>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Hyperparameter Tuning</a:t>
          </a:r>
        </a:p>
      </dsp:txBody>
      <dsp:txXfrm>
        <a:off x="783859" y="1769693"/>
        <a:ext cx="1469736" cy="1224780"/>
      </dsp:txXfrm>
    </dsp:sp>
    <dsp:sp modelId="{6F8B6DE6-C6DA-FB47-91C3-3FE632D81E7D}">
      <dsp:nvSpPr>
        <dsp:cNvPr id="0" name=""/>
        <dsp:cNvSpPr/>
      </dsp:nvSpPr>
      <dsp:spPr>
        <a:xfrm>
          <a:off x="222269" y="642895"/>
          <a:ext cx="4624772" cy="4624772"/>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3FEC9C-9144-9247-9263-51F929E478A8}">
      <dsp:nvSpPr>
        <dsp:cNvPr id="0" name=""/>
        <dsp:cNvSpPr/>
      </dsp:nvSpPr>
      <dsp:spPr>
        <a:xfrm>
          <a:off x="137175" y="789608"/>
          <a:ext cx="4624772" cy="4624772"/>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4B43FB-9DC2-D141-AE59-47FAE9FC0F99}">
      <dsp:nvSpPr>
        <dsp:cNvPr id="0" name=""/>
        <dsp:cNvSpPr/>
      </dsp:nvSpPr>
      <dsp:spPr>
        <a:xfrm>
          <a:off x="52080" y="642895"/>
          <a:ext cx="4624772" cy="4624772"/>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1D75C53-D6FF-FD45-BEA6-4091734CCD0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5FD988DA-5B2B-464A-95C8-D8C731421620}"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6413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1D75C53-D6FF-FD45-BEA6-4091734CCD0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258337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1D75C53-D6FF-FD45-BEA6-4091734CCD0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182738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1D75C53-D6FF-FD45-BEA6-4091734CCD0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988DA-5B2B-464A-95C8-D8C731421620}"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1588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D75C53-D6FF-FD45-BEA6-4091734CCD0E}" type="datetimeFigureOut">
              <a:rPr lang="en-US" smtClean="0"/>
              <a:t>8/15/22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56070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1D75C53-D6FF-FD45-BEA6-4091734CCD0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988DA-5B2B-464A-95C8-D8C731421620}"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8575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1D75C53-D6FF-FD45-BEA6-4091734CCD0E}" type="datetimeFigureOut">
              <a:rPr lang="en-US" smtClean="0"/>
              <a:t>8/15/22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77173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1D75C53-D6FF-FD45-BEA6-4091734CCD0E}" type="datetimeFigureOut">
              <a:rPr lang="en-US" smtClean="0"/>
              <a:t>8/15/22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988DA-5B2B-464A-95C8-D8C731421620}"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4847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D75C53-D6FF-FD45-BEA6-4091734CCD0E}" type="datetimeFigureOut">
              <a:rPr lang="en-US" smtClean="0"/>
              <a:t>8/15/22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141961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1D75C53-D6FF-FD45-BEA6-4091734CCD0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287895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1D75C53-D6FF-FD45-BEA6-4091734CCD0E}" type="datetimeFigureOut">
              <a:rPr lang="en-US" smtClean="0"/>
              <a:t>8/15/22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988DA-5B2B-464A-95C8-D8C731421620}" type="slidenum">
              <a:rPr lang="en-US" smtClean="0"/>
              <a:t>‹#›</a:t>
            </a:fld>
            <a:endParaRPr lang="en-US"/>
          </a:p>
        </p:txBody>
      </p:sp>
    </p:spTree>
    <p:extLst>
      <p:ext uri="{BB962C8B-B14F-4D97-AF65-F5344CB8AC3E}">
        <p14:creationId xmlns:p14="http://schemas.microsoft.com/office/powerpoint/2010/main" val="383973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1D75C53-D6FF-FD45-BEA6-4091734CCD0E}" type="datetimeFigureOut">
              <a:rPr lang="en-US" smtClean="0"/>
              <a:t>8/15/22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5FD988DA-5B2B-464A-95C8-D8C731421620}"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4701608"/>
      </p:ext>
    </p:extLst>
  </p:cSld>
  <p:clrMap bg1="dk1" tx1="lt1" bg2="dk2" tx2="lt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1.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33.png"/><Relationship Id="rId7" Type="http://schemas.openxmlformats.org/officeDocument/2006/relationships/diagramQuickStyle" Target="../diagrams/quickStyle8.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4.png"/><Relationship Id="rId9" Type="http://schemas.microsoft.com/office/2007/relationships/diagramDrawing" Target="../diagrams/drawing8.xml"/></Relationships>
</file>

<file path=ppt/slides/_rels/slide2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0.png"/><Relationship Id="rId7" Type="http://schemas.openxmlformats.org/officeDocument/2006/relationships/diagramColors" Target="../diagrams/colors9.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kaggle.com/anmolkumar/health-insurance-cross-sell-prediction"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6945A547-E2AF-B4E2-B7BC-E54BDD7B5A44}"/>
              </a:ext>
            </a:extLst>
          </p:cNvPr>
          <p:cNvSpPr>
            <a:spLocks noGrp="1"/>
          </p:cNvSpPr>
          <p:nvPr>
            <p:ph type="ctrTitle"/>
          </p:nvPr>
        </p:nvSpPr>
        <p:spPr>
          <a:xfrm>
            <a:off x="2141744" y="1437783"/>
            <a:ext cx="7908513" cy="2495051"/>
          </a:xfrm>
        </p:spPr>
        <p:txBody>
          <a:bodyPr anchor="b">
            <a:normAutofit/>
          </a:bodyPr>
          <a:lstStyle/>
          <a:p>
            <a:pPr algn="ctr"/>
            <a:r>
              <a:rPr lang="en-US" sz="6100"/>
              <a:t>Health Insurance Cross Sell Prediction</a:t>
            </a:r>
          </a:p>
        </p:txBody>
      </p:sp>
      <p:sp>
        <p:nvSpPr>
          <p:cNvPr id="3" name="Subtitle 2">
            <a:extLst>
              <a:ext uri="{FF2B5EF4-FFF2-40B4-BE49-F238E27FC236}">
                <a16:creationId xmlns:a16="http://schemas.microsoft.com/office/drawing/2014/main" id="{029A61E6-340B-727C-FF43-9869685DEF70}"/>
              </a:ext>
            </a:extLst>
          </p:cNvPr>
          <p:cNvSpPr>
            <a:spLocks noGrp="1"/>
          </p:cNvSpPr>
          <p:nvPr>
            <p:ph type="subTitle" idx="1"/>
          </p:nvPr>
        </p:nvSpPr>
        <p:spPr>
          <a:xfrm>
            <a:off x="3416133" y="4020146"/>
            <a:ext cx="5357600" cy="1160213"/>
          </a:xfrm>
        </p:spPr>
        <p:txBody>
          <a:bodyPr anchor="t">
            <a:normAutofit/>
          </a:bodyPr>
          <a:lstStyle/>
          <a:p>
            <a:pPr algn="ctr"/>
            <a:r>
              <a:rPr lang="en-US" sz="2800" dirty="0"/>
              <a:t>Capstone Project 4 </a:t>
            </a:r>
          </a:p>
        </p:txBody>
      </p:sp>
    </p:spTree>
    <p:extLst>
      <p:ext uri="{BB962C8B-B14F-4D97-AF65-F5344CB8AC3E}">
        <p14:creationId xmlns:p14="http://schemas.microsoft.com/office/powerpoint/2010/main" val="25146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C08740-EE0A-D25F-4076-536754A87D72}"/>
              </a:ext>
            </a:extLst>
          </p:cNvPr>
          <p:cNvSpPr txBox="1"/>
          <p:nvPr/>
        </p:nvSpPr>
        <p:spPr>
          <a:xfrm>
            <a:off x="3599700" y="4702969"/>
            <a:ext cx="5402898" cy="250120"/>
          </a:xfrm>
          <a:prstGeom prst="rect">
            <a:avLst/>
          </a:prstGeom>
          <a:noFill/>
        </p:spPr>
        <p:txBody>
          <a:bodyPr wrap="square" rtlCol="0">
            <a:spAutoFit/>
          </a:bodyPr>
          <a:lstStyle/>
          <a:p>
            <a:r>
              <a:rPr lang="en-US" sz="1000" dirty="0"/>
              <a:t>Response = 0 (Customer is not interested)  	Response = 1 (Customer is interested)</a:t>
            </a:r>
          </a:p>
        </p:txBody>
      </p:sp>
      <p:sp>
        <p:nvSpPr>
          <p:cNvPr id="10" name="TextBox 9">
            <a:extLst>
              <a:ext uri="{FF2B5EF4-FFF2-40B4-BE49-F238E27FC236}">
                <a16:creationId xmlns:a16="http://schemas.microsoft.com/office/drawing/2014/main" id="{692EE685-4719-16D8-74E1-C692F060292A}"/>
              </a:ext>
            </a:extLst>
          </p:cNvPr>
          <p:cNvSpPr txBox="1"/>
          <p:nvPr/>
        </p:nvSpPr>
        <p:spPr>
          <a:xfrm>
            <a:off x="1225484" y="5804659"/>
            <a:ext cx="8915774" cy="369332"/>
          </a:xfrm>
          <a:prstGeom prst="rect">
            <a:avLst/>
          </a:prstGeom>
          <a:noFill/>
        </p:spPr>
        <p:txBody>
          <a:bodyPr wrap="none" rtlCol="0">
            <a:spAutoFit/>
          </a:bodyPr>
          <a:lstStyle/>
          <a:p>
            <a:r>
              <a:rPr lang="en-US" dirty="0"/>
              <a:t>74% of those are interested in buying the vehicle insurance, are having vehicle age 1-2 years. </a:t>
            </a:r>
          </a:p>
        </p:txBody>
      </p:sp>
      <p:pic>
        <p:nvPicPr>
          <p:cNvPr id="4" name="Picture 3" descr="Chart, bar chart&#10;&#10;Description automatically generated">
            <a:extLst>
              <a:ext uri="{FF2B5EF4-FFF2-40B4-BE49-F238E27FC236}">
                <a16:creationId xmlns:a16="http://schemas.microsoft.com/office/drawing/2014/main" id="{052F5BAE-8950-D29F-13AC-6941AF9550E4}"/>
              </a:ext>
            </a:extLst>
          </p:cNvPr>
          <p:cNvPicPr>
            <a:picLocks noChangeAspect="1"/>
          </p:cNvPicPr>
          <p:nvPr/>
        </p:nvPicPr>
        <p:blipFill>
          <a:blip r:embed="rId2"/>
          <a:stretch>
            <a:fillRect/>
          </a:stretch>
        </p:blipFill>
        <p:spPr>
          <a:xfrm>
            <a:off x="1225484" y="2419837"/>
            <a:ext cx="10022999" cy="2076749"/>
          </a:xfrm>
          <a:prstGeom prst="rect">
            <a:avLst/>
          </a:prstGeom>
        </p:spPr>
      </p:pic>
      <p:sp>
        <p:nvSpPr>
          <p:cNvPr id="6" name="Title 1">
            <a:extLst>
              <a:ext uri="{FF2B5EF4-FFF2-40B4-BE49-F238E27FC236}">
                <a16:creationId xmlns:a16="http://schemas.microsoft.com/office/drawing/2014/main" id="{4199F222-73A4-D981-1B31-3B9433865491}"/>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
        <p:nvSpPr>
          <p:cNvPr id="11" name="Title 3">
            <a:extLst>
              <a:ext uri="{FF2B5EF4-FFF2-40B4-BE49-F238E27FC236}">
                <a16:creationId xmlns:a16="http://schemas.microsoft.com/office/drawing/2014/main" id="{BCF63079-DC42-0FAD-08B6-3816D1AEE5EF}"/>
              </a:ext>
            </a:extLst>
          </p:cNvPr>
          <p:cNvSpPr>
            <a:spLocks noGrp="1"/>
          </p:cNvSpPr>
          <p:nvPr>
            <p:ph type="title"/>
          </p:nvPr>
        </p:nvSpPr>
        <p:spPr>
          <a:xfrm>
            <a:off x="5770179" y="808056"/>
            <a:ext cx="4799960" cy="1077229"/>
          </a:xfrm>
        </p:spPr>
        <p:txBody>
          <a:bodyPr>
            <a:noAutofit/>
          </a:bodyPr>
          <a:lstStyle/>
          <a:p>
            <a:r>
              <a:rPr lang="en-US" sz="3600" dirty="0"/>
              <a:t>Response by </a:t>
            </a:r>
            <a:br>
              <a:rPr lang="en-US" sz="3600" dirty="0"/>
            </a:br>
            <a:r>
              <a:rPr lang="en-US" sz="3600" dirty="0"/>
              <a:t>Vehicle Age</a:t>
            </a:r>
            <a:br>
              <a:rPr lang="en-US" sz="3600" dirty="0"/>
            </a:br>
            <a:endParaRPr lang="en-US" sz="3600" dirty="0"/>
          </a:p>
        </p:txBody>
      </p:sp>
    </p:spTree>
    <p:extLst>
      <p:ext uri="{BB962C8B-B14F-4D97-AF65-F5344CB8AC3E}">
        <p14:creationId xmlns:p14="http://schemas.microsoft.com/office/powerpoint/2010/main" val="236083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C08740-EE0A-D25F-4076-536754A87D72}"/>
              </a:ext>
            </a:extLst>
          </p:cNvPr>
          <p:cNvSpPr txBox="1"/>
          <p:nvPr/>
        </p:nvSpPr>
        <p:spPr>
          <a:xfrm>
            <a:off x="3599700" y="4702969"/>
            <a:ext cx="5440605" cy="250120"/>
          </a:xfrm>
          <a:prstGeom prst="rect">
            <a:avLst/>
          </a:prstGeom>
          <a:noFill/>
        </p:spPr>
        <p:txBody>
          <a:bodyPr wrap="square" rtlCol="0">
            <a:spAutoFit/>
          </a:bodyPr>
          <a:lstStyle/>
          <a:p>
            <a:r>
              <a:rPr lang="en-US" sz="1000" dirty="0"/>
              <a:t>Response = 0 (Customer is not interested)  	Response = 1 (Customer is interested)</a:t>
            </a:r>
          </a:p>
        </p:txBody>
      </p:sp>
      <p:sp>
        <p:nvSpPr>
          <p:cNvPr id="10" name="TextBox 9">
            <a:extLst>
              <a:ext uri="{FF2B5EF4-FFF2-40B4-BE49-F238E27FC236}">
                <a16:creationId xmlns:a16="http://schemas.microsoft.com/office/drawing/2014/main" id="{692EE685-4719-16D8-74E1-C692F060292A}"/>
              </a:ext>
            </a:extLst>
          </p:cNvPr>
          <p:cNvSpPr txBox="1"/>
          <p:nvPr/>
        </p:nvSpPr>
        <p:spPr>
          <a:xfrm>
            <a:off x="1511449" y="5680612"/>
            <a:ext cx="8517460" cy="369332"/>
          </a:xfrm>
          <a:prstGeom prst="rect">
            <a:avLst/>
          </a:prstGeom>
          <a:noFill/>
        </p:spPr>
        <p:txBody>
          <a:bodyPr wrap="none" rtlCol="0">
            <a:spAutoFit/>
          </a:bodyPr>
          <a:lstStyle/>
          <a:p>
            <a:r>
              <a:rPr lang="en-US" dirty="0"/>
              <a:t>98% of those are interested in buying the vehicle insurance, had vehicle damaged before.</a:t>
            </a:r>
          </a:p>
        </p:txBody>
      </p:sp>
      <p:pic>
        <p:nvPicPr>
          <p:cNvPr id="5" name="Picture 4" descr="Chart, bar chart&#10;&#10;Description automatically generated">
            <a:extLst>
              <a:ext uri="{FF2B5EF4-FFF2-40B4-BE49-F238E27FC236}">
                <a16:creationId xmlns:a16="http://schemas.microsoft.com/office/drawing/2014/main" id="{5C6791B8-627B-614A-D0B2-0CB1E3B59D3C}"/>
              </a:ext>
            </a:extLst>
          </p:cNvPr>
          <p:cNvPicPr>
            <a:picLocks noChangeAspect="1"/>
          </p:cNvPicPr>
          <p:nvPr/>
        </p:nvPicPr>
        <p:blipFill>
          <a:blip r:embed="rId2"/>
          <a:stretch>
            <a:fillRect/>
          </a:stretch>
        </p:blipFill>
        <p:spPr>
          <a:xfrm>
            <a:off x="1187776" y="2448303"/>
            <a:ext cx="10030121" cy="2004088"/>
          </a:xfrm>
          <a:prstGeom prst="rect">
            <a:avLst/>
          </a:prstGeom>
        </p:spPr>
      </p:pic>
      <p:sp>
        <p:nvSpPr>
          <p:cNvPr id="6" name="Title 1">
            <a:extLst>
              <a:ext uri="{FF2B5EF4-FFF2-40B4-BE49-F238E27FC236}">
                <a16:creationId xmlns:a16="http://schemas.microsoft.com/office/drawing/2014/main" id="{13ACEF69-C1A0-E395-DBB4-19E3E3A5AA4C}"/>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
        <p:nvSpPr>
          <p:cNvPr id="11" name="Title 3">
            <a:extLst>
              <a:ext uri="{FF2B5EF4-FFF2-40B4-BE49-F238E27FC236}">
                <a16:creationId xmlns:a16="http://schemas.microsoft.com/office/drawing/2014/main" id="{677A447D-B9CD-0D0A-7255-E442F74FEDCF}"/>
              </a:ext>
            </a:extLst>
          </p:cNvPr>
          <p:cNvSpPr>
            <a:spLocks noGrp="1"/>
          </p:cNvSpPr>
          <p:nvPr>
            <p:ph type="title"/>
          </p:nvPr>
        </p:nvSpPr>
        <p:spPr>
          <a:xfrm>
            <a:off x="5770179" y="808056"/>
            <a:ext cx="4799960" cy="1077229"/>
          </a:xfrm>
        </p:spPr>
        <p:txBody>
          <a:bodyPr>
            <a:noAutofit/>
          </a:bodyPr>
          <a:lstStyle/>
          <a:p>
            <a:r>
              <a:rPr lang="en-US" sz="3600" dirty="0"/>
              <a:t>Response by </a:t>
            </a:r>
            <a:br>
              <a:rPr lang="en-US" sz="3600" dirty="0"/>
            </a:br>
            <a:r>
              <a:rPr lang="en-US" sz="3600" dirty="0"/>
              <a:t>Vehicle Damage</a:t>
            </a:r>
            <a:br>
              <a:rPr lang="en-US" sz="3600" dirty="0"/>
            </a:br>
            <a:endParaRPr lang="en-US" sz="3600" dirty="0"/>
          </a:p>
        </p:txBody>
      </p:sp>
    </p:spTree>
    <p:extLst>
      <p:ext uri="{BB962C8B-B14F-4D97-AF65-F5344CB8AC3E}">
        <p14:creationId xmlns:p14="http://schemas.microsoft.com/office/powerpoint/2010/main" val="124945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92EE685-4719-16D8-74E1-C692F060292A}"/>
              </a:ext>
            </a:extLst>
          </p:cNvPr>
          <p:cNvSpPr txBox="1"/>
          <p:nvPr/>
        </p:nvSpPr>
        <p:spPr>
          <a:xfrm>
            <a:off x="1142965" y="5688449"/>
            <a:ext cx="9914677" cy="1169551"/>
          </a:xfrm>
          <a:prstGeom prst="rect">
            <a:avLst/>
          </a:prstGeom>
          <a:noFill/>
        </p:spPr>
        <p:txBody>
          <a:bodyPr wrap="square" rtlCol="0">
            <a:spAutoFit/>
          </a:bodyPr>
          <a:lstStyle/>
          <a:p>
            <a:r>
              <a:rPr lang="en-US" sz="1400" dirty="0"/>
              <a:t>Most of the customers who are interested (Response = 1) in buying vehicle insurance come from </a:t>
            </a:r>
            <a:r>
              <a:rPr lang="en-US" sz="1400" dirty="0" err="1"/>
              <a:t>region_code</a:t>
            </a:r>
            <a:r>
              <a:rPr lang="en-US" sz="1400" dirty="0"/>
              <a:t>: 28, 8, 41, 46, 29.</a:t>
            </a:r>
          </a:p>
          <a:p>
            <a:endParaRPr lang="en-US" sz="1400" dirty="0"/>
          </a:p>
          <a:p>
            <a:r>
              <a:rPr lang="en-US" sz="1400" dirty="0"/>
              <a:t>Most of the customers who are interested (Response = 1) in buying vehicle insurance are reached through </a:t>
            </a:r>
            <a:r>
              <a:rPr lang="en-US" sz="1400" dirty="0" err="1"/>
              <a:t>channel_code</a:t>
            </a:r>
            <a:r>
              <a:rPr lang="en-US" sz="1400" dirty="0"/>
              <a:t>: 26, 124, 152, 156, 157</a:t>
            </a:r>
          </a:p>
        </p:txBody>
      </p:sp>
      <p:pic>
        <p:nvPicPr>
          <p:cNvPr id="4" name="Picture 3" descr="Chart, bar chart&#10;&#10;Description automatically generated">
            <a:extLst>
              <a:ext uri="{FF2B5EF4-FFF2-40B4-BE49-F238E27FC236}">
                <a16:creationId xmlns:a16="http://schemas.microsoft.com/office/drawing/2014/main" id="{DD8637B6-D074-2BC4-F656-57A49C78CAB2}"/>
              </a:ext>
            </a:extLst>
          </p:cNvPr>
          <p:cNvPicPr>
            <a:picLocks noChangeAspect="1"/>
          </p:cNvPicPr>
          <p:nvPr/>
        </p:nvPicPr>
        <p:blipFill>
          <a:blip r:embed="rId2"/>
          <a:stretch>
            <a:fillRect/>
          </a:stretch>
        </p:blipFill>
        <p:spPr>
          <a:xfrm>
            <a:off x="1142964" y="2205874"/>
            <a:ext cx="9914678" cy="3372536"/>
          </a:xfrm>
          <a:prstGeom prst="rect">
            <a:avLst/>
          </a:prstGeom>
        </p:spPr>
      </p:pic>
      <p:sp>
        <p:nvSpPr>
          <p:cNvPr id="6" name="Title 1">
            <a:extLst>
              <a:ext uri="{FF2B5EF4-FFF2-40B4-BE49-F238E27FC236}">
                <a16:creationId xmlns:a16="http://schemas.microsoft.com/office/drawing/2014/main" id="{62CD80DE-1743-5E70-D1FA-225FF656C260}"/>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
        <p:nvSpPr>
          <p:cNvPr id="9" name="Title 3">
            <a:extLst>
              <a:ext uri="{FF2B5EF4-FFF2-40B4-BE49-F238E27FC236}">
                <a16:creationId xmlns:a16="http://schemas.microsoft.com/office/drawing/2014/main" id="{AA2C8CA2-0112-17D5-FB7F-BB0C22CFCC30}"/>
              </a:ext>
            </a:extLst>
          </p:cNvPr>
          <p:cNvSpPr>
            <a:spLocks noGrp="1"/>
          </p:cNvSpPr>
          <p:nvPr>
            <p:ph type="title"/>
          </p:nvPr>
        </p:nvSpPr>
        <p:spPr>
          <a:xfrm>
            <a:off x="5770179" y="808056"/>
            <a:ext cx="4799960" cy="1077229"/>
          </a:xfrm>
        </p:spPr>
        <p:txBody>
          <a:bodyPr>
            <a:noAutofit/>
          </a:bodyPr>
          <a:lstStyle/>
          <a:p>
            <a:r>
              <a:rPr lang="en-US" sz="2800" dirty="0"/>
              <a:t>Response by </a:t>
            </a:r>
            <a:br>
              <a:rPr lang="en-US" sz="2800" dirty="0"/>
            </a:br>
            <a:r>
              <a:rPr lang="en-US" sz="2800" dirty="0"/>
              <a:t>Region and Sales Channel</a:t>
            </a:r>
            <a:br>
              <a:rPr lang="en-US" sz="2800" dirty="0"/>
            </a:br>
            <a:endParaRPr lang="en-US" sz="2800" dirty="0"/>
          </a:p>
        </p:txBody>
      </p:sp>
    </p:spTree>
    <p:extLst>
      <p:ext uri="{BB962C8B-B14F-4D97-AF65-F5344CB8AC3E}">
        <p14:creationId xmlns:p14="http://schemas.microsoft.com/office/powerpoint/2010/main" val="48218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92EE685-4719-16D8-74E1-C692F060292A}"/>
              </a:ext>
            </a:extLst>
          </p:cNvPr>
          <p:cNvSpPr txBox="1"/>
          <p:nvPr/>
        </p:nvSpPr>
        <p:spPr>
          <a:xfrm>
            <a:off x="1196327" y="5910606"/>
            <a:ext cx="9927302" cy="646331"/>
          </a:xfrm>
          <a:prstGeom prst="rect">
            <a:avLst/>
          </a:prstGeom>
          <a:noFill/>
        </p:spPr>
        <p:txBody>
          <a:bodyPr wrap="square" rtlCol="0">
            <a:spAutoFit/>
          </a:bodyPr>
          <a:lstStyle/>
          <a:p>
            <a:r>
              <a:rPr lang="en-SG" dirty="0"/>
              <a:t>The age of those who are interested in buying vehicle insurance are much older (median age 43 years old) compared to those who are not interested (median age 34 years old).</a:t>
            </a:r>
            <a:endParaRPr lang="en-US" sz="1400" dirty="0"/>
          </a:p>
        </p:txBody>
      </p:sp>
      <p:pic>
        <p:nvPicPr>
          <p:cNvPr id="7" name="Picture 6" descr="Chart&#10;&#10;Description automatically generated">
            <a:extLst>
              <a:ext uri="{FF2B5EF4-FFF2-40B4-BE49-F238E27FC236}">
                <a16:creationId xmlns:a16="http://schemas.microsoft.com/office/drawing/2014/main" id="{BE56A760-FE7A-4689-89BB-B00BA6AB8CDC}"/>
              </a:ext>
            </a:extLst>
          </p:cNvPr>
          <p:cNvPicPr>
            <a:picLocks noChangeAspect="1"/>
          </p:cNvPicPr>
          <p:nvPr/>
        </p:nvPicPr>
        <p:blipFill>
          <a:blip r:embed="rId2"/>
          <a:stretch>
            <a:fillRect/>
          </a:stretch>
        </p:blipFill>
        <p:spPr>
          <a:xfrm>
            <a:off x="1196327" y="2184926"/>
            <a:ext cx="10021570" cy="2856294"/>
          </a:xfrm>
          <a:prstGeom prst="rect">
            <a:avLst/>
          </a:prstGeom>
        </p:spPr>
      </p:pic>
      <p:sp>
        <p:nvSpPr>
          <p:cNvPr id="3" name="TextBox 2">
            <a:extLst>
              <a:ext uri="{FF2B5EF4-FFF2-40B4-BE49-F238E27FC236}">
                <a16:creationId xmlns:a16="http://schemas.microsoft.com/office/drawing/2014/main" id="{EAEB6033-75EF-F43A-53A7-5FCA697214B9}"/>
              </a:ext>
            </a:extLst>
          </p:cNvPr>
          <p:cNvSpPr txBox="1"/>
          <p:nvPr/>
        </p:nvSpPr>
        <p:spPr>
          <a:xfrm>
            <a:off x="6301387" y="5112028"/>
            <a:ext cx="5181496" cy="250120"/>
          </a:xfrm>
          <a:prstGeom prst="rect">
            <a:avLst/>
          </a:prstGeom>
          <a:noFill/>
        </p:spPr>
        <p:txBody>
          <a:bodyPr wrap="square" rtlCol="0">
            <a:spAutoFit/>
          </a:bodyPr>
          <a:lstStyle/>
          <a:p>
            <a:r>
              <a:rPr lang="en-US" sz="1000" dirty="0"/>
              <a:t>Response = 0 (Customer is not interested)  	Response = 1 (Customer is interested)</a:t>
            </a:r>
          </a:p>
        </p:txBody>
      </p:sp>
      <p:sp>
        <p:nvSpPr>
          <p:cNvPr id="6" name="Title 1">
            <a:extLst>
              <a:ext uri="{FF2B5EF4-FFF2-40B4-BE49-F238E27FC236}">
                <a16:creationId xmlns:a16="http://schemas.microsoft.com/office/drawing/2014/main" id="{3FB8F7CC-53D2-5680-4FD6-6DEFE79B0B73}"/>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
        <p:nvSpPr>
          <p:cNvPr id="11" name="Title 3">
            <a:extLst>
              <a:ext uri="{FF2B5EF4-FFF2-40B4-BE49-F238E27FC236}">
                <a16:creationId xmlns:a16="http://schemas.microsoft.com/office/drawing/2014/main" id="{2EE4B3E0-B6CF-C286-F3AE-B9304BA62EA6}"/>
              </a:ext>
            </a:extLst>
          </p:cNvPr>
          <p:cNvSpPr>
            <a:spLocks noGrp="1"/>
          </p:cNvSpPr>
          <p:nvPr>
            <p:ph type="title"/>
          </p:nvPr>
        </p:nvSpPr>
        <p:spPr>
          <a:xfrm>
            <a:off x="5770179" y="808056"/>
            <a:ext cx="4799960" cy="1077229"/>
          </a:xfrm>
        </p:spPr>
        <p:txBody>
          <a:bodyPr>
            <a:noAutofit/>
          </a:bodyPr>
          <a:lstStyle/>
          <a:p>
            <a:r>
              <a:rPr lang="en-US" sz="3600" dirty="0"/>
              <a:t>Response by </a:t>
            </a:r>
            <a:br>
              <a:rPr lang="en-US" sz="3600" dirty="0"/>
            </a:br>
            <a:r>
              <a:rPr lang="en-US" sz="3600" dirty="0"/>
              <a:t>Age</a:t>
            </a:r>
            <a:br>
              <a:rPr lang="en-US" sz="3600" dirty="0"/>
            </a:br>
            <a:endParaRPr lang="en-US" sz="3600" dirty="0"/>
          </a:p>
        </p:txBody>
      </p:sp>
    </p:spTree>
    <p:extLst>
      <p:ext uri="{BB962C8B-B14F-4D97-AF65-F5344CB8AC3E}">
        <p14:creationId xmlns:p14="http://schemas.microsoft.com/office/powerpoint/2010/main" val="228863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92EE685-4719-16D8-74E1-C692F060292A}"/>
              </a:ext>
            </a:extLst>
          </p:cNvPr>
          <p:cNvSpPr txBox="1"/>
          <p:nvPr/>
        </p:nvSpPr>
        <p:spPr>
          <a:xfrm>
            <a:off x="1304169" y="5740924"/>
            <a:ext cx="9951435" cy="923330"/>
          </a:xfrm>
          <a:prstGeom prst="rect">
            <a:avLst/>
          </a:prstGeom>
          <a:noFill/>
        </p:spPr>
        <p:txBody>
          <a:bodyPr wrap="square" rtlCol="0">
            <a:spAutoFit/>
          </a:bodyPr>
          <a:lstStyle/>
          <a:p>
            <a:r>
              <a:rPr lang="en-SG" dirty="0"/>
              <a:t>The number of days with the company (Vintage) doesn't seem to affect a customer's interest in buying vehicle insurance as the median values between two groups are the same (154 days) and the two distributions are overlapping.</a:t>
            </a:r>
            <a:endParaRPr lang="en-US" sz="1400" dirty="0"/>
          </a:p>
        </p:txBody>
      </p:sp>
      <p:pic>
        <p:nvPicPr>
          <p:cNvPr id="4" name="Picture 3" descr="Chart&#10;&#10;Description automatically generated">
            <a:extLst>
              <a:ext uri="{FF2B5EF4-FFF2-40B4-BE49-F238E27FC236}">
                <a16:creationId xmlns:a16="http://schemas.microsoft.com/office/drawing/2014/main" id="{FB887EAF-B6B7-7FDB-9D5E-42106767DE43}"/>
              </a:ext>
            </a:extLst>
          </p:cNvPr>
          <p:cNvPicPr>
            <a:picLocks noChangeAspect="1"/>
          </p:cNvPicPr>
          <p:nvPr/>
        </p:nvPicPr>
        <p:blipFill>
          <a:blip r:embed="rId2"/>
          <a:stretch>
            <a:fillRect/>
          </a:stretch>
        </p:blipFill>
        <p:spPr>
          <a:xfrm>
            <a:off x="1304169" y="2337847"/>
            <a:ext cx="9653182" cy="2752628"/>
          </a:xfrm>
          <a:prstGeom prst="rect">
            <a:avLst/>
          </a:prstGeom>
        </p:spPr>
      </p:pic>
      <p:sp>
        <p:nvSpPr>
          <p:cNvPr id="3" name="TextBox 2">
            <a:extLst>
              <a:ext uri="{FF2B5EF4-FFF2-40B4-BE49-F238E27FC236}">
                <a16:creationId xmlns:a16="http://schemas.microsoft.com/office/drawing/2014/main" id="{72C3E9AB-B00D-5A4B-C89E-C9A04D538FDC}"/>
              </a:ext>
            </a:extLst>
          </p:cNvPr>
          <p:cNvSpPr txBox="1"/>
          <p:nvPr/>
        </p:nvSpPr>
        <p:spPr>
          <a:xfrm>
            <a:off x="6240546" y="5136655"/>
            <a:ext cx="5488548" cy="250120"/>
          </a:xfrm>
          <a:prstGeom prst="rect">
            <a:avLst/>
          </a:prstGeom>
          <a:noFill/>
        </p:spPr>
        <p:txBody>
          <a:bodyPr wrap="square" rtlCol="0">
            <a:spAutoFit/>
          </a:bodyPr>
          <a:lstStyle/>
          <a:p>
            <a:r>
              <a:rPr lang="en-US" sz="1000" dirty="0"/>
              <a:t>Response = 0 (Customer is not interested)  	Response = 1 (Customer is interested)</a:t>
            </a:r>
          </a:p>
        </p:txBody>
      </p:sp>
      <p:sp>
        <p:nvSpPr>
          <p:cNvPr id="7" name="Title 1">
            <a:extLst>
              <a:ext uri="{FF2B5EF4-FFF2-40B4-BE49-F238E27FC236}">
                <a16:creationId xmlns:a16="http://schemas.microsoft.com/office/drawing/2014/main" id="{8D4055A8-7D03-37BF-8164-ECCD03957166}"/>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
        <p:nvSpPr>
          <p:cNvPr id="11" name="Title 3">
            <a:extLst>
              <a:ext uri="{FF2B5EF4-FFF2-40B4-BE49-F238E27FC236}">
                <a16:creationId xmlns:a16="http://schemas.microsoft.com/office/drawing/2014/main" id="{3F2C195F-A7E8-9142-1607-BD0D22B09101}"/>
              </a:ext>
            </a:extLst>
          </p:cNvPr>
          <p:cNvSpPr>
            <a:spLocks noGrp="1"/>
          </p:cNvSpPr>
          <p:nvPr>
            <p:ph type="title"/>
          </p:nvPr>
        </p:nvSpPr>
        <p:spPr>
          <a:xfrm>
            <a:off x="5770179" y="808056"/>
            <a:ext cx="4799960" cy="1077229"/>
          </a:xfrm>
        </p:spPr>
        <p:txBody>
          <a:bodyPr>
            <a:noAutofit/>
          </a:bodyPr>
          <a:lstStyle/>
          <a:p>
            <a:r>
              <a:rPr lang="en-US" sz="3600" dirty="0"/>
              <a:t>Response by </a:t>
            </a:r>
            <a:br>
              <a:rPr lang="en-US" sz="3600" dirty="0"/>
            </a:br>
            <a:r>
              <a:rPr lang="en-US" sz="3600" dirty="0"/>
              <a:t>Vintage</a:t>
            </a:r>
            <a:br>
              <a:rPr lang="en-US" sz="3600" dirty="0"/>
            </a:br>
            <a:endParaRPr lang="en-US" sz="3600" dirty="0"/>
          </a:p>
        </p:txBody>
      </p:sp>
    </p:spTree>
    <p:extLst>
      <p:ext uri="{BB962C8B-B14F-4D97-AF65-F5344CB8AC3E}">
        <p14:creationId xmlns:p14="http://schemas.microsoft.com/office/powerpoint/2010/main" val="318247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92EE685-4719-16D8-74E1-C692F060292A}"/>
              </a:ext>
            </a:extLst>
          </p:cNvPr>
          <p:cNvSpPr txBox="1"/>
          <p:nvPr/>
        </p:nvSpPr>
        <p:spPr>
          <a:xfrm>
            <a:off x="1201512" y="5373279"/>
            <a:ext cx="9997531" cy="1477328"/>
          </a:xfrm>
          <a:prstGeom prst="rect">
            <a:avLst/>
          </a:prstGeom>
          <a:noFill/>
        </p:spPr>
        <p:txBody>
          <a:bodyPr wrap="square" rtlCol="0">
            <a:spAutoFit/>
          </a:bodyPr>
          <a:lstStyle/>
          <a:p>
            <a:r>
              <a:rPr lang="en-SG" dirty="0"/>
              <a:t>Distribution of Annual Premium is right-skewed due to outliers (extremely high annual premium of some policyholders). Although the median annual premium of 'interested' customer is slightly higher (33002) than 'not interested' customer (31504), the distribution of both groups seem to be overlapping. Therefore, from the graph, it is not clear if annual premium affect the customer interest.</a:t>
            </a:r>
            <a:endParaRPr lang="en-US" sz="1400" dirty="0"/>
          </a:p>
        </p:txBody>
      </p:sp>
      <p:pic>
        <p:nvPicPr>
          <p:cNvPr id="5" name="Picture 4" descr="Chart, box and whisker chart&#10;&#10;Description automatically generated">
            <a:extLst>
              <a:ext uri="{FF2B5EF4-FFF2-40B4-BE49-F238E27FC236}">
                <a16:creationId xmlns:a16="http://schemas.microsoft.com/office/drawing/2014/main" id="{6353C469-F1B8-BDE8-A99F-C1351D1C63A9}"/>
              </a:ext>
            </a:extLst>
          </p:cNvPr>
          <p:cNvPicPr>
            <a:picLocks noChangeAspect="1"/>
          </p:cNvPicPr>
          <p:nvPr/>
        </p:nvPicPr>
        <p:blipFill>
          <a:blip r:embed="rId2"/>
          <a:stretch>
            <a:fillRect/>
          </a:stretch>
        </p:blipFill>
        <p:spPr>
          <a:xfrm>
            <a:off x="1201512" y="2074532"/>
            <a:ext cx="9913673" cy="2912882"/>
          </a:xfrm>
          <a:prstGeom prst="rect">
            <a:avLst/>
          </a:prstGeom>
        </p:spPr>
      </p:pic>
      <p:sp>
        <p:nvSpPr>
          <p:cNvPr id="6" name="Title 1">
            <a:extLst>
              <a:ext uri="{FF2B5EF4-FFF2-40B4-BE49-F238E27FC236}">
                <a16:creationId xmlns:a16="http://schemas.microsoft.com/office/drawing/2014/main" id="{910802C3-A9A5-1EE4-C8B7-28653A50C792}"/>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
        <p:nvSpPr>
          <p:cNvPr id="9" name="Title 3">
            <a:extLst>
              <a:ext uri="{FF2B5EF4-FFF2-40B4-BE49-F238E27FC236}">
                <a16:creationId xmlns:a16="http://schemas.microsoft.com/office/drawing/2014/main" id="{FD9DBED0-2F30-305C-A847-DC04913573A6}"/>
              </a:ext>
            </a:extLst>
          </p:cNvPr>
          <p:cNvSpPr>
            <a:spLocks noGrp="1"/>
          </p:cNvSpPr>
          <p:nvPr>
            <p:ph type="title"/>
          </p:nvPr>
        </p:nvSpPr>
        <p:spPr>
          <a:xfrm>
            <a:off x="5770179" y="808056"/>
            <a:ext cx="4799960" cy="1077229"/>
          </a:xfrm>
        </p:spPr>
        <p:txBody>
          <a:bodyPr>
            <a:noAutofit/>
          </a:bodyPr>
          <a:lstStyle/>
          <a:p>
            <a:r>
              <a:rPr lang="en-US" sz="3600" dirty="0"/>
              <a:t>Response by </a:t>
            </a:r>
            <a:br>
              <a:rPr lang="en-US" sz="3600" dirty="0"/>
            </a:br>
            <a:r>
              <a:rPr lang="en-US" sz="3600" dirty="0"/>
              <a:t>Annual Premium</a:t>
            </a:r>
            <a:br>
              <a:rPr lang="en-US" sz="3600" dirty="0"/>
            </a:br>
            <a:endParaRPr lang="en-US" sz="3600" dirty="0"/>
          </a:p>
        </p:txBody>
      </p:sp>
      <p:sp>
        <p:nvSpPr>
          <p:cNvPr id="11" name="TextBox 10">
            <a:extLst>
              <a:ext uri="{FF2B5EF4-FFF2-40B4-BE49-F238E27FC236}">
                <a16:creationId xmlns:a16="http://schemas.microsoft.com/office/drawing/2014/main" id="{BAE6A556-4F7D-820D-77D1-74F2AD8966D5}"/>
              </a:ext>
            </a:extLst>
          </p:cNvPr>
          <p:cNvSpPr txBox="1"/>
          <p:nvPr/>
        </p:nvSpPr>
        <p:spPr>
          <a:xfrm>
            <a:off x="6200277" y="4987414"/>
            <a:ext cx="5488548" cy="250120"/>
          </a:xfrm>
          <a:prstGeom prst="rect">
            <a:avLst/>
          </a:prstGeom>
          <a:noFill/>
        </p:spPr>
        <p:txBody>
          <a:bodyPr wrap="square" rtlCol="0">
            <a:spAutoFit/>
          </a:bodyPr>
          <a:lstStyle/>
          <a:p>
            <a:r>
              <a:rPr lang="en-US" sz="1000" dirty="0"/>
              <a:t>Response = 0 (Customer is not interested)  	Response = 1 (Customer is interested)</a:t>
            </a:r>
          </a:p>
        </p:txBody>
      </p:sp>
    </p:spTree>
    <p:extLst>
      <p:ext uri="{BB962C8B-B14F-4D97-AF65-F5344CB8AC3E}">
        <p14:creationId xmlns:p14="http://schemas.microsoft.com/office/powerpoint/2010/main" val="403239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5C66-5450-EB93-4F81-845A9BFABCCD}"/>
              </a:ext>
            </a:extLst>
          </p:cNvPr>
          <p:cNvSpPr>
            <a:spLocks noGrp="1"/>
          </p:cNvSpPr>
          <p:nvPr>
            <p:ph type="title"/>
          </p:nvPr>
        </p:nvSpPr>
        <p:spPr/>
        <p:txBody>
          <a:bodyPr/>
          <a:lstStyle/>
          <a:p>
            <a:r>
              <a:rPr lang="en-US"/>
              <a:t>Correlation</a:t>
            </a:r>
            <a:endParaRPr lang="en-US" dirty="0"/>
          </a:p>
        </p:txBody>
      </p:sp>
      <p:pic>
        <p:nvPicPr>
          <p:cNvPr id="9" name="Picture 8" descr="Chart, waterfall chart&#10;&#10;Description automatically generated">
            <a:extLst>
              <a:ext uri="{FF2B5EF4-FFF2-40B4-BE49-F238E27FC236}">
                <a16:creationId xmlns:a16="http://schemas.microsoft.com/office/drawing/2014/main" id="{83345C5F-208F-EA3D-2550-05AC087B4387}"/>
              </a:ext>
            </a:extLst>
          </p:cNvPr>
          <p:cNvPicPr>
            <a:picLocks noChangeAspect="1"/>
          </p:cNvPicPr>
          <p:nvPr/>
        </p:nvPicPr>
        <p:blipFill>
          <a:blip r:embed="rId2"/>
          <a:stretch>
            <a:fillRect/>
          </a:stretch>
        </p:blipFill>
        <p:spPr>
          <a:xfrm>
            <a:off x="2762584" y="1428628"/>
            <a:ext cx="7270514" cy="4296213"/>
          </a:xfrm>
          <a:prstGeom prst="rect">
            <a:avLst/>
          </a:prstGeom>
        </p:spPr>
      </p:pic>
      <p:sp>
        <p:nvSpPr>
          <p:cNvPr id="4" name="TextBox 3">
            <a:extLst>
              <a:ext uri="{FF2B5EF4-FFF2-40B4-BE49-F238E27FC236}">
                <a16:creationId xmlns:a16="http://schemas.microsoft.com/office/drawing/2014/main" id="{752A1664-D374-4A16-0DFF-93711E316818}"/>
              </a:ext>
            </a:extLst>
          </p:cNvPr>
          <p:cNvSpPr txBox="1"/>
          <p:nvPr/>
        </p:nvSpPr>
        <p:spPr>
          <a:xfrm>
            <a:off x="2376325" y="5813618"/>
            <a:ext cx="8429296" cy="1200329"/>
          </a:xfrm>
          <a:prstGeom prst="rect">
            <a:avLst/>
          </a:prstGeom>
          <a:noFill/>
        </p:spPr>
        <p:txBody>
          <a:bodyPr wrap="square" rtlCol="0">
            <a:spAutoFit/>
          </a:bodyPr>
          <a:lstStyle/>
          <a:p>
            <a:r>
              <a:rPr lang="en-US"/>
              <a:t>Collinearity exists in the datasets:</a:t>
            </a:r>
          </a:p>
          <a:p>
            <a:pPr marL="285750" indent="-285750">
              <a:buFont typeface="Arial" panose="020B0604020202020204" pitchFamily="34" charset="0"/>
              <a:buChar char="•"/>
            </a:pPr>
            <a:r>
              <a:rPr lang="en-US"/>
              <a:t>‘Vehicle Damage’ and  ‘Previously_Insured’ are strongly correlated (-0.82)</a:t>
            </a:r>
          </a:p>
          <a:p>
            <a:pPr marL="285750" indent="-285750">
              <a:buFont typeface="Arial" panose="020B0604020202020204" pitchFamily="34" charset="0"/>
              <a:buChar char="•"/>
            </a:pPr>
            <a:r>
              <a:rPr lang="en-US"/>
              <a:t>‘Age’ and ‘Vehicle Age &lt; 1 year’ are strongly correlated (-0.79)</a:t>
            </a:r>
          </a:p>
          <a:p>
            <a:endParaRPr lang="en-US" dirty="0"/>
          </a:p>
        </p:txBody>
      </p:sp>
    </p:spTree>
    <p:extLst>
      <p:ext uri="{BB962C8B-B14F-4D97-AF65-F5344CB8AC3E}">
        <p14:creationId xmlns:p14="http://schemas.microsoft.com/office/powerpoint/2010/main" val="125263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9933-F22A-6356-BF0D-1B7F2BAB1698}"/>
              </a:ext>
            </a:extLst>
          </p:cNvPr>
          <p:cNvSpPr>
            <a:spLocks noGrp="1"/>
          </p:cNvSpPr>
          <p:nvPr>
            <p:ph type="title"/>
          </p:nvPr>
        </p:nvSpPr>
        <p:spPr/>
        <p:txBody>
          <a:bodyPr>
            <a:normAutofit/>
          </a:bodyPr>
          <a:lstStyle/>
          <a:p>
            <a:r>
              <a:rPr lang="en-US"/>
              <a:t>Data Preprocessing and Feature Engineering</a:t>
            </a:r>
            <a:endParaRPr lang="en-US" dirty="0"/>
          </a:p>
        </p:txBody>
      </p:sp>
      <p:graphicFrame>
        <p:nvGraphicFramePr>
          <p:cNvPr id="4" name="Content Placeholder 3">
            <a:extLst>
              <a:ext uri="{FF2B5EF4-FFF2-40B4-BE49-F238E27FC236}">
                <a16:creationId xmlns:a16="http://schemas.microsoft.com/office/drawing/2014/main" id="{73A82055-0722-884A-FF33-846B0E1D636C}"/>
              </a:ext>
            </a:extLst>
          </p:cNvPr>
          <p:cNvGraphicFramePr>
            <a:graphicFrameLocks noGrp="1"/>
          </p:cNvGraphicFramePr>
          <p:nvPr>
            <p:ph idx="1"/>
            <p:extLst>
              <p:ext uri="{D42A27DB-BD31-4B8C-83A1-F6EECF244321}">
                <p14:modId xmlns:p14="http://schemas.microsoft.com/office/powerpoint/2010/main" val="45651515"/>
              </p:ext>
            </p:extLst>
          </p:nvPr>
        </p:nvGraphicFramePr>
        <p:xfrm>
          <a:off x="2773363" y="2052638"/>
          <a:ext cx="7796212" cy="399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216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1E81-A717-3BB3-4811-1CB84976072E}"/>
              </a:ext>
            </a:extLst>
          </p:cNvPr>
          <p:cNvSpPr>
            <a:spLocks noGrp="1"/>
          </p:cNvSpPr>
          <p:nvPr>
            <p:ph type="title"/>
          </p:nvPr>
        </p:nvSpPr>
        <p:spPr>
          <a:xfrm>
            <a:off x="2611808" y="808056"/>
            <a:ext cx="8643796" cy="646331"/>
          </a:xfrm>
        </p:spPr>
        <p:txBody>
          <a:bodyPr>
            <a:normAutofit/>
          </a:bodyPr>
          <a:lstStyle/>
          <a:p>
            <a:r>
              <a:rPr lang="en-US"/>
              <a:t>Encode Categorical Variables</a:t>
            </a:r>
            <a:endParaRPr lang="en-US" dirty="0"/>
          </a:p>
        </p:txBody>
      </p:sp>
      <p:pic>
        <p:nvPicPr>
          <p:cNvPr id="6" name="Picture 5" descr="Graphical user interface, text&#10;&#10;Description automatically generated">
            <a:extLst>
              <a:ext uri="{FF2B5EF4-FFF2-40B4-BE49-F238E27FC236}">
                <a16:creationId xmlns:a16="http://schemas.microsoft.com/office/drawing/2014/main" id="{9F11AA39-F2F0-8C44-D5D4-43515665F35B}"/>
              </a:ext>
            </a:extLst>
          </p:cNvPr>
          <p:cNvPicPr>
            <a:picLocks noChangeAspect="1"/>
          </p:cNvPicPr>
          <p:nvPr/>
        </p:nvPicPr>
        <p:blipFill rotWithShape="1">
          <a:blip r:embed="rId2"/>
          <a:srcRect r="3919"/>
          <a:stretch/>
        </p:blipFill>
        <p:spPr>
          <a:xfrm>
            <a:off x="1357330" y="1454387"/>
            <a:ext cx="9710465" cy="4142021"/>
          </a:xfrm>
          <a:prstGeom prst="rect">
            <a:avLst/>
          </a:prstGeom>
        </p:spPr>
      </p:pic>
      <p:sp>
        <p:nvSpPr>
          <p:cNvPr id="4" name="TextBox 3">
            <a:extLst>
              <a:ext uri="{FF2B5EF4-FFF2-40B4-BE49-F238E27FC236}">
                <a16:creationId xmlns:a16="http://schemas.microsoft.com/office/drawing/2014/main" id="{F6140CE4-A0FA-BCB0-28A0-EC70FAEA9051}"/>
              </a:ext>
            </a:extLst>
          </p:cNvPr>
          <p:cNvSpPr txBox="1"/>
          <p:nvPr/>
        </p:nvSpPr>
        <p:spPr>
          <a:xfrm>
            <a:off x="1244935" y="5709530"/>
            <a:ext cx="10010669" cy="923330"/>
          </a:xfrm>
          <a:prstGeom prst="rect">
            <a:avLst/>
          </a:prstGeom>
          <a:noFill/>
        </p:spPr>
        <p:txBody>
          <a:bodyPr wrap="square">
            <a:spAutoFit/>
          </a:bodyPr>
          <a:lstStyle/>
          <a:p>
            <a:pPr algn="just"/>
            <a:r>
              <a:rPr lang="en-US"/>
              <a:t>All categorical variables are converted into numeric except for ‘Policy_Sales_Channel’ and ‘Region_Code’ as there are far too many unique values (155 and 53) which will overwhelm the number of features  </a:t>
            </a:r>
            <a:endParaRPr lang="en-US" dirty="0"/>
          </a:p>
        </p:txBody>
      </p:sp>
    </p:spTree>
    <p:extLst>
      <p:ext uri="{BB962C8B-B14F-4D97-AF65-F5344CB8AC3E}">
        <p14:creationId xmlns:p14="http://schemas.microsoft.com/office/powerpoint/2010/main" val="3722770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1E81-A717-3BB3-4811-1CB84976072E}"/>
              </a:ext>
            </a:extLst>
          </p:cNvPr>
          <p:cNvSpPr>
            <a:spLocks noGrp="1"/>
          </p:cNvSpPr>
          <p:nvPr>
            <p:ph type="title"/>
          </p:nvPr>
        </p:nvSpPr>
        <p:spPr>
          <a:xfrm>
            <a:off x="4981903" y="365126"/>
            <a:ext cx="6181410" cy="1154168"/>
          </a:xfrm>
        </p:spPr>
        <p:txBody>
          <a:bodyPr>
            <a:normAutofit/>
          </a:bodyPr>
          <a:lstStyle/>
          <a:p>
            <a:r>
              <a:rPr lang="en-US" dirty="0"/>
              <a:t>Encode Categorical Variables (Label Encoder)</a:t>
            </a:r>
          </a:p>
        </p:txBody>
      </p:sp>
      <p:pic>
        <p:nvPicPr>
          <p:cNvPr id="8" name="Content Placeholder 7" descr="Table&#10;&#10;Description automatically generated">
            <a:extLst>
              <a:ext uri="{FF2B5EF4-FFF2-40B4-BE49-F238E27FC236}">
                <a16:creationId xmlns:a16="http://schemas.microsoft.com/office/drawing/2014/main" id="{58F6CBC8-34A8-B3F4-EC1B-4A35C3B3E573}"/>
              </a:ext>
            </a:extLst>
          </p:cNvPr>
          <p:cNvPicPr>
            <a:picLocks noGrp="1" noChangeAspect="1"/>
          </p:cNvPicPr>
          <p:nvPr>
            <p:ph idx="1"/>
          </p:nvPr>
        </p:nvPicPr>
        <p:blipFill>
          <a:blip r:embed="rId2"/>
          <a:stretch>
            <a:fillRect/>
          </a:stretch>
        </p:blipFill>
        <p:spPr>
          <a:xfrm>
            <a:off x="1225483" y="1536264"/>
            <a:ext cx="9937829" cy="2209800"/>
          </a:xfrm>
        </p:spPr>
      </p:pic>
      <p:pic>
        <p:nvPicPr>
          <p:cNvPr id="10" name="Picture 9" descr="Table&#10;&#10;Description automatically generated">
            <a:extLst>
              <a:ext uri="{FF2B5EF4-FFF2-40B4-BE49-F238E27FC236}">
                <a16:creationId xmlns:a16="http://schemas.microsoft.com/office/drawing/2014/main" id="{B843BA76-6EA4-A7CD-CBEB-03956BE41915}"/>
              </a:ext>
            </a:extLst>
          </p:cNvPr>
          <p:cNvPicPr>
            <a:picLocks noChangeAspect="1"/>
          </p:cNvPicPr>
          <p:nvPr/>
        </p:nvPicPr>
        <p:blipFill>
          <a:blip r:embed="rId3"/>
          <a:stretch>
            <a:fillRect/>
          </a:stretch>
        </p:blipFill>
        <p:spPr>
          <a:xfrm>
            <a:off x="1127605" y="4283076"/>
            <a:ext cx="9937829" cy="2171700"/>
          </a:xfrm>
          <a:prstGeom prst="rect">
            <a:avLst/>
          </a:prstGeom>
        </p:spPr>
      </p:pic>
      <p:sp>
        <p:nvSpPr>
          <p:cNvPr id="11" name="Rectangle 10">
            <a:extLst>
              <a:ext uri="{FF2B5EF4-FFF2-40B4-BE49-F238E27FC236}">
                <a16:creationId xmlns:a16="http://schemas.microsoft.com/office/drawing/2014/main" id="{3A623358-3FEB-EE18-994F-093E18FDA526}"/>
              </a:ext>
            </a:extLst>
          </p:cNvPr>
          <p:cNvSpPr/>
          <p:nvPr/>
        </p:nvSpPr>
        <p:spPr>
          <a:xfrm>
            <a:off x="1724316" y="1536264"/>
            <a:ext cx="796716" cy="2209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Rectangle 11">
            <a:extLst>
              <a:ext uri="{FF2B5EF4-FFF2-40B4-BE49-F238E27FC236}">
                <a16:creationId xmlns:a16="http://schemas.microsoft.com/office/drawing/2014/main" id="{AB9FCB31-ECE3-FAC2-9375-24DBD6FA4F1F}"/>
              </a:ext>
            </a:extLst>
          </p:cNvPr>
          <p:cNvSpPr/>
          <p:nvPr/>
        </p:nvSpPr>
        <p:spPr>
          <a:xfrm>
            <a:off x="1724316" y="4283076"/>
            <a:ext cx="651239" cy="2209800"/>
          </a:xfrm>
          <a:prstGeom prst="rect">
            <a:avLst/>
          </a:prstGeom>
          <a:noFill/>
          <a:ln w="28575">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3" name="Rectangle 12">
            <a:extLst>
              <a:ext uri="{FF2B5EF4-FFF2-40B4-BE49-F238E27FC236}">
                <a16:creationId xmlns:a16="http://schemas.microsoft.com/office/drawing/2014/main" id="{D1217A97-3588-D276-6B0B-94172BD4FA2F}"/>
              </a:ext>
            </a:extLst>
          </p:cNvPr>
          <p:cNvSpPr/>
          <p:nvPr/>
        </p:nvSpPr>
        <p:spPr>
          <a:xfrm>
            <a:off x="5247587" y="4264026"/>
            <a:ext cx="1454871" cy="2209800"/>
          </a:xfrm>
          <a:prstGeom prst="rect">
            <a:avLst/>
          </a:prstGeom>
          <a:noFill/>
          <a:ln w="28575">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4" name="Rectangle 13">
            <a:extLst>
              <a:ext uri="{FF2B5EF4-FFF2-40B4-BE49-F238E27FC236}">
                <a16:creationId xmlns:a16="http://schemas.microsoft.com/office/drawing/2014/main" id="{ED8F2E45-132E-2579-F83A-BC85899AD0B0}"/>
              </a:ext>
            </a:extLst>
          </p:cNvPr>
          <p:cNvSpPr/>
          <p:nvPr/>
        </p:nvSpPr>
        <p:spPr>
          <a:xfrm>
            <a:off x="5247587" y="1545789"/>
            <a:ext cx="1561381" cy="2209800"/>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5" name="Rectangle 14">
            <a:extLst>
              <a:ext uri="{FF2B5EF4-FFF2-40B4-BE49-F238E27FC236}">
                <a16:creationId xmlns:a16="http://schemas.microsoft.com/office/drawing/2014/main" id="{2F8D9B46-011F-411E-EEF6-EC5625352EB3}"/>
              </a:ext>
            </a:extLst>
          </p:cNvPr>
          <p:cNvSpPr/>
          <p:nvPr/>
        </p:nvSpPr>
        <p:spPr>
          <a:xfrm>
            <a:off x="7850529" y="1517214"/>
            <a:ext cx="1305663" cy="2209800"/>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6" name="Rectangle 15">
            <a:extLst>
              <a:ext uri="{FF2B5EF4-FFF2-40B4-BE49-F238E27FC236}">
                <a16:creationId xmlns:a16="http://schemas.microsoft.com/office/drawing/2014/main" id="{266466A9-6DFA-11E0-CCE3-EC69CED70C73}"/>
              </a:ext>
            </a:extLst>
          </p:cNvPr>
          <p:cNvSpPr/>
          <p:nvPr/>
        </p:nvSpPr>
        <p:spPr>
          <a:xfrm>
            <a:off x="6755715" y="4254501"/>
            <a:ext cx="1304204" cy="2209800"/>
          </a:xfrm>
          <a:prstGeom prst="rect">
            <a:avLst/>
          </a:prstGeom>
          <a:noFill/>
          <a:ln w="28575">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7" name="Rectangle 16">
            <a:extLst>
              <a:ext uri="{FF2B5EF4-FFF2-40B4-BE49-F238E27FC236}">
                <a16:creationId xmlns:a16="http://schemas.microsoft.com/office/drawing/2014/main" id="{6EEA2B80-1C9E-4935-40CA-0E78DF8AEE3C}"/>
              </a:ext>
            </a:extLst>
          </p:cNvPr>
          <p:cNvSpPr/>
          <p:nvPr/>
        </p:nvSpPr>
        <p:spPr>
          <a:xfrm>
            <a:off x="2900363" y="1526739"/>
            <a:ext cx="1305663" cy="2209800"/>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8" name="Rectangle 17">
            <a:extLst>
              <a:ext uri="{FF2B5EF4-FFF2-40B4-BE49-F238E27FC236}">
                <a16:creationId xmlns:a16="http://schemas.microsoft.com/office/drawing/2014/main" id="{D32D56C8-65A8-EF59-67BD-85FEA4934DEA}"/>
              </a:ext>
            </a:extLst>
          </p:cNvPr>
          <p:cNvSpPr/>
          <p:nvPr/>
        </p:nvSpPr>
        <p:spPr>
          <a:xfrm>
            <a:off x="2850110" y="4264026"/>
            <a:ext cx="1327935" cy="2209800"/>
          </a:xfrm>
          <a:prstGeom prst="rect">
            <a:avLst/>
          </a:prstGeom>
          <a:noFill/>
          <a:ln w="28575">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cxnSp>
        <p:nvCxnSpPr>
          <p:cNvPr id="20" name="Straight Arrow Connector 19">
            <a:extLst>
              <a:ext uri="{FF2B5EF4-FFF2-40B4-BE49-F238E27FC236}">
                <a16:creationId xmlns:a16="http://schemas.microsoft.com/office/drawing/2014/main" id="{57DF7E8F-ABFB-D74F-E46B-70E13638CAA5}"/>
              </a:ext>
            </a:extLst>
          </p:cNvPr>
          <p:cNvCxnSpPr>
            <a:cxnSpLocks/>
            <a:stCxn id="11" idx="2"/>
            <a:endCxn id="12" idx="0"/>
          </p:cNvCxnSpPr>
          <p:nvPr/>
        </p:nvCxnSpPr>
        <p:spPr>
          <a:xfrm flipH="1">
            <a:off x="2049936" y="3746064"/>
            <a:ext cx="72738" cy="537012"/>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3FED27E2-5C20-50BE-E94F-DA71216FB08F}"/>
              </a:ext>
            </a:extLst>
          </p:cNvPr>
          <p:cNvCxnSpPr>
            <a:cxnSpLocks/>
            <a:stCxn id="17" idx="2"/>
            <a:endCxn id="18" idx="0"/>
          </p:cNvCxnSpPr>
          <p:nvPr/>
        </p:nvCxnSpPr>
        <p:spPr>
          <a:xfrm flipH="1">
            <a:off x="3514078" y="3736539"/>
            <a:ext cx="39117" cy="527487"/>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75935C3B-1239-6A06-5EFA-81FA5411FA34}"/>
              </a:ext>
            </a:extLst>
          </p:cNvPr>
          <p:cNvCxnSpPr>
            <a:cxnSpLocks/>
            <a:stCxn id="14" idx="2"/>
            <a:endCxn id="13" idx="0"/>
          </p:cNvCxnSpPr>
          <p:nvPr/>
        </p:nvCxnSpPr>
        <p:spPr>
          <a:xfrm flipH="1">
            <a:off x="5975023" y="3755589"/>
            <a:ext cx="53255" cy="508437"/>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6F48AA80-617D-8FEF-0C90-997B24983303}"/>
              </a:ext>
            </a:extLst>
          </p:cNvPr>
          <p:cNvCxnSpPr>
            <a:cxnSpLocks/>
            <a:stCxn id="15" idx="2"/>
            <a:endCxn id="16" idx="0"/>
          </p:cNvCxnSpPr>
          <p:nvPr/>
        </p:nvCxnSpPr>
        <p:spPr>
          <a:xfrm flipH="1">
            <a:off x="7407817" y="3727014"/>
            <a:ext cx="1095544" cy="527487"/>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7624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C4E18-635E-1DED-BAA8-FA2E59E8FD1C}"/>
              </a:ext>
            </a:extLst>
          </p:cNvPr>
          <p:cNvSpPr>
            <a:spLocks noGrp="1"/>
          </p:cNvSpPr>
          <p:nvPr>
            <p:ph type="title"/>
          </p:nvPr>
        </p:nvSpPr>
        <p:spPr>
          <a:xfrm>
            <a:off x="1518412" y="1201723"/>
            <a:ext cx="3133750" cy="4454554"/>
          </a:xfrm>
        </p:spPr>
        <p:txBody>
          <a:bodyPr anchor="ctr">
            <a:normAutofit/>
          </a:bodyPr>
          <a:lstStyle/>
          <a:p>
            <a:r>
              <a:rPr lang="en-US" sz="3600"/>
              <a:t>Objective</a:t>
            </a:r>
          </a:p>
        </p:txBody>
      </p:sp>
      <p:sp>
        <p:nvSpPr>
          <p:cNvPr id="3" name="Content Placeholder 2">
            <a:extLst>
              <a:ext uri="{FF2B5EF4-FFF2-40B4-BE49-F238E27FC236}">
                <a16:creationId xmlns:a16="http://schemas.microsoft.com/office/drawing/2014/main" id="{0DA4857D-B620-DD6C-76EB-1187853078A2}"/>
              </a:ext>
            </a:extLst>
          </p:cNvPr>
          <p:cNvSpPr>
            <a:spLocks noGrp="1"/>
          </p:cNvSpPr>
          <p:nvPr>
            <p:ph idx="1"/>
          </p:nvPr>
        </p:nvSpPr>
        <p:spPr>
          <a:xfrm>
            <a:off x="5454363" y="1201723"/>
            <a:ext cx="5329250" cy="4454554"/>
          </a:xfrm>
        </p:spPr>
        <p:txBody>
          <a:bodyPr anchor="ctr">
            <a:normAutofit/>
          </a:bodyPr>
          <a:lstStyle/>
          <a:p>
            <a:pPr marL="0" indent="0" algn="just">
              <a:buNone/>
            </a:pPr>
            <a:r>
              <a:rPr lang="en-SG" sz="1800" dirty="0"/>
              <a:t>A health Insurance company has a new vehicle insurance policy to cross-sell to its policyholders. Marketing team is planning to advertise the new policy and they want to know "what type of customers they should be targeting". The company would also want to build a model which can predict the policyholders who will be interested in the vehicle insurance.</a:t>
            </a:r>
            <a:endParaRPr lang="en-US" sz="1800" dirty="0"/>
          </a:p>
        </p:txBody>
      </p:sp>
    </p:spTree>
    <p:extLst>
      <p:ext uri="{BB962C8B-B14F-4D97-AF65-F5344CB8AC3E}">
        <p14:creationId xmlns:p14="http://schemas.microsoft.com/office/powerpoint/2010/main" val="18906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able&#10;&#10;Description automatically generated">
            <a:extLst>
              <a:ext uri="{FF2B5EF4-FFF2-40B4-BE49-F238E27FC236}">
                <a16:creationId xmlns:a16="http://schemas.microsoft.com/office/drawing/2014/main" id="{A55EA416-0F83-A44A-86DE-4A987D528899}"/>
              </a:ext>
            </a:extLst>
          </p:cNvPr>
          <p:cNvPicPr>
            <a:picLocks noChangeAspect="1"/>
          </p:cNvPicPr>
          <p:nvPr/>
        </p:nvPicPr>
        <p:blipFill rotWithShape="1">
          <a:blip r:embed="rId2"/>
          <a:srcRect t="19579"/>
          <a:stretch/>
        </p:blipFill>
        <p:spPr>
          <a:xfrm>
            <a:off x="1282262" y="4302125"/>
            <a:ext cx="10021756" cy="2308225"/>
          </a:xfrm>
          <a:prstGeom prst="rect">
            <a:avLst/>
          </a:prstGeom>
        </p:spPr>
      </p:pic>
      <p:sp>
        <p:nvSpPr>
          <p:cNvPr id="2" name="Title 1">
            <a:extLst>
              <a:ext uri="{FF2B5EF4-FFF2-40B4-BE49-F238E27FC236}">
                <a16:creationId xmlns:a16="http://schemas.microsoft.com/office/drawing/2014/main" id="{31C31E81-A717-3BB3-4811-1CB84976072E}"/>
              </a:ext>
            </a:extLst>
          </p:cNvPr>
          <p:cNvSpPr>
            <a:spLocks noGrp="1"/>
          </p:cNvSpPr>
          <p:nvPr>
            <p:ph type="title"/>
          </p:nvPr>
        </p:nvSpPr>
        <p:spPr>
          <a:xfrm>
            <a:off x="5167947" y="386146"/>
            <a:ext cx="5919952" cy="1053772"/>
          </a:xfrm>
        </p:spPr>
        <p:txBody>
          <a:bodyPr>
            <a:normAutofit/>
          </a:bodyPr>
          <a:lstStyle/>
          <a:p>
            <a:r>
              <a:rPr lang="en-US" dirty="0"/>
              <a:t>Encode Categorical Variables (One Hot Encoding)</a:t>
            </a:r>
          </a:p>
        </p:txBody>
      </p:sp>
      <p:pic>
        <p:nvPicPr>
          <p:cNvPr id="8" name="Content Placeholder 7" descr="Table&#10;&#10;Description automatically generated">
            <a:extLst>
              <a:ext uri="{FF2B5EF4-FFF2-40B4-BE49-F238E27FC236}">
                <a16:creationId xmlns:a16="http://schemas.microsoft.com/office/drawing/2014/main" id="{58F6CBC8-34A8-B3F4-EC1B-4A35C3B3E573}"/>
              </a:ext>
            </a:extLst>
          </p:cNvPr>
          <p:cNvPicPr>
            <a:picLocks noGrp="1" noChangeAspect="1"/>
          </p:cNvPicPr>
          <p:nvPr>
            <p:ph idx="1"/>
          </p:nvPr>
        </p:nvPicPr>
        <p:blipFill>
          <a:blip r:embed="rId3"/>
          <a:stretch>
            <a:fillRect/>
          </a:stretch>
        </p:blipFill>
        <p:spPr>
          <a:xfrm>
            <a:off x="1554263" y="1713185"/>
            <a:ext cx="9533636" cy="2070977"/>
          </a:xfrm>
        </p:spPr>
      </p:pic>
      <p:sp>
        <p:nvSpPr>
          <p:cNvPr id="13" name="Rectangle 12">
            <a:extLst>
              <a:ext uri="{FF2B5EF4-FFF2-40B4-BE49-F238E27FC236}">
                <a16:creationId xmlns:a16="http://schemas.microsoft.com/office/drawing/2014/main" id="{D1217A97-3588-D276-6B0B-94172BD4FA2F}"/>
              </a:ext>
            </a:extLst>
          </p:cNvPr>
          <p:cNvSpPr/>
          <p:nvPr/>
        </p:nvSpPr>
        <p:spPr>
          <a:xfrm>
            <a:off x="7242976" y="4328073"/>
            <a:ext cx="4061042" cy="2209800"/>
          </a:xfrm>
          <a:prstGeom prst="rect">
            <a:avLst/>
          </a:prstGeom>
          <a:noFill/>
          <a:ln w="28575">
            <a:solidFill>
              <a:schemeClr val="tx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4" name="Rectangle 13">
            <a:extLst>
              <a:ext uri="{FF2B5EF4-FFF2-40B4-BE49-F238E27FC236}">
                <a16:creationId xmlns:a16="http://schemas.microsoft.com/office/drawing/2014/main" id="{ED8F2E45-132E-2579-F83A-BC85899AD0B0}"/>
              </a:ext>
            </a:extLst>
          </p:cNvPr>
          <p:cNvSpPr/>
          <p:nvPr/>
        </p:nvSpPr>
        <p:spPr>
          <a:xfrm>
            <a:off x="6926317" y="1742416"/>
            <a:ext cx="970998" cy="2070978"/>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cxnSp>
        <p:nvCxnSpPr>
          <p:cNvPr id="24" name="Straight Arrow Connector 23">
            <a:extLst>
              <a:ext uri="{FF2B5EF4-FFF2-40B4-BE49-F238E27FC236}">
                <a16:creationId xmlns:a16="http://schemas.microsoft.com/office/drawing/2014/main" id="{75935C3B-1239-6A06-5EFA-81FA5411FA34}"/>
              </a:ext>
            </a:extLst>
          </p:cNvPr>
          <p:cNvCxnSpPr>
            <a:cxnSpLocks/>
            <a:stCxn id="14" idx="2"/>
            <a:endCxn id="13" idx="0"/>
          </p:cNvCxnSpPr>
          <p:nvPr/>
        </p:nvCxnSpPr>
        <p:spPr>
          <a:xfrm>
            <a:off x="7411816" y="3813394"/>
            <a:ext cx="1861681" cy="51467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32691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89EE-89D8-5F4A-DAE5-DA6E13AE9CA7}"/>
              </a:ext>
            </a:extLst>
          </p:cNvPr>
          <p:cNvSpPr>
            <a:spLocks noGrp="1"/>
          </p:cNvSpPr>
          <p:nvPr>
            <p:ph type="title"/>
          </p:nvPr>
        </p:nvSpPr>
        <p:spPr/>
        <p:txBody>
          <a:bodyPr/>
          <a:lstStyle/>
          <a:p>
            <a:r>
              <a:rPr lang="en-US" dirty="0"/>
              <a:t>Balance Training Dataset</a:t>
            </a:r>
          </a:p>
        </p:txBody>
      </p:sp>
      <p:graphicFrame>
        <p:nvGraphicFramePr>
          <p:cNvPr id="6" name="Content Placeholder 5">
            <a:extLst>
              <a:ext uri="{FF2B5EF4-FFF2-40B4-BE49-F238E27FC236}">
                <a16:creationId xmlns:a16="http://schemas.microsoft.com/office/drawing/2014/main" id="{2C70E482-386E-38DE-1440-7D366FC38A70}"/>
              </a:ext>
            </a:extLst>
          </p:cNvPr>
          <p:cNvGraphicFramePr>
            <a:graphicFrameLocks noGrp="1"/>
          </p:cNvGraphicFramePr>
          <p:nvPr>
            <p:ph idx="1"/>
            <p:extLst>
              <p:ext uri="{D42A27DB-BD31-4B8C-83A1-F6EECF244321}">
                <p14:modId xmlns:p14="http://schemas.microsoft.com/office/powerpoint/2010/main" val="826963186"/>
              </p:ext>
            </p:extLst>
          </p:nvPr>
        </p:nvGraphicFramePr>
        <p:xfrm>
          <a:off x="1585087" y="1476829"/>
          <a:ext cx="9503980" cy="738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descr="Graphical user interface, text, application&#10;&#10;Description automatically generated">
            <a:extLst>
              <a:ext uri="{FF2B5EF4-FFF2-40B4-BE49-F238E27FC236}">
                <a16:creationId xmlns:a16="http://schemas.microsoft.com/office/drawing/2014/main" id="{877538EE-9955-6273-BD11-AB90E0FBD478}"/>
              </a:ext>
            </a:extLst>
          </p:cNvPr>
          <p:cNvPicPr>
            <a:picLocks noChangeAspect="1"/>
          </p:cNvPicPr>
          <p:nvPr/>
        </p:nvPicPr>
        <p:blipFill rotWithShape="1">
          <a:blip r:embed="rId7"/>
          <a:srcRect t="19004"/>
          <a:stretch/>
        </p:blipFill>
        <p:spPr>
          <a:xfrm>
            <a:off x="1847092" y="2680138"/>
            <a:ext cx="8968053" cy="1382743"/>
          </a:xfrm>
          <a:prstGeom prst="rect">
            <a:avLst/>
          </a:prstGeom>
        </p:spPr>
      </p:pic>
      <p:sp>
        <p:nvSpPr>
          <p:cNvPr id="4" name="TextBox 3">
            <a:extLst>
              <a:ext uri="{FF2B5EF4-FFF2-40B4-BE49-F238E27FC236}">
                <a16:creationId xmlns:a16="http://schemas.microsoft.com/office/drawing/2014/main" id="{96ABE72E-4232-2E55-B9FD-0A6325D8FD3A}"/>
              </a:ext>
            </a:extLst>
          </p:cNvPr>
          <p:cNvSpPr txBox="1"/>
          <p:nvPr/>
        </p:nvSpPr>
        <p:spPr>
          <a:xfrm>
            <a:off x="1534510" y="4393324"/>
            <a:ext cx="9503980" cy="2031325"/>
          </a:xfrm>
          <a:prstGeom prst="rect">
            <a:avLst/>
          </a:prstGeom>
          <a:noFill/>
        </p:spPr>
        <p:txBody>
          <a:bodyPr wrap="square">
            <a:spAutoFit/>
          </a:bodyPr>
          <a:lstStyle/>
          <a:p>
            <a:pPr marL="342900" indent="-342900">
              <a:buAutoNum type="arabicPeriod"/>
            </a:pPr>
            <a:r>
              <a:rPr lang="en-US" dirty="0"/>
              <a:t>Remove unnecessary columns before split</a:t>
            </a:r>
          </a:p>
          <a:p>
            <a:pPr marL="342900" indent="-342900">
              <a:buAutoNum type="arabicPeriod"/>
            </a:pPr>
            <a:r>
              <a:rPr lang="en-US" dirty="0"/>
              <a:t>Split the data into training set and test set by 80:20 ratio</a:t>
            </a:r>
          </a:p>
          <a:p>
            <a:pPr marL="342900" indent="-342900">
              <a:buAutoNum type="arabicPeriod"/>
            </a:pPr>
            <a:r>
              <a:rPr lang="en-US" dirty="0"/>
              <a:t>Stratified based on the class (stratify=y) to ensure same percentage of each target class in resulting datasets as the complete set</a:t>
            </a:r>
          </a:p>
          <a:p>
            <a:pPr marL="342900" indent="-342900">
              <a:buAutoNum type="arabicPeriod"/>
            </a:pPr>
            <a:r>
              <a:rPr lang="en-US" dirty="0"/>
              <a:t>Shuffled the dataset before split to ensure the RANDOM split</a:t>
            </a:r>
          </a:p>
          <a:p>
            <a:pPr marL="342900" indent="-342900">
              <a:buAutoNum type="arabicPeriod"/>
            </a:pPr>
            <a:r>
              <a:rPr lang="en-US" dirty="0"/>
              <a:t>Set </a:t>
            </a:r>
            <a:r>
              <a:rPr lang="en-US" dirty="0" err="1"/>
              <a:t>random_state</a:t>
            </a:r>
            <a:r>
              <a:rPr lang="en-US" dirty="0"/>
              <a:t>=0 to control the shuffling process, so that we get same train and test sets across different executions.</a:t>
            </a:r>
          </a:p>
        </p:txBody>
      </p:sp>
    </p:spTree>
    <p:extLst>
      <p:ext uri="{BB962C8B-B14F-4D97-AF65-F5344CB8AC3E}">
        <p14:creationId xmlns:p14="http://schemas.microsoft.com/office/powerpoint/2010/main" val="384548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4F44-3E6D-273E-4EB2-A64B9D058E55}"/>
              </a:ext>
            </a:extLst>
          </p:cNvPr>
          <p:cNvSpPr>
            <a:spLocks noGrp="1"/>
          </p:cNvSpPr>
          <p:nvPr>
            <p:ph type="title"/>
          </p:nvPr>
        </p:nvSpPr>
        <p:spPr/>
        <p:txBody>
          <a:bodyPr/>
          <a:lstStyle/>
          <a:p>
            <a:r>
              <a:rPr lang="en-US" dirty="0"/>
              <a:t>Before balancing the train dataset</a:t>
            </a:r>
          </a:p>
        </p:txBody>
      </p:sp>
      <p:pic>
        <p:nvPicPr>
          <p:cNvPr id="5" name="Content Placeholder 4" descr="Graphical user interface, application&#10;&#10;Description automatically generated with medium confidence">
            <a:extLst>
              <a:ext uri="{FF2B5EF4-FFF2-40B4-BE49-F238E27FC236}">
                <a16:creationId xmlns:a16="http://schemas.microsoft.com/office/drawing/2014/main" id="{AFA71838-BDA4-06F3-5DF7-2CB17F4F185B}"/>
              </a:ext>
            </a:extLst>
          </p:cNvPr>
          <p:cNvPicPr>
            <a:picLocks noGrp="1" noChangeAspect="1"/>
          </p:cNvPicPr>
          <p:nvPr>
            <p:ph idx="1"/>
          </p:nvPr>
        </p:nvPicPr>
        <p:blipFill>
          <a:blip r:embed="rId2"/>
          <a:stretch>
            <a:fillRect/>
          </a:stretch>
        </p:blipFill>
        <p:spPr>
          <a:xfrm>
            <a:off x="6762517" y="1487798"/>
            <a:ext cx="4257425" cy="2188726"/>
          </a:xfrm>
        </p:spPr>
      </p:pic>
      <p:pic>
        <p:nvPicPr>
          <p:cNvPr id="7" name="Picture 6" descr="Chart&#10;&#10;Description automatically generated with medium confidence">
            <a:extLst>
              <a:ext uri="{FF2B5EF4-FFF2-40B4-BE49-F238E27FC236}">
                <a16:creationId xmlns:a16="http://schemas.microsoft.com/office/drawing/2014/main" id="{4D9E6C06-3694-49BF-FFE6-A4AFD4094108}"/>
              </a:ext>
            </a:extLst>
          </p:cNvPr>
          <p:cNvPicPr>
            <a:picLocks noChangeAspect="1"/>
          </p:cNvPicPr>
          <p:nvPr/>
        </p:nvPicPr>
        <p:blipFill>
          <a:blip r:embed="rId3"/>
          <a:stretch>
            <a:fillRect/>
          </a:stretch>
        </p:blipFill>
        <p:spPr>
          <a:xfrm>
            <a:off x="1457647" y="4079703"/>
            <a:ext cx="4257425" cy="2159966"/>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F77D4C67-3497-F204-3E23-76BDA8CAC791}"/>
              </a:ext>
            </a:extLst>
          </p:cNvPr>
          <p:cNvPicPr>
            <a:picLocks noChangeAspect="1"/>
          </p:cNvPicPr>
          <p:nvPr/>
        </p:nvPicPr>
        <p:blipFill>
          <a:blip r:embed="rId4"/>
          <a:stretch>
            <a:fillRect/>
          </a:stretch>
        </p:blipFill>
        <p:spPr>
          <a:xfrm>
            <a:off x="6762517" y="3980233"/>
            <a:ext cx="4257425" cy="2222473"/>
          </a:xfrm>
          <a:prstGeom prst="rect">
            <a:avLst/>
          </a:prstGeom>
        </p:spPr>
      </p:pic>
      <p:pic>
        <p:nvPicPr>
          <p:cNvPr id="13" name="Picture 12" descr="Chart, bar chart&#10;&#10;Description automatically generated">
            <a:extLst>
              <a:ext uri="{FF2B5EF4-FFF2-40B4-BE49-F238E27FC236}">
                <a16:creationId xmlns:a16="http://schemas.microsoft.com/office/drawing/2014/main" id="{D955B963-19E2-1D47-8B2B-AAD21CBD9D3F}"/>
              </a:ext>
            </a:extLst>
          </p:cNvPr>
          <p:cNvPicPr>
            <a:picLocks noChangeAspect="1"/>
          </p:cNvPicPr>
          <p:nvPr/>
        </p:nvPicPr>
        <p:blipFill>
          <a:blip r:embed="rId5"/>
          <a:stretch>
            <a:fillRect/>
          </a:stretch>
        </p:blipFill>
        <p:spPr>
          <a:xfrm>
            <a:off x="1743236" y="1487798"/>
            <a:ext cx="3686248" cy="2401867"/>
          </a:xfrm>
          <a:prstGeom prst="rect">
            <a:avLst/>
          </a:prstGeom>
        </p:spPr>
      </p:pic>
    </p:spTree>
    <p:extLst>
      <p:ext uri="{BB962C8B-B14F-4D97-AF65-F5344CB8AC3E}">
        <p14:creationId xmlns:p14="http://schemas.microsoft.com/office/powerpoint/2010/main" val="892084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89EE-89D8-5F4A-DAE5-DA6E13AE9CA7}"/>
              </a:ext>
            </a:extLst>
          </p:cNvPr>
          <p:cNvSpPr>
            <a:spLocks noGrp="1"/>
          </p:cNvSpPr>
          <p:nvPr>
            <p:ph type="title"/>
          </p:nvPr>
        </p:nvSpPr>
        <p:spPr/>
        <p:txBody>
          <a:bodyPr/>
          <a:lstStyle/>
          <a:p>
            <a:r>
              <a:rPr lang="en-US" dirty="0"/>
              <a:t>Balance Training Dataset</a:t>
            </a:r>
          </a:p>
        </p:txBody>
      </p:sp>
      <p:graphicFrame>
        <p:nvGraphicFramePr>
          <p:cNvPr id="6" name="Content Placeholder 5">
            <a:extLst>
              <a:ext uri="{FF2B5EF4-FFF2-40B4-BE49-F238E27FC236}">
                <a16:creationId xmlns:a16="http://schemas.microsoft.com/office/drawing/2014/main" id="{2C70E482-386E-38DE-1440-7D366FC38A70}"/>
              </a:ext>
            </a:extLst>
          </p:cNvPr>
          <p:cNvGraphicFramePr>
            <a:graphicFrameLocks noGrp="1"/>
          </p:cNvGraphicFramePr>
          <p:nvPr>
            <p:ph idx="1"/>
            <p:extLst>
              <p:ext uri="{D42A27DB-BD31-4B8C-83A1-F6EECF244321}">
                <p14:modId xmlns:p14="http://schemas.microsoft.com/office/powerpoint/2010/main" val="1586070378"/>
              </p:ext>
            </p:extLst>
          </p:nvPr>
        </p:nvGraphicFramePr>
        <p:xfrm>
          <a:off x="1557014" y="1513814"/>
          <a:ext cx="9503980" cy="738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21C0D1E-E219-CD4E-87C8-AAAE54A429F5}"/>
              </a:ext>
            </a:extLst>
          </p:cNvPr>
          <p:cNvPicPr>
            <a:picLocks noChangeAspect="1"/>
          </p:cNvPicPr>
          <p:nvPr/>
        </p:nvPicPr>
        <p:blipFill>
          <a:blip r:embed="rId7"/>
          <a:stretch>
            <a:fillRect/>
          </a:stretch>
        </p:blipFill>
        <p:spPr>
          <a:xfrm>
            <a:off x="1153511" y="2620142"/>
            <a:ext cx="9907485" cy="711200"/>
          </a:xfrm>
          <a:prstGeom prst="rect">
            <a:avLst/>
          </a:prstGeom>
        </p:spPr>
      </p:pic>
      <p:sp>
        <p:nvSpPr>
          <p:cNvPr id="4" name="TextBox 3">
            <a:extLst>
              <a:ext uri="{FF2B5EF4-FFF2-40B4-BE49-F238E27FC236}">
                <a16:creationId xmlns:a16="http://schemas.microsoft.com/office/drawing/2014/main" id="{7D55F040-1566-C2D0-191D-CA9B424EAF08}"/>
              </a:ext>
            </a:extLst>
          </p:cNvPr>
          <p:cNvSpPr txBox="1"/>
          <p:nvPr/>
        </p:nvSpPr>
        <p:spPr>
          <a:xfrm>
            <a:off x="1153510" y="4222531"/>
            <a:ext cx="9907484" cy="923330"/>
          </a:xfrm>
          <a:prstGeom prst="rect">
            <a:avLst/>
          </a:prstGeom>
          <a:noFill/>
        </p:spPr>
        <p:txBody>
          <a:bodyPr wrap="square">
            <a:spAutoFit/>
          </a:bodyPr>
          <a:lstStyle/>
          <a:p>
            <a:r>
              <a:rPr lang="en-US" dirty="0"/>
              <a:t>1. Reduce the number of majority class in the training set by randomly removing some majority class without replacement</a:t>
            </a:r>
          </a:p>
          <a:p>
            <a:r>
              <a:rPr lang="en-US" dirty="0"/>
              <a:t>2. The resulting training set will have target class ratio 50:50</a:t>
            </a:r>
          </a:p>
        </p:txBody>
      </p:sp>
    </p:spTree>
    <p:extLst>
      <p:ext uri="{BB962C8B-B14F-4D97-AF65-F5344CB8AC3E}">
        <p14:creationId xmlns:p14="http://schemas.microsoft.com/office/powerpoint/2010/main" val="278581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89EE-89D8-5F4A-DAE5-DA6E13AE9CA7}"/>
              </a:ext>
            </a:extLst>
          </p:cNvPr>
          <p:cNvSpPr>
            <a:spLocks noGrp="1"/>
          </p:cNvSpPr>
          <p:nvPr>
            <p:ph type="title"/>
          </p:nvPr>
        </p:nvSpPr>
        <p:spPr/>
        <p:txBody>
          <a:bodyPr/>
          <a:lstStyle/>
          <a:p>
            <a:r>
              <a:rPr lang="en-US" dirty="0"/>
              <a:t>Balance Training Dataset</a:t>
            </a:r>
          </a:p>
        </p:txBody>
      </p:sp>
      <p:graphicFrame>
        <p:nvGraphicFramePr>
          <p:cNvPr id="6" name="Content Placeholder 5">
            <a:extLst>
              <a:ext uri="{FF2B5EF4-FFF2-40B4-BE49-F238E27FC236}">
                <a16:creationId xmlns:a16="http://schemas.microsoft.com/office/drawing/2014/main" id="{2C70E482-386E-38DE-1440-7D366FC38A70}"/>
              </a:ext>
            </a:extLst>
          </p:cNvPr>
          <p:cNvGraphicFramePr>
            <a:graphicFrameLocks noGrp="1"/>
          </p:cNvGraphicFramePr>
          <p:nvPr>
            <p:ph idx="1"/>
            <p:extLst>
              <p:ext uri="{D42A27DB-BD31-4B8C-83A1-F6EECF244321}">
                <p14:modId xmlns:p14="http://schemas.microsoft.com/office/powerpoint/2010/main" val="3083733417"/>
              </p:ext>
            </p:extLst>
          </p:nvPr>
        </p:nvGraphicFramePr>
        <p:xfrm>
          <a:off x="1446137" y="1515835"/>
          <a:ext cx="9503980" cy="738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Chart, bar chart&#10;&#10;Description automatically generated">
            <a:extLst>
              <a:ext uri="{FF2B5EF4-FFF2-40B4-BE49-F238E27FC236}">
                <a16:creationId xmlns:a16="http://schemas.microsoft.com/office/drawing/2014/main" id="{84970795-415C-697F-38A4-48E5444463B4}"/>
              </a:ext>
            </a:extLst>
          </p:cNvPr>
          <p:cNvPicPr>
            <a:picLocks noChangeAspect="1"/>
          </p:cNvPicPr>
          <p:nvPr/>
        </p:nvPicPr>
        <p:blipFill>
          <a:blip r:embed="rId7"/>
          <a:stretch>
            <a:fillRect/>
          </a:stretch>
        </p:blipFill>
        <p:spPr>
          <a:xfrm>
            <a:off x="1258355" y="2680137"/>
            <a:ext cx="9879545" cy="3812737"/>
          </a:xfrm>
          <a:prstGeom prst="rect">
            <a:avLst/>
          </a:prstGeom>
        </p:spPr>
      </p:pic>
    </p:spTree>
    <p:extLst>
      <p:ext uri="{BB962C8B-B14F-4D97-AF65-F5344CB8AC3E}">
        <p14:creationId xmlns:p14="http://schemas.microsoft.com/office/powerpoint/2010/main" val="1008677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with medium confidence">
            <a:extLst>
              <a:ext uri="{FF2B5EF4-FFF2-40B4-BE49-F238E27FC236}">
                <a16:creationId xmlns:a16="http://schemas.microsoft.com/office/drawing/2014/main" id="{542EB69A-29E5-9494-3121-14B8C5D5929A}"/>
              </a:ext>
            </a:extLst>
          </p:cNvPr>
          <p:cNvPicPr>
            <a:picLocks noChangeAspect="1"/>
          </p:cNvPicPr>
          <p:nvPr/>
        </p:nvPicPr>
        <p:blipFill rotWithShape="1">
          <a:blip r:embed="rId2"/>
          <a:srcRect t="47384" r="26604"/>
          <a:stretch/>
        </p:blipFill>
        <p:spPr>
          <a:xfrm>
            <a:off x="6174423" y="1204267"/>
            <a:ext cx="3737222" cy="1154004"/>
          </a:xfrm>
          <a:prstGeom prst="rect">
            <a:avLst/>
          </a:prstGeom>
        </p:spPr>
      </p:pic>
      <p:graphicFrame>
        <p:nvGraphicFramePr>
          <p:cNvPr id="4" name="Content Placeholder 3">
            <a:extLst>
              <a:ext uri="{FF2B5EF4-FFF2-40B4-BE49-F238E27FC236}">
                <a16:creationId xmlns:a16="http://schemas.microsoft.com/office/drawing/2014/main" id="{69FB54C4-51E8-7295-5001-999196A03551}"/>
              </a:ext>
            </a:extLst>
          </p:cNvPr>
          <p:cNvGraphicFramePr>
            <a:graphicFrameLocks noGrp="1" noChangeAspect="1"/>
          </p:cNvGraphicFramePr>
          <p:nvPr>
            <p:ph idx="1"/>
            <p:extLst>
              <p:ext uri="{D42A27DB-BD31-4B8C-83A1-F6EECF244321}">
                <p14:modId xmlns:p14="http://schemas.microsoft.com/office/powerpoint/2010/main" val="1455703369"/>
              </p:ext>
            </p:extLst>
          </p:nvPr>
        </p:nvGraphicFramePr>
        <p:xfrm>
          <a:off x="869359" y="-273229"/>
          <a:ext cx="4590084" cy="567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Table&#10;&#10;Description automatically generated">
            <a:extLst>
              <a:ext uri="{FF2B5EF4-FFF2-40B4-BE49-F238E27FC236}">
                <a16:creationId xmlns:a16="http://schemas.microsoft.com/office/drawing/2014/main" id="{4AFEBD8C-C38F-1AF0-04F8-1081C5824680}"/>
              </a:ext>
            </a:extLst>
          </p:cNvPr>
          <p:cNvPicPr>
            <a:picLocks noChangeAspect="1"/>
          </p:cNvPicPr>
          <p:nvPr/>
        </p:nvPicPr>
        <p:blipFill rotWithShape="1">
          <a:blip r:embed="rId8"/>
          <a:srcRect t="46061" r="18580"/>
          <a:stretch/>
        </p:blipFill>
        <p:spPr>
          <a:xfrm>
            <a:off x="6174423" y="3018408"/>
            <a:ext cx="3737222" cy="1154004"/>
          </a:xfrm>
          <a:prstGeom prst="rect">
            <a:avLst/>
          </a:prstGeom>
        </p:spPr>
      </p:pic>
      <p:pic>
        <p:nvPicPr>
          <p:cNvPr id="12" name="Picture 11" descr="Table&#10;&#10;Description automatically generated">
            <a:extLst>
              <a:ext uri="{FF2B5EF4-FFF2-40B4-BE49-F238E27FC236}">
                <a16:creationId xmlns:a16="http://schemas.microsoft.com/office/drawing/2014/main" id="{13B6B759-6B06-2E4C-40F9-517F7FFF0107}"/>
              </a:ext>
            </a:extLst>
          </p:cNvPr>
          <p:cNvPicPr>
            <a:picLocks noChangeAspect="1"/>
          </p:cNvPicPr>
          <p:nvPr/>
        </p:nvPicPr>
        <p:blipFill rotWithShape="1">
          <a:blip r:embed="rId9"/>
          <a:srcRect t="47654" r="20174"/>
          <a:stretch/>
        </p:blipFill>
        <p:spPr>
          <a:xfrm>
            <a:off x="6174423" y="4946265"/>
            <a:ext cx="3737222" cy="1154004"/>
          </a:xfrm>
          <a:prstGeom prst="rect">
            <a:avLst/>
          </a:prstGeom>
        </p:spPr>
      </p:pic>
      <p:sp>
        <p:nvSpPr>
          <p:cNvPr id="13" name="TextBox 12">
            <a:extLst>
              <a:ext uri="{FF2B5EF4-FFF2-40B4-BE49-F238E27FC236}">
                <a16:creationId xmlns:a16="http://schemas.microsoft.com/office/drawing/2014/main" id="{E01F2ACB-DB7E-BF48-096C-FB94B7720868}"/>
              </a:ext>
            </a:extLst>
          </p:cNvPr>
          <p:cNvSpPr txBox="1"/>
          <p:nvPr/>
        </p:nvSpPr>
        <p:spPr>
          <a:xfrm>
            <a:off x="1505959" y="5042933"/>
            <a:ext cx="3953484" cy="1754326"/>
          </a:xfrm>
          <a:prstGeom prst="rect">
            <a:avLst/>
          </a:prstGeom>
          <a:noFill/>
        </p:spPr>
        <p:txBody>
          <a:bodyPr wrap="square" rtlCol="0">
            <a:spAutoFit/>
          </a:bodyPr>
          <a:lstStyle/>
          <a:p>
            <a:pPr algn="just"/>
            <a:r>
              <a:rPr lang="en-US" dirty="0"/>
              <a:t>K-Nearest Neighbor (KNN), Support Vector Machine(SVM), Neural Network(ANN) are not chosen  because these algorithms are time consuming for the large dataset.</a:t>
            </a:r>
          </a:p>
          <a:p>
            <a:endParaRPr lang="en-US" dirty="0"/>
          </a:p>
        </p:txBody>
      </p:sp>
      <p:sp>
        <p:nvSpPr>
          <p:cNvPr id="14" name="Rectangle 13">
            <a:extLst>
              <a:ext uri="{FF2B5EF4-FFF2-40B4-BE49-F238E27FC236}">
                <a16:creationId xmlns:a16="http://schemas.microsoft.com/office/drawing/2014/main" id="{E815FFC1-6218-B06E-F301-44892234E1F2}"/>
              </a:ext>
            </a:extLst>
          </p:cNvPr>
          <p:cNvSpPr/>
          <p:nvPr/>
        </p:nvSpPr>
        <p:spPr>
          <a:xfrm>
            <a:off x="8069937" y="5362294"/>
            <a:ext cx="540689" cy="191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9532F92-ABA3-89A3-2E3C-1C8B917D7641}"/>
              </a:ext>
            </a:extLst>
          </p:cNvPr>
          <p:cNvSpPr/>
          <p:nvPr/>
        </p:nvSpPr>
        <p:spPr>
          <a:xfrm>
            <a:off x="7984904" y="3484503"/>
            <a:ext cx="540689" cy="1915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F6C16A3-47D0-C96C-AA07-99F3C148E1CF}"/>
              </a:ext>
            </a:extLst>
          </p:cNvPr>
          <p:cNvSpPr/>
          <p:nvPr/>
        </p:nvSpPr>
        <p:spPr>
          <a:xfrm>
            <a:off x="7866434" y="1581762"/>
            <a:ext cx="540689" cy="171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5414FF5-8884-B554-5BA0-1AC2651D0BCB}"/>
              </a:ext>
            </a:extLst>
          </p:cNvPr>
          <p:cNvSpPr txBox="1"/>
          <p:nvPr/>
        </p:nvSpPr>
        <p:spPr>
          <a:xfrm>
            <a:off x="6096000" y="819750"/>
            <a:ext cx="2262158" cy="369332"/>
          </a:xfrm>
          <a:prstGeom prst="rect">
            <a:avLst/>
          </a:prstGeom>
          <a:noFill/>
        </p:spPr>
        <p:txBody>
          <a:bodyPr wrap="none" rtlCol="0">
            <a:spAutoFit/>
          </a:bodyPr>
          <a:lstStyle/>
          <a:p>
            <a:r>
              <a:rPr lang="en-US" dirty="0"/>
              <a:t>Logistic Regression </a:t>
            </a:r>
          </a:p>
        </p:txBody>
      </p:sp>
      <p:sp>
        <p:nvSpPr>
          <p:cNvPr id="3" name="TextBox 2">
            <a:extLst>
              <a:ext uri="{FF2B5EF4-FFF2-40B4-BE49-F238E27FC236}">
                <a16:creationId xmlns:a16="http://schemas.microsoft.com/office/drawing/2014/main" id="{C8175E0C-BCB0-CB4C-743C-49AE72D3814B}"/>
              </a:ext>
            </a:extLst>
          </p:cNvPr>
          <p:cNvSpPr txBox="1"/>
          <p:nvPr/>
        </p:nvSpPr>
        <p:spPr>
          <a:xfrm>
            <a:off x="6078123" y="2637445"/>
            <a:ext cx="1595373" cy="369332"/>
          </a:xfrm>
          <a:prstGeom prst="rect">
            <a:avLst/>
          </a:prstGeom>
          <a:noFill/>
        </p:spPr>
        <p:txBody>
          <a:bodyPr wrap="none" rtlCol="0">
            <a:spAutoFit/>
          </a:bodyPr>
          <a:lstStyle/>
          <a:p>
            <a:r>
              <a:rPr lang="en-US" dirty="0"/>
              <a:t>Decision Tree</a:t>
            </a:r>
          </a:p>
        </p:txBody>
      </p:sp>
      <p:sp>
        <p:nvSpPr>
          <p:cNvPr id="5" name="TextBox 4">
            <a:extLst>
              <a:ext uri="{FF2B5EF4-FFF2-40B4-BE49-F238E27FC236}">
                <a16:creationId xmlns:a16="http://schemas.microsoft.com/office/drawing/2014/main" id="{438138A1-19AC-A53B-44F9-ABB26E4EEEE3}"/>
              </a:ext>
            </a:extLst>
          </p:cNvPr>
          <p:cNvSpPr txBox="1"/>
          <p:nvPr/>
        </p:nvSpPr>
        <p:spPr>
          <a:xfrm>
            <a:off x="6099189" y="4576933"/>
            <a:ext cx="1774845" cy="369332"/>
          </a:xfrm>
          <a:prstGeom prst="rect">
            <a:avLst/>
          </a:prstGeom>
          <a:noFill/>
        </p:spPr>
        <p:txBody>
          <a:bodyPr wrap="none" rtlCol="0">
            <a:spAutoFit/>
          </a:bodyPr>
          <a:lstStyle/>
          <a:p>
            <a:r>
              <a:rPr lang="en-US" dirty="0"/>
              <a:t>Random Forest</a:t>
            </a:r>
          </a:p>
        </p:txBody>
      </p:sp>
      <p:sp>
        <p:nvSpPr>
          <p:cNvPr id="6" name="TextBox 5">
            <a:extLst>
              <a:ext uri="{FF2B5EF4-FFF2-40B4-BE49-F238E27FC236}">
                <a16:creationId xmlns:a16="http://schemas.microsoft.com/office/drawing/2014/main" id="{8F021068-5374-7A92-0243-0436BDDA7C8A}"/>
              </a:ext>
            </a:extLst>
          </p:cNvPr>
          <p:cNvSpPr txBox="1"/>
          <p:nvPr/>
        </p:nvSpPr>
        <p:spPr>
          <a:xfrm>
            <a:off x="6078123" y="119632"/>
            <a:ext cx="4070345" cy="369332"/>
          </a:xfrm>
          <a:prstGeom prst="rect">
            <a:avLst/>
          </a:prstGeom>
          <a:noFill/>
        </p:spPr>
        <p:txBody>
          <a:bodyPr wrap="none" rtlCol="0">
            <a:spAutoFit/>
          </a:bodyPr>
          <a:lstStyle/>
          <a:p>
            <a:r>
              <a:rPr lang="en-US" dirty="0"/>
              <a:t>Classification Report on train dataset</a:t>
            </a:r>
          </a:p>
        </p:txBody>
      </p:sp>
    </p:spTree>
    <p:extLst>
      <p:ext uri="{BB962C8B-B14F-4D97-AF65-F5344CB8AC3E}">
        <p14:creationId xmlns:p14="http://schemas.microsoft.com/office/powerpoint/2010/main" val="1181437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Table&#10;&#10;Description automatically generated">
            <a:extLst>
              <a:ext uri="{FF2B5EF4-FFF2-40B4-BE49-F238E27FC236}">
                <a16:creationId xmlns:a16="http://schemas.microsoft.com/office/drawing/2014/main" id="{8D96E394-D151-81D1-9CA5-B333AF135B23}"/>
              </a:ext>
            </a:extLst>
          </p:cNvPr>
          <p:cNvPicPr>
            <a:picLocks noChangeAspect="1"/>
          </p:cNvPicPr>
          <p:nvPr/>
        </p:nvPicPr>
        <p:blipFill>
          <a:blip r:embed="rId2"/>
          <a:stretch>
            <a:fillRect/>
          </a:stretch>
        </p:blipFill>
        <p:spPr>
          <a:xfrm>
            <a:off x="5265458" y="4142630"/>
            <a:ext cx="5802725" cy="1495066"/>
          </a:xfrm>
          <a:prstGeom prst="rect">
            <a:avLst/>
          </a:prstGeom>
        </p:spPr>
      </p:pic>
      <p:graphicFrame>
        <p:nvGraphicFramePr>
          <p:cNvPr id="4" name="Content Placeholder 3">
            <a:extLst>
              <a:ext uri="{FF2B5EF4-FFF2-40B4-BE49-F238E27FC236}">
                <a16:creationId xmlns:a16="http://schemas.microsoft.com/office/drawing/2014/main" id="{69FB54C4-51E8-7295-5001-999196A03551}"/>
              </a:ext>
            </a:extLst>
          </p:cNvPr>
          <p:cNvGraphicFramePr>
            <a:graphicFrameLocks noGrp="1" noChangeAspect="1"/>
          </p:cNvGraphicFramePr>
          <p:nvPr>
            <p:ph idx="1"/>
            <p:extLst>
              <p:ext uri="{D42A27DB-BD31-4B8C-83A1-F6EECF244321}">
                <p14:modId xmlns:p14="http://schemas.microsoft.com/office/powerpoint/2010/main" val="103913175"/>
              </p:ext>
            </p:extLst>
          </p:nvPr>
        </p:nvGraphicFramePr>
        <p:xfrm>
          <a:off x="830317" y="-526944"/>
          <a:ext cx="4866289" cy="6016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2">
            <a:extLst>
              <a:ext uri="{FF2B5EF4-FFF2-40B4-BE49-F238E27FC236}">
                <a16:creationId xmlns:a16="http://schemas.microsoft.com/office/drawing/2014/main" id="{0579CF50-C8EB-D5C3-2167-C4BB6C769E4C}"/>
              </a:ext>
            </a:extLst>
          </p:cNvPr>
          <p:cNvSpPr txBox="1">
            <a:spLocks/>
          </p:cNvSpPr>
          <p:nvPr/>
        </p:nvSpPr>
        <p:spPr>
          <a:xfrm>
            <a:off x="5900878" y="1831072"/>
            <a:ext cx="5167305" cy="190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Random Forest achieved the highest recall score(0.87) among all. </a:t>
            </a:r>
          </a:p>
          <a:p>
            <a:r>
              <a:rPr lang="en-US" sz="1800" dirty="0"/>
              <a:t>But Decision Tree and Random Forest have overfitting issue.</a:t>
            </a:r>
          </a:p>
        </p:txBody>
      </p:sp>
      <p:sp>
        <p:nvSpPr>
          <p:cNvPr id="16" name="Rectangle 15">
            <a:extLst>
              <a:ext uri="{FF2B5EF4-FFF2-40B4-BE49-F238E27FC236}">
                <a16:creationId xmlns:a16="http://schemas.microsoft.com/office/drawing/2014/main" id="{49DA9151-ABB0-BE79-424A-22A04FA552F9}"/>
              </a:ext>
            </a:extLst>
          </p:cNvPr>
          <p:cNvSpPr/>
          <p:nvPr/>
        </p:nvSpPr>
        <p:spPr>
          <a:xfrm>
            <a:off x="7879743" y="4555585"/>
            <a:ext cx="771276" cy="10821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889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9FB54C4-51E8-7295-5001-999196A03551}"/>
              </a:ext>
            </a:extLst>
          </p:cNvPr>
          <p:cNvGraphicFramePr>
            <a:graphicFrameLocks noGrp="1" noChangeAspect="1"/>
          </p:cNvGraphicFramePr>
          <p:nvPr>
            <p:ph idx="1"/>
            <p:extLst>
              <p:ext uri="{D42A27DB-BD31-4B8C-83A1-F6EECF244321}">
                <p14:modId xmlns:p14="http://schemas.microsoft.com/office/powerpoint/2010/main" val="145241852"/>
              </p:ext>
            </p:extLst>
          </p:nvPr>
        </p:nvGraphicFramePr>
        <p:xfrm>
          <a:off x="843075" y="-662803"/>
          <a:ext cx="4794752" cy="5928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2">
            <a:extLst>
              <a:ext uri="{FF2B5EF4-FFF2-40B4-BE49-F238E27FC236}">
                <a16:creationId xmlns:a16="http://schemas.microsoft.com/office/drawing/2014/main" id="{0579CF50-C8EB-D5C3-2167-C4BB6C769E4C}"/>
              </a:ext>
            </a:extLst>
          </p:cNvPr>
          <p:cNvSpPr txBox="1">
            <a:spLocks/>
          </p:cNvSpPr>
          <p:nvPr/>
        </p:nvSpPr>
        <p:spPr>
          <a:xfrm>
            <a:off x="410644" y="5580871"/>
            <a:ext cx="4574629" cy="1071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pic>
        <p:nvPicPr>
          <p:cNvPr id="7" name="Picture 6" descr="Text&#10;&#10;Description automatically generated">
            <a:extLst>
              <a:ext uri="{FF2B5EF4-FFF2-40B4-BE49-F238E27FC236}">
                <a16:creationId xmlns:a16="http://schemas.microsoft.com/office/drawing/2014/main" id="{93317D48-74B6-72AC-1E0D-AC4955DD3C1D}"/>
              </a:ext>
            </a:extLst>
          </p:cNvPr>
          <p:cNvPicPr>
            <a:picLocks noChangeAspect="1"/>
          </p:cNvPicPr>
          <p:nvPr/>
        </p:nvPicPr>
        <p:blipFill>
          <a:blip r:embed="rId7"/>
          <a:stretch>
            <a:fillRect/>
          </a:stretch>
        </p:blipFill>
        <p:spPr>
          <a:xfrm>
            <a:off x="5495278" y="1240874"/>
            <a:ext cx="5782626" cy="4693847"/>
          </a:xfrm>
          <a:prstGeom prst="rect">
            <a:avLst/>
          </a:prstGeom>
        </p:spPr>
      </p:pic>
    </p:spTree>
    <p:extLst>
      <p:ext uri="{BB962C8B-B14F-4D97-AF65-F5344CB8AC3E}">
        <p14:creationId xmlns:p14="http://schemas.microsoft.com/office/powerpoint/2010/main" val="169671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able&#10;&#10;Description automatically generated">
            <a:extLst>
              <a:ext uri="{FF2B5EF4-FFF2-40B4-BE49-F238E27FC236}">
                <a16:creationId xmlns:a16="http://schemas.microsoft.com/office/drawing/2014/main" id="{CE49C887-6EDE-7889-BC90-74F951F3CC71}"/>
              </a:ext>
            </a:extLst>
          </p:cNvPr>
          <p:cNvPicPr>
            <a:picLocks noChangeAspect="1"/>
          </p:cNvPicPr>
          <p:nvPr/>
        </p:nvPicPr>
        <p:blipFill>
          <a:blip r:embed="rId2"/>
          <a:stretch>
            <a:fillRect/>
          </a:stretch>
        </p:blipFill>
        <p:spPr>
          <a:xfrm>
            <a:off x="6268115" y="3031119"/>
            <a:ext cx="3484605" cy="1109385"/>
          </a:xfrm>
          <a:prstGeom prst="rect">
            <a:avLst/>
          </a:prstGeom>
        </p:spPr>
      </p:pic>
      <p:pic>
        <p:nvPicPr>
          <p:cNvPr id="3" name="Picture 2" descr="Table&#10;&#10;Description automatically generated">
            <a:extLst>
              <a:ext uri="{FF2B5EF4-FFF2-40B4-BE49-F238E27FC236}">
                <a16:creationId xmlns:a16="http://schemas.microsoft.com/office/drawing/2014/main" id="{A29E9344-FC9D-FC2B-2D4D-34395F8284DF}"/>
              </a:ext>
            </a:extLst>
          </p:cNvPr>
          <p:cNvPicPr>
            <a:picLocks noChangeAspect="1"/>
          </p:cNvPicPr>
          <p:nvPr/>
        </p:nvPicPr>
        <p:blipFill rotWithShape="1">
          <a:blip r:embed="rId3"/>
          <a:srcRect t="46938" r="33897"/>
          <a:stretch/>
        </p:blipFill>
        <p:spPr>
          <a:xfrm>
            <a:off x="6268115" y="4924016"/>
            <a:ext cx="3484605" cy="1071721"/>
          </a:xfrm>
          <a:prstGeom prst="rect">
            <a:avLst/>
          </a:prstGeom>
        </p:spPr>
      </p:pic>
      <p:pic>
        <p:nvPicPr>
          <p:cNvPr id="17" name="Picture 16" descr="Table&#10;&#10;Description automatically generated with medium confidence">
            <a:extLst>
              <a:ext uri="{FF2B5EF4-FFF2-40B4-BE49-F238E27FC236}">
                <a16:creationId xmlns:a16="http://schemas.microsoft.com/office/drawing/2014/main" id="{B6785371-DB65-9AA8-B8F8-5190FEB9D1C8}"/>
              </a:ext>
            </a:extLst>
          </p:cNvPr>
          <p:cNvPicPr>
            <a:picLocks noChangeAspect="1"/>
          </p:cNvPicPr>
          <p:nvPr/>
        </p:nvPicPr>
        <p:blipFill rotWithShape="1">
          <a:blip r:embed="rId4"/>
          <a:srcRect t="48186" r="23554"/>
          <a:stretch/>
        </p:blipFill>
        <p:spPr>
          <a:xfrm>
            <a:off x="6268115" y="1154097"/>
            <a:ext cx="3484605" cy="1027046"/>
          </a:xfrm>
          <a:prstGeom prst="rect">
            <a:avLst/>
          </a:prstGeom>
        </p:spPr>
      </p:pic>
      <p:graphicFrame>
        <p:nvGraphicFramePr>
          <p:cNvPr id="4" name="Content Placeholder 3">
            <a:extLst>
              <a:ext uri="{FF2B5EF4-FFF2-40B4-BE49-F238E27FC236}">
                <a16:creationId xmlns:a16="http://schemas.microsoft.com/office/drawing/2014/main" id="{69FB54C4-51E8-7295-5001-999196A03551}"/>
              </a:ext>
            </a:extLst>
          </p:cNvPr>
          <p:cNvGraphicFramePr>
            <a:graphicFrameLocks noGrp="1" noChangeAspect="1"/>
          </p:cNvGraphicFramePr>
          <p:nvPr>
            <p:ph idx="1"/>
            <p:extLst>
              <p:ext uri="{D42A27DB-BD31-4B8C-83A1-F6EECF244321}">
                <p14:modId xmlns:p14="http://schemas.microsoft.com/office/powerpoint/2010/main" val="3968786051"/>
              </p:ext>
            </p:extLst>
          </p:nvPr>
        </p:nvGraphicFramePr>
        <p:xfrm>
          <a:off x="869359" y="-446815"/>
          <a:ext cx="4777125" cy="59066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Content Placeholder 2">
            <a:extLst>
              <a:ext uri="{FF2B5EF4-FFF2-40B4-BE49-F238E27FC236}">
                <a16:creationId xmlns:a16="http://schemas.microsoft.com/office/drawing/2014/main" id="{0579CF50-C8EB-D5C3-2167-C4BB6C769E4C}"/>
              </a:ext>
            </a:extLst>
          </p:cNvPr>
          <p:cNvSpPr txBox="1">
            <a:spLocks/>
          </p:cNvSpPr>
          <p:nvPr/>
        </p:nvSpPr>
        <p:spPr>
          <a:xfrm>
            <a:off x="1083306" y="5152146"/>
            <a:ext cx="4563178" cy="1071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Both Decision Trees and Random Forest have been pruned to prevent the overfitting.</a:t>
            </a:r>
          </a:p>
        </p:txBody>
      </p:sp>
      <p:sp>
        <p:nvSpPr>
          <p:cNvPr id="13" name="Rectangle 12">
            <a:extLst>
              <a:ext uri="{FF2B5EF4-FFF2-40B4-BE49-F238E27FC236}">
                <a16:creationId xmlns:a16="http://schemas.microsoft.com/office/drawing/2014/main" id="{2121C56D-17A2-C2B6-9CD2-8E22686FA58B}"/>
              </a:ext>
            </a:extLst>
          </p:cNvPr>
          <p:cNvSpPr/>
          <p:nvPr/>
        </p:nvSpPr>
        <p:spPr>
          <a:xfrm>
            <a:off x="8006576" y="1523429"/>
            <a:ext cx="478544" cy="150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FB1440-0849-D2A9-6E42-E3A3FF5BF64F}"/>
              </a:ext>
            </a:extLst>
          </p:cNvPr>
          <p:cNvSpPr/>
          <p:nvPr/>
        </p:nvSpPr>
        <p:spPr>
          <a:xfrm>
            <a:off x="7944430" y="3429000"/>
            <a:ext cx="540689" cy="171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EE3CED6-E38A-5614-2E74-16B8223543E5}"/>
              </a:ext>
            </a:extLst>
          </p:cNvPr>
          <p:cNvSpPr/>
          <p:nvPr/>
        </p:nvSpPr>
        <p:spPr>
          <a:xfrm>
            <a:off x="7944430" y="5324743"/>
            <a:ext cx="602834" cy="1351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0C623FF-290C-7F93-2B96-9637F69DB6CD}"/>
              </a:ext>
            </a:extLst>
          </p:cNvPr>
          <p:cNvSpPr txBox="1"/>
          <p:nvPr/>
        </p:nvSpPr>
        <p:spPr>
          <a:xfrm>
            <a:off x="6205084" y="784765"/>
            <a:ext cx="2262158" cy="369332"/>
          </a:xfrm>
          <a:prstGeom prst="rect">
            <a:avLst/>
          </a:prstGeom>
          <a:noFill/>
        </p:spPr>
        <p:txBody>
          <a:bodyPr wrap="none" rtlCol="0">
            <a:spAutoFit/>
          </a:bodyPr>
          <a:lstStyle/>
          <a:p>
            <a:r>
              <a:rPr lang="en-US" dirty="0"/>
              <a:t>Logistic Regression </a:t>
            </a:r>
          </a:p>
        </p:txBody>
      </p:sp>
      <p:sp>
        <p:nvSpPr>
          <p:cNvPr id="10" name="TextBox 9">
            <a:extLst>
              <a:ext uri="{FF2B5EF4-FFF2-40B4-BE49-F238E27FC236}">
                <a16:creationId xmlns:a16="http://schemas.microsoft.com/office/drawing/2014/main" id="{3886A4AE-BBEB-1C19-94D7-DCD6B861D0DF}"/>
              </a:ext>
            </a:extLst>
          </p:cNvPr>
          <p:cNvSpPr txBox="1"/>
          <p:nvPr/>
        </p:nvSpPr>
        <p:spPr>
          <a:xfrm>
            <a:off x="6205084" y="2602460"/>
            <a:ext cx="1595373" cy="369332"/>
          </a:xfrm>
          <a:prstGeom prst="rect">
            <a:avLst/>
          </a:prstGeom>
          <a:noFill/>
        </p:spPr>
        <p:txBody>
          <a:bodyPr wrap="none" rtlCol="0">
            <a:spAutoFit/>
          </a:bodyPr>
          <a:lstStyle/>
          <a:p>
            <a:r>
              <a:rPr lang="en-US" dirty="0"/>
              <a:t>Decision Tree</a:t>
            </a:r>
          </a:p>
        </p:txBody>
      </p:sp>
      <p:sp>
        <p:nvSpPr>
          <p:cNvPr id="12" name="TextBox 11">
            <a:extLst>
              <a:ext uri="{FF2B5EF4-FFF2-40B4-BE49-F238E27FC236}">
                <a16:creationId xmlns:a16="http://schemas.microsoft.com/office/drawing/2014/main" id="{983EE770-0D6A-7D27-D4FB-E5CF2C66E3F4}"/>
              </a:ext>
            </a:extLst>
          </p:cNvPr>
          <p:cNvSpPr txBox="1"/>
          <p:nvPr/>
        </p:nvSpPr>
        <p:spPr>
          <a:xfrm>
            <a:off x="6226150" y="4541948"/>
            <a:ext cx="1774845" cy="369332"/>
          </a:xfrm>
          <a:prstGeom prst="rect">
            <a:avLst/>
          </a:prstGeom>
          <a:noFill/>
        </p:spPr>
        <p:txBody>
          <a:bodyPr wrap="none" rtlCol="0">
            <a:spAutoFit/>
          </a:bodyPr>
          <a:lstStyle/>
          <a:p>
            <a:r>
              <a:rPr lang="en-US" dirty="0"/>
              <a:t>Random Forest</a:t>
            </a:r>
          </a:p>
        </p:txBody>
      </p:sp>
      <p:sp>
        <p:nvSpPr>
          <p:cNvPr id="16" name="TextBox 15">
            <a:extLst>
              <a:ext uri="{FF2B5EF4-FFF2-40B4-BE49-F238E27FC236}">
                <a16:creationId xmlns:a16="http://schemas.microsoft.com/office/drawing/2014/main" id="{75450043-324D-5023-8DE2-CC5A9D8B6AA2}"/>
              </a:ext>
            </a:extLst>
          </p:cNvPr>
          <p:cNvSpPr txBox="1"/>
          <p:nvPr/>
        </p:nvSpPr>
        <p:spPr>
          <a:xfrm>
            <a:off x="6078123" y="119632"/>
            <a:ext cx="4070345" cy="369332"/>
          </a:xfrm>
          <a:prstGeom prst="rect">
            <a:avLst/>
          </a:prstGeom>
          <a:noFill/>
        </p:spPr>
        <p:txBody>
          <a:bodyPr wrap="none" rtlCol="0">
            <a:spAutoFit/>
          </a:bodyPr>
          <a:lstStyle/>
          <a:p>
            <a:r>
              <a:rPr lang="en-US" dirty="0"/>
              <a:t>Classification Report on train dataset</a:t>
            </a:r>
          </a:p>
        </p:txBody>
      </p:sp>
    </p:spTree>
    <p:extLst>
      <p:ext uri="{BB962C8B-B14F-4D97-AF65-F5344CB8AC3E}">
        <p14:creationId xmlns:p14="http://schemas.microsoft.com/office/powerpoint/2010/main" val="3571248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97A3F836-B573-FEAA-F876-806093C7C0F0}"/>
              </a:ext>
            </a:extLst>
          </p:cNvPr>
          <p:cNvPicPr>
            <a:picLocks noChangeAspect="1"/>
          </p:cNvPicPr>
          <p:nvPr/>
        </p:nvPicPr>
        <p:blipFill>
          <a:blip r:embed="rId2"/>
          <a:stretch>
            <a:fillRect/>
          </a:stretch>
        </p:blipFill>
        <p:spPr>
          <a:xfrm>
            <a:off x="5699110" y="4019263"/>
            <a:ext cx="5579821" cy="1352684"/>
          </a:xfrm>
          <a:prstGeom prst="rect">
            <a:avLst/>
          </a:prstGeom>
        </p:spPr>
      </p:pic>
      <p:pic>
        <p:nvPicPr>
          <p:cNvPr id="19" name="Picture 18" descr="Table&#10;&#10;Description automatically generated">
            <a:extLst>
              <a:ext uri="{FF2B5EF4-FFF2-40B4-BE49-F238E27FC236}">
                <a16:creationId xmlns:a16="http://schemas.microsoft.com/office/drawing/2014/main" id="{E31721D8-C768-3C2B-AAD2-502851ADCFA3}"/>
              </a:ext>
            </a:extLst>
          </p:cNvPr>
          <p:cNvPicPr>
            <a:picLocks noChangeAspect="1"/>
          </p:cNvPicPr>
          <p:nvPr/>
        </p:nvPicPr>
        <p:blipFill>
          <a:blip r:embed="rId3"/>
          <a:stretch>
            <a:fillRect/>
          </a:stretch>
        </p:blipFill>
        <p:spPr>
          <a:xfrm>
            <a:off x="5700497" y="493506"/>
            <a:ext cx="5578434" cy="1437278"/>
          </a:xfrm>
          <a:prstGeom prst="rect">
            <a:avLst/>
          </a:prstGeom>
        </p:spPr>
      </p:pic>
      <p:graphicFrame>
        <p:nvGraphicFramePr>
          <p:cNvPr id="4" name="Content Placeholder 3">
            <a:extLst>
              <a:ext uri="{FF2B5EF4-FFF2-40B4-BE49-F238E27FC236}">
                <a16:creationId xmlns:a16="http://schemas.microsoft.com/office/drawing/2014/main" id="{69FB54C4-51E8-7295-5001-999196A03551}"/>
              </a:ext>
            </a:extLst>
          </p:cNvPr>
          <p:cNvGraphicFramePr>
            <a:graphicFrameLocks noGrp="1" noChangeAspect="1"/>
          </p:cNvGraphicFramePr>
          <p:nvPr>
            <p:ph idx="1"/>
            <p:extLst>
              <p:ext uri="{D42A27DB-BD31-4B8C-83A1-F6EECF244321}">
                <p14:modId xmlns:p14="http://schemas.microsoft.com/office/powerpoint/2010/main" val="3701844563"/>
              </p:ext>
            </p:extLst>
          </p:nvPr>
        </p:nvGraphicFramePr>
        <p:xfrm>
          <a:off x="911683" y="-560266"/>
          <a:ext cx="4899123" cy="6057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Content Placeholder 2">
            <a:extLst>
              <a:ext uri="{FF2B5EF4-FFF2-40B4-BE49-F238E27FC236}">
                <a16:creationId xmlns:a16="http://schemas.microsoft.com/office/drawing/2014/main" id="{0579CF50-C8EB-D5C3-2167-C4BB6C769E4C}"/>
              </a:ext>
            </a:extLst>
          </p:cNvPr>
          <p:cNvSpPr txBox="1">
            <a:spLocks/>
          </p:cNvSpPr>
          <p:nvPr/>
        </p:nvSpPr>
        <p:spPr>
          <a:xfrm>
            <a:off x="410644" y="5580871"/>
            <a:ext cx="4574629" cy="1071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15" name="Down Arrow 14">
            <a:extLst>
              <a:ext uri="{FF2B5EF4-FFF2-40B4-BE49-F238E27FC236}">
                <a16:creationId xmlns:a16="http://schemas.microsoft.com/office/drawing/2014/main" id="{14CDBF8A-0029-8901-C3FF-959BD2B992FC}"/>
              </a:ext>
            </a:extLst>
          </p:cNvPr>
          <p:cNvSpPr/>
          <p:nvPr/>
        </p:nvSpPr>
        <p:spPr>
          <a:xfrm>
            <a:off x="8603246" y="2728791"/>
            <a:ext cx="328612" cy="642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DFCF2A-D446-531E-2B50-A57FFCFF7E52}"/>
              </a:ext>
            </a:extLst>
          </p:cNvPr>
          <p:cNvSpPr/>
          <p:nvPr/>
        </p:nvSpPr>
        <p:spPr>
          <a:xfrm>
            <a:off x="8489714" y="1417775"/>
            <a:ext cx="691883" cy="4078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F30E4A-D51D-249F-2196-5E546CEC1900}"/>
              </a:ext>
            </a:extLst>
          </p:cNvPr>
          <p:cNvSpPr/>
          <p:nvPr/>
        </p:nvSpPr>
        <p:spPr>
          <a:xfrm>
            <a:off x="8698727" y="4901586"/>
            <a:ext cx="602928" cy="465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6C65A27-1E78-0317-62F4-1BBF340937BB}"/>
              </a:ext>
            </a:extLst>
          </p:cNvPr>
          <p:cNvSpPr txBox="1"/>
          <p:nvPr/>
        </p:nvSpPr>
        <p:spPr>
          <a:xfrm>
            <a:off x="1119313" y="5810321"/>
            <a:ext cx="10159618" cy="646331"/>
          </a:xfrm>
          <a:prstGeom prst="rect">
            <a:avLst/>
          </a:prstGeom>
          <a:noFill/>
        </p:spPr>
        <p:txBody>
          <a:bodyPr wrap="square" rtlCol="0">
            <a:spAutoFit/>
          </a:bodyPr>
          <a:lstStyle/>
          <a:p>
            <a:r>
              <a:rPr lang="en-US" dirty="0"/>
              <a:t>Recall scores of Decision Tree and Random Forest have been significantly improved after hyper-parameter tuning.</a:t>
            </a:r>
          </a:p>
        </p:txBody>
      </p:sp>
      <p:sp>
        <p:nvSpPr>
          <p:cNvPr id="5" name="TextBox 4">
            <a:extLst>
              <a:ext uri="{FF2B5EF4-FFF2-40B4-BE49-F238E27FC236}">
                <a16:creationId xmlns:a16="http://schemas.microsoft.com/office/drawing/2014/main" id="{5C64F8BA-55B4-39BA-59B6-314E2C4845A2}"/>
              </a:ext>
            </a:extLst>
          </p:cNvPr>
          <p:cNvSpPr txBox="1"/>
          <p:nvPr/>
        </p:nvSpPr>
        <p:spPr>
          <a:xfrm>
            <a:off x="5593659" y="40573"/>
            <a:ext cx="1685141" cy="369332"/>
          </a:xfrm>
          <a:prstGeom prst="rect">
            <a:avLst/>
          </a:prstGeom>
          <a:noFill/>
        </p:spPr>
        <p:txBody>
          <a:bodyPr wrap="none" rtlCol="0">
            <a:spAutoFit/>
          </a:bodyPr>
          <a:lstStyle/>
          <a:p>
            <a:r>
              <a:rPr lang="en-US" dirty="0"/>
              <a:t>Before Tuning:</a:t>
            </a:r>
          </a:p>
        </p:txBody>
      </p:sp>
      <p:sp>
        <p:nvSpPr>
          <p:cNvPr id="6" name="TextBox 5">
            <a:extLst>
              <a:ext uri="{FF2B5EF4-FFF2-40B4-BE49-F238E27FC236}">
                <a16:creationId xmlns:a16="http://schemas.microsoft.com/office/drawing/2014/main" id="{B1EFED55-1C32-9E29-535F-A3B5BA4EA4EB}"/>
              </a:ext>
            </a:extLst>
          </p:cNvPr>
          <p:cNvSpPr txBox="1"/>
          <p:nvPr/>
        </p:nvSpPr>
        <p:spPr>
          <a:xfrm>
            <a:off x="5593659" y="3578505"/>
            <a:ext cx="1492781" cy="369332"/>
          </a:xfrm>
          <a:prstGeom prst="rect">
            <a:avLst/>
          </a:prstGeom>
          <a:noFill/>
        </p:spPr>
        <p:txBody>
          <a:bodyPr wrap="none" rtlCol="0">
            <a:spAutoFit/>
          </a:bodyPr>
          <a:lstStyle/>
          <a:p>
            <a:r>
              <a:rPr lang="en-US" dirty="0"/>
              <a:t>After Tuning:</a:t>
            </a:r>
          </a:p>
        </p:txBody>
      </p:sp>
    </p:spTree>
    <p:extLst>
      <p:ext uri="{BB962C8B-B14F-4D97-AF65-F5344CB8AC3E}">
        <p14:creationId xmlns:p14="http://schemas.microsoft.com/office/powerpoint/2010/main" val="292932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E18-635E-1DED-BAA8-FA2E59E8FD1C}"/>
              </a:ext>
            </a:extLst>
          </p:cNvPr>
          <p:cNvSpPr>
            <a:spLocks noGrp="1"/>
          </p:cNvSpPr>
          <p:nvPr>
            <p:ph type="title"/>
          </p:nvPr>
        </p:nvSpPr>
        <p:spPr>
          <a:xfrm>
            <a:off x="1518412" y="1201723"/>
            <a:ext cx="3133750" cy="4454554"/>
          </a:xfrm>
        </p:spPr>
        <p:txBody>
          <a:bodyPr anchor="ctr">
            <a:normAutofit/>
          </a:bodyPr>
          <a:lstStyle/>
          <a:p>
            <a:r>
              <a:rPr lang="en-US" sz="3600" dirty="0"/>
              <a:t>Method</a:t>
            </a:r>
          </a:p>
        </p:txBody>
      </p:sp>
      <p:sp>
        <p:nvSpPr>
          <p:cNvPr id="3" name="Content Placeholder 2">
            <a:extLst>
              <a:ext uri="{FF2B5EF4-FFF2-40B4-BE49-F238E27FC236}">
                <a16:creationId xmlns:a16="http://schemas.microsoft.com/office/drawing/2014/main" id="{0DA4857D-B620-DD6C-76EB-1187853078A2}"/>
              </a:ext>
            </a:extLst>
          </p:cNvPr>
          <p:cNvSpPr>
            <a:spLocks noGrp="1"/>
          </p:cNvSpPr>
          <p:nvPr>
            <p:ph idx="1"/>
          </p:nvPr>
        </p:nvSpPr>
        <p:spPr>
          <a:xfrm>
            <a:off x="5454363" y="1201723"/>
            <a:ext cx="5329250" cy="4454554"/>
          </a:xfrm>
        </p:spPr>
        <p:txBody>
          <a:bodyPr anchor="ctr">
            <a:normAutofit/>
          </a:bodyPr>
          <a:lstStyle/>
          <a:p>
            <a:pPr marL="0" indent="0" algn="just">
              <a:buNone/>
            </a:pPr>
            <a:r>
              <a:rPr lang="en-SG" sz="1800" dirty="0"/>
              <a:t>The primary goal is to identify those who are interested in buying vehicle insurance, so the optimization will focus on maximising recall score. In the other word, we want to label interested customers  as ‘interested’ as much as possible. </a:t>
            </a:r>
            <a:endParaRPr lang="en-US" sz="1800" dirty="0"/>
          </a:p>
        </p:txBody>
      </p:sp>
    </p:spTree>
    <p:extLst>
      <p:ext uri="{BB962C8B-B14F-4D97-AF65-F5344CB8AC3E}">
        <p14:creationId xmlns:p14="http://schemas.microsoft.com/office/powerpoint/2010/main" val="4093639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AC99-6010-8415-2C19-993872B12FCD}"/>
              </a:ext>
            </a:extLst>
          </p:cNvPr>
          <p:cNvSpPr>
            <a:spLocks noGrp="1"/>
          </p:cNvSpPr>
          <p:nvPr>
            <p:ph type="title"/>
          </p:nvPr>
        </p:nvSpPr>
        <p:spPr/>
        <p:txBody>
          <a:bodyPr>
            <a:normAutofit/>
          </a:bodyPr>
          <a:lstStyle/>
          <a:p>
            <a:r>
              <a:rPr lang="en-US" dirty="0"/>
              <a:t>Best Performing Model</a:t>
            </a:r>
          </a:p>
        </p:txBody>
      </p:sp>
      <p:sp>
        <p:nvSpPr>
          <p:cNvPr id="9" name="Content Placeholder 2">
            <a:extLst>
              <a:ext uri="{FF2B5EF4-FFF2-40B4-BE49-F238E27FC236}">
                <a16:creationId xmlns:a16="http://schemas.microsoft.com/office/drawing/2014/main" id="{9BED8223-DFF8-380C-D9B0-1A1643FE4F73}"/>
              </a:ext>
            </a:extLst>
          </p:cNvPr>
          <p:cNvSpPr txBox="1">
            <a:spLocks/>
          </p:cNvSpPr>
          <p:nvPr/>
        </p:nvSpPr>
        <p:spPr>
          <a:xfrm>
            <a:off x="1334814" y="1797268"/>
            <a:ext cx="4635062" cy="47897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Random Forest is the best performing model in predicting customers who will be interested in buying vehicle insurance. The evaluation is based on recall score.</a:t>
            </a:r>
          </a:p>
          <a:p>
            <a:r>
              <a:rPr lang="en-US" sz="1800" dirty="0"/>
              <a:t>It has high recall score(0.93) which is important for business, so that the customers who are truly interested will not be missed.</a:t>
            </a:r>
          </a:p>
          <a:p>
            <a:r>
              <a:rPr lang="en-US" sz="1800" dirty="0"/>
              <a:t>However, low precision score(0.28) is not favorable as it will mislabel those who are not interested as interested, therefore increasing the spending on advertising.</a:t>
            </a:r>
          </a:p>
          <a:p>
            <a:r>
              <a:rPr lang="en-US" sz="1800" dirty="0"/>
              <a:t>The model is useful if overspending in advertising is less of a concern than the risk of missing customers who are interested in buying vehicle insurance. </a:t>
            </a:r>
          </a:p>
        </p:txBody>
      </p:sp>
      <p:pic>
        <p:nvPicPr>
          <p:cNvPr id="3" name="Picture 2" descr="Table&#10;&#10;Description automatically generated">
            <a:extLst>
              <a:ext uri="{FF2B5EF4-FFF2-40B4-BE49-F238E27FC236}">
                <a16:creationId xmlns:a16="http://schemas.microsoft.com/office/drawing/2014/main" id="{4CE90ADB-A58D-CCC5-77CC-42A9720934D1}"/>
              </a:ext>
            </a:extLst>
          </p:cNvPr>
          <p:cNvPicPr>
            <a:picLocks noChangeAspect="1"/>
          </p:cNvPicPr>
          <p:nvPr/>
        </p:nvPicPr>
        <p:blipFill>
          <a:blip r:embed="rId2"/>
          <a:stretch>
            <a:fillRect/>
          </a:stretch>
        </p:blipFill>
        <p:spPr>
          <a:xfrm>
            <a:off x="6076693" y="5428158"/>
            <a:ext cx="4780493" cy="1158907"/>
          </a:xfrm>
          <a:prstGeom prst="rect">
            <a:avLst/>
          </a:prstGeom>
        </p:spPr>
      </p:pic>
      <p:sp>
        <p:nvSpPr>
          <p:cNvPr id="4" name="Rectangle 3">
            <a:extLst>
              <a:ext uri="{FF2B5EF4-FFF2-40B4-BE49-F238E27FC236}">
                <a16:creationId xmlns:a16="http://schemas.microsoft.com/office/drawing/2014/main" id="{D7B29F2F-66C6-2042-F9B0-004BA53A1AC4}"/>
              </a:ext>
            </a:extLst>
          </p:cNvPr>
          <p:cNvSpPr/>
          <p:nvPr/>
        </p:nvSpPr>
        <p:spPr>
          <a:xfrm>
            <a:off x="8700703" y="6183865"/>
            <a:ext cx="516557" cy="394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Chart, treemap chart&#10;&#10;Description automatically generated">
            <a:extLst>
              <a:ext uri="{FF2B5EF4-FFF2-40B4-BE49-F238E27FC236}">
                <a16:creationId xmlns:a16="http://schemas.microsoft.com/office/drawing/2014/main" id="{325ABEC0-9B7D-F8E1-4A54-B242F21365A3}"/>
              </a:ext>
            </a:extLst>
          </p:cNvPr>
          <p:cNvPicPr>
            <a:picLocks noGrp="1" noChangeAspect="1"/>
          </p:cNvPicPr>
          <p:nvPr>
            <p:ph idx="1"/>
          </p:nvPr>
        </p:nvPicPr>
        <p:blipFill>
          <a:blip r:embed="rId3"/>
          <a:stretch>
            <a:fillRect/>
          </a:stretch>
        </p:blipFill>
        <p:spPr>
          <a:xfrm>
            <a:off x="6017993" y="1797268"/>
            <a:ext cx="4897891" cy="3277265"/>
          </a:xfrm>
        </p:spPr>
      </p:pic>
    </p:spTree>
    <p:extLst>
      <p:ext uri="{BB962C8B-B14F-4D97-AF65-F5344CB8AC3E}">
        <p14:creationId xmlns:p14="http://schemas.microsoft.com/office/powerpoint/2010/main" val="2819788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7B8B-32D7-DC03-BF70-6EF48F65891B}"/>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10FBB89C-7D18-ACB8-E010-22AB4AC0312C}"/>
              </a:ext>
            </a:extLst>
          </p:cNvPr>
          <p:cNvSpPr>
            <a:spLocks noGrp="1"/>
          </p:cNvSpPr>
          <p:nvPr>
            <p:ph idx="1"/>
          </p:nvPr>
        </p:nvSpPr>
        <p:spPr>
          <a:xfrm>
            <a:off x="6726621" y="1811712"/>
            <a:ext cx="3843518" cy="3769281"/>
          </a:xfrm>
        </p:spPr>
        <p:txBody>
          <a:bodyPr>
            <a:normAutofit fontScale="85000" lnSpcReduction="20000"/>
          </a:bodyPr>
          <a:lstStyle/>
          <a:p>
            <a:pPr marL="0" indent="0" algn="just">
              <a:buNone/>
            </a:pPr>
            <a:r>
              <a:rPr lang="en-US" dirty="0"/>
              <a:t>‘Caution must be exercised in interpretating the feature importance of correlated features as they are considered ‘duplicate’ of each other. In decision tree when one is selected as predictor by having removed most of the impurity, the correlated feature will then not be selected as the impurity has already been removed by the first feature. The first feature will have high predicting power whereas the second feature will have lower score, but they are essentially providing similar information.’</a:t>
            </a:r>
          </a:p>
        </p:txBody>
      </p:sp>
      <p:pic>
        <p:nvPicPr>
          <p:cNvPr id="5" name="Picture 4" descr="Chart, bar chart&#10;&#10;Description automatically generated">
            <a:extLst>
              <a:ext uri="{FF2B5EF4-FFF2-40B4-BE49-F238E27FC236}">
                <a16:creationId xmlns:a16="http://schemas.microsoft.com/office/drawing/2014/main" id="{170B03FD-5224-9261-DF7B-B1EEDD4A2838}"/>
              </a:ext>
            </a:extLst>
          </p:cNvPr>
          <p:cNvPicPr>
            <a:picLocks noChangeAspect="1"/>
          </p:cNvPicPr>
          <p:nvPr/>
        </p:nvPicPr>
        <p:blipFill>
          <a:blip r:embed="rId2"/>
          <a:stretch>
            <a:fillRect/>
          </a:stretch>
        </p:blipFill>
        <p:spPr>
          <a:xfrm>
            <a:off x="1141802" y="1885285"/>
            <a:ext cx="5498288" cy="2777026"/>
          </a:xfrm>
          <a:prstGeom prst="rect">
            <a:avLst/>
          </a:prstGeom>
        </p:spPr>
      </p:pic>
    </p:spTree>
    <p:extLst>
      <p:ext uri="{BB962C8B-B14F-4D97-AF65-F5344CB8AC3E}">
        <p14:creationId xmlns:p14="http://schemas.microsoft.com/office/powerpoint/2010/main" val="355105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5" name="Picture 44">
            <a:extLst>
              <a:ext uri="{FF2B5EF4-FFF2-40B4-BE49-F238E27FC236}">
                <a16:creationId xmlns:a16="http://schemas.microsoft.com/office/drawing/2014/main" id="{DF2C9459-3C4B-453D-B2C2-AD0679BF0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65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a:ln>
            <a:noFill/>
          </a:ln>
        </p:spPr>
      </p:pic>
      <p:pic>
        <p:nvPicPr>
          <p:cNvPr id="47" name="Picture 46">
            <a:extLst>
              <a:ext uri="{FF2B5EF4-FFF2-40B4-BE49-F238E27FC236}">
                <a16:creationId xmlns:a16="http://schemas.microsoft.com/office/drawing/2014/main" id="{4DB48376-A646-4B75-9776-453930C41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89B07BDB-39DE-0D8E-B94F-314B9C3169A2}"/>
              </a:ext>
            </a:extLst>
          </p:cNvPr>
          <p:cNvSpPr>
            <a:spLocks noGrp="1"/>
          </p:cNvSpPr>
          <p:nvPr>
            <p:ph type="title"/>
          </p:nvPr>
        </p:nvSpPr>
        <p:spPr>
          <a:xfrm>
            <a:off x="2290046" y="808056"/>
            <a:ext cx="8594465" cy="1077229"/>
          </a:xfrm>
        </p:spPr>
        <p:txBody>
          <a:bodyPr vert="horz" lIns="91440" tIns="45720" rIns="91440" bIns="45720" rtlCol="0" anchor="t">
            <a:normAutofit/>
          </a:bodyPr>
          <a:lstStyle/>
          <a:p>
            <a:r>
              <a:rPr lang="en-US" sz="4800" dirty="0"/>
              <a:t>Conclusion</a:t>
            </a:r>
          </a:p>
        </p:txBody>
      </p:sp>
      <p:sp>
        <p:nvSpPr>
          <p:cNvPr id="49" name="Rectangle 4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59910" cy="685800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761FE168-5946-42F5-93BC-ED1F21847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034540" y="812732"/>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F1EF4F-66EA-2154-3385-6D96A5020A8A}"/>
              </a:ext>
            </a:extLst>
          </p:cNvPr>
          <p:cNvSpPr txBox="1"/>
          <p:nvPr/>
        </p:nvSpPr>
        <p:spPr>
          <a:xfrm>
            <a:off x="1650998" y="1608083"/>
            <a:ext cx="9708301" cy="5113227"/>
          </a:xfrm>
          <a:prstGeom prst="rect">
            <a:avLst/>
          </a:prstGeom>
        </p:spPr>
        <p:txBody>
          <a:bodyPr vert="horz" lIns="91440" tIns="45720" rIns="91440" bIns="45720" rtlCol="0" anchor="ctr">
            <a:noAutofit/>
          </a:bodyPr>
          <a:lstStyle/>
          <a:p>
            <a:pPr marL="514350" indent="-514350" algn="just" defTabSz="914400">
              <a:lnSpc>
                <a:spcPct val="110000"/>
              </a:lnSpc>
              <a:spcAft>
                <a:spcPts val="600"/>
              </a:spcAft>
              <a:buClr>
                <a:schemeClr val="accent6"/>
              </a:buClr>
              <a:buSzPct val="90000"/>
              <a:buFont typeface="Wingdings" panose="05000000000000000000" pitchFamily="2" charset="2"/>
              <a:buChar char="§"/>
            </a:pPr>
            <a:r>
              <a:rPr lang="en-US" sz="1600" dirty="0"/>
              <a:t>From the datasets, 12.26% of customers showed interest in vehicle insurance, they are mainly  </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Male (61% male versus 39% female)</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Having driving license (99.9% Yes versus 0.1% No)</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Do not have existing vehicle insurance (99.7% No versus 0.3% Yes)</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Vehicle aged between 1 to 2 years (75% '1-2years' versus 15% '&lt;1year' versus 10% '&gt;2years')</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Experienced vehicle damage in the past (98% Yes versus 2% No)</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Customer in late 30s to 40s (median age 43 years old versus median age 34 years)</a:t>
            </a:r>
          </a:p>
          <a:p>
            <a:pPr marL="514350" indent="-514350" algn="just" defTabSz="914400">
              <a:lnSpc>
                <a:spcPct val="110000"/>
              </a:lnSpc>
              <a:spcAft>
                <a:spcPts val="600"/>
              </a:spcAft>
              <a:buClr>
                <a:schemeClr val="accent6"/>
              </a:buClr>
              <a:buSzPct val="90000"/>
              <a:buFont typeface="Wingdings" panose="05000000000000000000" pitchFamily="2" charset="2"/>
              <a:buChar char="§"/>
            </a:pPr>
            <a:r>
              <a:rPr lang="en-US" sz="1600" dirty="0"/>
              <a:t>The top 5 regions and top 5 sales channels where these customer are from/reached through:</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Region Code : 28 , 8 , 41 , 46 , 29</a:t>
            </a:r>
          </a:p>
          <a:p>
            <a:pPr marL="742950" lvl="1" indent="-285750" algn="just" defTabSz="914400">
              <a:lnSpc>
                <a:spcPct val="110000"/>
              </a:lnSpc>
              <a:spcAft>
                <a:spcPts val="600"/>
              </a:spcAft>
              <a:buClr>
                <a:schemeClr val="accent6"/>
              </a:buClr>
              <a:buSzPct val="90000"/>
              <a:buFont typeface="Wingdings" panose="05000000000000000000" pitchFamily="2" charset="2"/>
              <a:buChar char="§"/>
            </a:pPr>
            <a:r>
              <a:rPr lang="en-US" sz="1600" dirty="0"/>
              <a:t>Channel code : 26 , 124 , 152 , 156 , 157</a:t>
            </a:r>
          </a:p>
          <a:p>
            <a:pPr marL="514350" indent="-514350" algn="just" defTabSz="914400">
              <a:lnSpc>
                <a:spcPct val="110000"/>
              </a:lnSpc>
              <a:spcAft>
                <a:spcPts val="600"/>
              </a:spcAft>
              <a:buClr>
                <a:schemeClr val="accent6"/>
              </a:buClr>
              <a:buSzPct val="90000"/>
              <a:buFont typeface="Wingdings" panose="05000000000000000000" pitchFamily="2" charset="2"/>
              <a:buChar char="§"/>
            </a:pPr>
            <a:r>
              <a:rPr lang="en-US" sz="1600" dirty="0"/>
              <a:t>A supervised learning model has been built to predict the customer will be interested in buying the vehicle insurance with an optimized recall score (0.93) but low precision score (0.28). The model has the advantage of identifying interested customers with high accuracy but customers who are not interested might also likely be mislabeled as interested resulting in higher advertising cost. Further exploration on other advanced models, feature engineering as well as hyperparameter tuning is warranted to improve the model. </a:t>
            </a:r>
          </a:p>
        </p:txBody>
      </p:sp>
    </p:spTree>
    <p:extLst>
      <p:ext uri="{BB962C8B-B14F-4D97-AF65-F5344CB8AC3E}">
        <p14:creationId xmlns:p14="http://schemas.microsoft.com/office/powerpoint/2010/main" val="246869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AADFB1-A9D8-4319-BAC8-6B3FD36BF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17C5FC5-1BC6-470E-A163-7EE80D227E6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48316889-BCD7-49B5-89BD-4FC1D29FEF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E12F873-5B9B-482F-9FB3-6355C4F3B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245259-4364-4D53-AC48-3E893885A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03A47-AF33-1912-2AB5-60B5B9D6F927}"/>
              </a:ext>
            </a:extLst>
          </p:cNvPr>
          <p:cNvSpPr>
            <a:spLocks noGrp="1"/>
          </p:cNvSpPr>
          <p:nvPr>
            <p:ph type="title"/>
          </p:nvPr>
        </p:nvSpPr>
        <p:spPr>
          <a:xfrm>
            <a:off x="6369475" y="808056"/>
            <a:ext cx="4203364" cy="1077229"/>
          </a:xfrm>
        </p:spPr>
        <p:txBody>
          <a:bodyPr>
            <a:normAutofit/>
          </a:bodyPr>
          <a:lstStyle/>
          <a:p>
            <a:pPr algn="l"/>
            <a:r>
              <a:rPr lang="en-US" dirty="0"/>
              <a:t>Data Source</a:t>
            </a:r>
          </a:p>
        </p:txBody>
      </p:sp>
      <p:pic>
        <p:nvPicPr>
          <p:cNvPr id="5" name="Picture 4" descr="Abstract background">
            <a:extLst>
              <a:ext uri="{FF2B5EF4-FFF2-40B4-BE49-F238E27FC236}">
                <a16:creationId xmlns:a16="http://schemas.microsoft.com/office/drawing/2014/main" id="{EB1C18BA-6A36-E468-2F49-F1D4998F4539}"/>
              </a:ext>
            </a:extLst>
          </p:cNvPr>
          <p:cNvPicPr>
            <a:picLocks noChangeAspect="1"/>
          </p:cNvPicPr>
          <p:nvPr/>
        </p:nvPicPr>
        <p:blipFill rotWithShape="1">
          <a:blip r:embed="rId5"/>
          <a:srcRect l="50424" r="10871"/>
          <a:stretch/>
        </p:blipFill>
        <p:spPr>
          <a:xfrm>
            <a:off x="1005401" y="227"/>
            <a:ext cx="4424045" cy="6858000"/>
          </a:xfrm>
          <a:prstGeom prst="rect">
            <a:avLst/>
          </a:prstGeom>
          <a:ln w="12700">
            <a:solidFill>
              <a:schemeClr val="tx1"/>
            </a:solidFill>
          </a:ln>
        </p:spPr>
      </p:pic>
      <p:sp>
        <p:nvSpPr>
          <p:cNvPr id="19" name="Rectangle 18">
            <a:extLst>
              <a:ext uri="{FF2B5EF4-FFF2-40B4-BE49-F238E27FC236}">
                <a16:creationId xmlns:a16="http://schemas.microsoft.com/office/drawing/2014/main" id="{3B9C7619-9AF0-4D6F-B2E3-21032A5C3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D11CFA-5517-15A3-D3C8-4F54BB6ED2D7}"/>
              </a:ext>
            </a:extLst>
          </p:cNvPr>
          <p:cNvSpPr>
            <a:spLocks noGrp="1"/>
          </p:cNvSpPr>
          <p:nvPr>
            <p:ph idx="1"/>
          </p:nvPr>
        </p:nvSpPr>
        <p:spPr>
          <a:xfrm>
            <a:off x="6369474" y="2052116"/>
            <a:ext cx="4860484" cy="3997828"/>
          </a:xfrm>
        </p:spPr>
        <p:txBody>
          <a:bodyPr>
            <a:normAutofit/>
          </a:bodyPr>
          <a:lstStyle/>
          <a:p>
            <a:pPr marL="0" indent="0">
              <a:buNone/>
            </a:pPr>
            <a:r>
              <a:rPr lang="en-SG" sz="1800" dirty="0"/>
              <a:t>The dataset is downloaded from Kaggle: </a:t>
            </a:r>
          </a:p>
          <a:p>
            <a:pPr marL="0" indent="0">
              <a:buNone/>
            </a:pPr>
            <a:r>
              <a:rPr lang="en-SG" sz="1800" u="sng" dirty="0">
                <a:hlinkClick r:id="rId6"/>
              </a:rPr>
              <a:t>https://www.kaggle.com/anmolkumar/health-insurance-cross-sell-prediction</a:t>
            </a:r>
            <a:r>
              <a:rPr lang="en-SG" sz="1800" dirty="0"/>
              <a:t>.</a:t>
            </a:r>
            <a:endParaRPr lang="en-US" sz="1800" dirty="0"/>
          </a:p>
        </p:txBody>
      </p:sp>
      <p:sp>
        <p:nvSpPr>
          <p:cNvPr id="21" name="Rectangle 20">
            <a:extLst>
              <a:ext uri="{FF2B5EF4-FFF2-40B4-BE49-F238E27FC236}">
                <a16:creationId xmlns:a16="http://schemas.microsoft.com/office/drawing/2014/main" id="{BAFBE0AC-23B1-4352-95D2-C71EB6D1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64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B5B5-6836-002E-05FE-CD7B0681379F}"/>
              </a:ext>
            </a:extLst>
          </p:cNvPr>
          <p:cNvSpPr>
            <a:spLocks noGrp="1"/>
          </p:cNvSpPr>
          <p:nvPr>
            <p:ph type="title"/>
          </p:nvPr>
        </p:nvSpPr>
        <p:spPr/>
        <p:txBody>
          <a:bodyPr/>
          <a:lstStyle/>
          <a:p>
            <a:r>
              <a:rPr lang="en-US"/>
              <a:t>Data Overview</a:t>
            </a:r>
            <a:endParaRPr lang="en-US" dirty="0"/>
          </a:p>
        </p:txBody>
      </p:sp>
      <p:graphicFrame>
        <p:nvGraphicFramePr>
          <p:cNvPr id="4" name="Table 4">
            <a:extLst>
              <a:ext uri="{FF2B5EF4-FFF2-40B4-BE49-F238E27FC236}">
                <a16:creationId xmlns:a16="http://schemas.microsoft.com/office/drawing/2014/main" id="{87234E6C-E275-A97B-C798-8FAE6AA42FFF}"/>
              </a:ext>
            </a:extLst>
          </p:cNvPr>
          <p:cNvGraphicFramePr>
            <a:graphicFrameLocks noGrp="1"/>
          </p:cNvGraphicFramePr>
          <p:nvPr>
            <p:extLst>
              <p:ext uri="{D42A27DB-BD31-4B8C-83A1-F6EECF244321}">
                <p14:modId xmlns:p14="http://schemas.microsoft.com/office/powerpoint/2010/main" val="3077970373"/>
              </p:ext>
            </p:extLst>
          </p:nvPr>
        </p:nvGraphicFramePr>
        <p:xfrm>
          <a:off x="1998932" y="1719886"/>
          <a:ext cx="8794757" cy="4488537"/>
        </p:xfrm>
        <a:graphic>
          <a:graphicData uri="http://schemas.openxmlformats.org/drawingml/2006/table">
            <a:tbl>
              <a:tblPr firstRow="1" bandRow="1">
                <a:tableStyleId>{5C22544A-7EE6-4342-B048-85BDC9FD1C3A}</a:tableStyleId>
              </a:tblPr>
              <a:tblGrid>
                <a:gridCol w="2168363">
                  <a:extLst>
                    <a:ext uri="{9D8B030D-6E8A-4147-A177-3AD203B41FA5}">
                      <a16:colId xmlns:a16="http://schemas.microsoft.com/office/drawing/2014/main" val="624456228"/>
                    </a:ext>
                  </a:extLst>
                </a:gridCol>
                <a:gridCol w="6626394">
                  <a:extLst>
                    <a:ext uri="{9D8B030D-6E8A-4147-A177-3AD203B41FA5}">
                      <a16:colId xmlns:a16="http://schemas.microsoft.com/office/drawing/2014/main" val="164232582"/>
                    </a:ext>
                  </a:extLst>
                </a:gridCol>
              </a:tblGrid>
              <a:tr h="295725">
                <a:tc>
                  <a:txBody>
                    <a:bodyPr/>
                    <a:lstStyle/>
                    <a:p>
                      <a:r>
                        <a:rPr lang="en-US" sz="1200"/>
                        <a:t>Variables</a:t>
                      </a:r>
                      <a:endParaRPr lang="en-US" sz="1200" dirty="0"/>
                    </a:p>
                  </a:txBody>
                  <a:tcPr/>
                </a:tc>
                <a:tc>
                  <a:txBody>
                    <a:bodyPr/>
                    <a:lstStyle/>
                    <a:p>
                      <a:r>
                        <a:rPr lang="en-US" sz="1200"/>
                        <a:t>Value</a:t>
                      </a:r>
                      <a:endParaRPr lang="en-US" sz="1200" dirty="0"/>
                    </a:p>
                  </a:txBody>
                  <a:tcPr/>
                </a:tc>
                <a:extLst>
                  <a:ext uri="{0D108BD9-81ED-4DB2-BD59-A6C34878D82A}">
                    <a16:rowId xmlns:a16="http://schemas.microsoft.com/office/drawing/2014/main" val="1778184741"/>
                  </a:ext>
                </a:extLst>
              </a:tr>
              <a:tr h="295725">
                <a:tc>
                  <a:txBody>
                    <a:bodyPr/>
                    <a:lstStyle/>
                    <a:p>
                      <a:r>
                        <a:rPr lang="en-US" sz="1200"/>
                        <a:t>id</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a:t>Unique ID for the customer</a:t>
                      </a:r>
                      <a:endParaRPr lang="en-SG" sz="1200" dirty="0"/>
                    </a:p>
                  </a:txBody>
                  <a:tcPr/>
                </a:tc>
                <a:extLst>
                  <a:ext uri="{0D108BD9-81ED-4DB2-BD59-A6C34878D82A}">
                    <a16:rowId xmlns:a16="http://schemas.microsoft.com/office/drawing/2014/main" val="1224227124"/>
                  </a:ext>
                </a:extLst>
              </a:tr>
              <a:tr h="295725">
                <a:tc>
                  <a:txBody>
                    <a:bodyPr/>
                    <a:lstStyle/>
                    <a:p>
                      <a:r>
                        <a:rPr lang="en-SG" sz="1200"/>
                        <a:t>Gender</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a:t>Gender of the customer</a:t>
                      </a:r>
                      <a:endParaRPr lang="en-SG" sz="1200" dirty="0"/>
                    </a:p>
                  </a:txBody>
                  <a:tcPr/>
                </a:tc>
                <a:extLst>
                  <a:ext uri="{0D108BD9-81ED-4DB2-BD59-A6C34878D82A}">
                    <a16:rowId xmlns:a16="http://schemas.microsoft.com/office/drawing/2014/main" val="1140699610"/>
                  </a:ext>
                </a:extLst>
              </a:tr>
              <a:tr h="295725">
                <a:tc>
                  <a:txBody>
                    <a:bodyPr/>
                    <a:lstStyle/>
                    <a:p>
                      <a:r>
                        <a:rPr lang="en-SG" sz="1200"/>
                        <a:t>Age</a:t>
                      </a:r>
                      <a:endParaRPr lang="en-US" sz="1200" dirty="0"/>
                    </a:p>
                  </a:txBody>
                  <a:tcPr/>
                </a:tc>
                <a:tc>
                  <a:txBody>
                    <a:bodyPr/>
                    <a:lstStyle/>
                    <a:p>
                      <a:r>
                        <a:rPr lang="en-SG" sz="1200"/>
                        <a:t>Age of the customer</a:t>
                      </a:r>
                      <a:endParaRPr lang="en-US" sz="1200" dirty="0"/>
                    </a:p>
                  </a:txBody>
                  <a:tcPr/>
                </a:tc>
                <a:extLst>
                  <a:ext uri="{0D108BD9-81ED-4DB2-BD59-A6C34878D82A}">
                    <a16:rowId xmlns:a16="http://schemas.microsoft.com/office/drawing/2014/main" val="971304216"/>
                  </a:ext>
                </a:extLst>
              </a:tr>
              <a:tr h="295725">
                <a:tc>
                  <a:txBody>
                    <a:bodyPr/>
                    <a:lstStyle/>
                    <a:p>
                      <a:r>
                        <a:rPr lang="en-SG" sz="1200"/>
                        <a:t>Driving_License </a:t>
                      </a:r>
                      <a:endParaRPr lang="en-US" sz="1200" dirty="0"/>
                    </a:p>
                  </a:txBody>
                  <a:tcPr/>
                </a:tc>
                <a:tc>
                  <a:txBody>
                    <a:bodyPr/>
                    <a:lstStyle/>
                    <a:p>
                      <a:r>
                        <a:rPr lang="en-SG" sz="1200"/>
                        <a:t>0 : Customer does not have DL, 1 : Customer already has DL</a:t>
                      </a:r>
                      <a:endParaRPr lang="en-US" sz="1200" dirty="0"/>
                    </a:p>
                  </a:txBody>
                  <a:tcPr/>
                </a:tc>
                <a:extLst>
                  <a:ext uri="{0D108BD9-81ED-4DB2-BD59-A6C34878D82A}">
                    <a16:rowId xmlns:a16="http://schemas.microsoft.com/office/drawing/2014/main" val="1753449176"/>
                  </a:ext>
                </a:extLst>
              </a:tr>
              <a:tr h="295725">
                <a:tc>
                  <a:txBody>
                    <a:bodyPr/>
                    <a:lstStyle/>
                    <a:p>
                      <a:r>
                        <a:rPr lang="en-SG" sz="1200"/>
                        <a:t>Region Code </a:t>
                      </a:r>
                      <a:endParaRPr lang="en-US" sz="1200" dirty="0"/>
                    </a:p>
                  </a:txBody>
                  <a:tcPr/>
                </a:tc>
                <a:tc>
                  <a:txBody>
                    <a:bodyPr/>
                    <a:lstStyle/>
                    <a:p>
                      <a:r>
                        <a:rPr lang="en-SG" sz="1200"/>
                        <a:t>Unique code for the region of the customer</a:t>
                      </a:r>
                      <a:endParaRPr lang="en-SG" sz="1200" dirty="0"/>
                    </a:p>
                  </a:txBody>
                  <a:tcPr/>
                </a:tc>
                <a:extLst>
                  <a:ext uri="{0D108BD9-81ED-4DB2-BD59-A6C34878D82A}">
                    <a16:rowId xmlns:a16="http://schemas.microsoft.com/office/drawing/2014/main" val="2984421025"/>
                  </a:ext>
                </a:extLst>
              </a:tr>
              <a:tr h="510429">
                <a:tc>
                  <a:txBody>
                    <a:bodyPr/>
                    <a:lstStyle/>
                    <a:p>
                      <a:r>
                        <a:rPr lang="en-SG" sz="1200"/>
                        <a:t>Previously_Insured </a:t>
                      </a:r>
                      <a:endParaRPr lang="en-US" sz="1200" dirty="0"/>
                    </a:p>
                  </a:txBody>
                  <a:tcPr/>
                </a:tc>
                <a:tc>
                  <a:txBody>
                    <a:bodyPr/>
                    <a:lstStyle/>
                    <a:p>
                      <a:r>
                        <a:rPr lang="en-SG" sz="1200"/>
                        <a:t>1 : Customer already has Vehicle Insurance, 0 : Customer doesn't have Vehicle Insurance</a:t>
                      </a:r>
                      <a:endParaRPr lang="en-SG" sz="1200" dirty="0"/>
                    </a:p>
                  </a:txBody>
                  <a:tcPr/>
                </a:tc>
                <a:extLst>
                  <a:ext uri="{0D108BD9-81ED-4DB2-BD59-A6C34878D82A}">
                    <a16:rowId xmlns:a16="http://schemas.microsoft.com/office/drawing/2014/main" val="73486467"/>
                  </a:ext>
                </a:extLst>
              </a:tr>
              <a:tr h="295725">
                <a:tc>
                  <a:txBody>
                    <a:bodyPr/>
                    <a:lstStyle/>
                    <a:p>
                      <a:r>
                        <a:rPr lang="en-SG" sz="1200"/>
                        <a:t>Vehicle_Age </a:t>
                      </a:r>
                      <a:endParaRPr lang="en-US" sz="1200" dirty="0"/>
                    </a:p>
                  </a:txBody>
                  <a:tcPr/>
                </a:tc>
                <a:tc>
                  <a:txBody>
                    <a:bodyPr/>
                    <a:lstStyle/>
                    <a:p>
                      <a:r>
                        <a:rPr lang="en-SG" sz="1200"/>
                        <a:t>Age of the Vehicle</a:t>
                      </a:r>
                      <a:endParaRPr lang="en-SG" sz="1200" dirty="0"/>
                    </a:p>
                  </a:txBody>
                  <a:tcPr/>
                </a:tc>
                <a:extLst>
                  <a:ext uri="{0D108BD9-81ED-4DB2-BD59-A6C34878D82A}">
                    <a16:rowId xmlns:a16="http://schemas.microsoft.com/office/drawing/2014/main" val="187993567"/>
                  </a:ext>
                </a:extLst>
              </a:tr>
              <a:tr h="510429">
                <a:tc>
                  <a:txBody>
                    <a:bodyPr/>
                    <a:lstStyle/>
                    <a:p>
                      <a:r>
                        <a:rPr lang="en-SG" sz="1200"/>
                        <a:t>Vehicle_Damage </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a:t>1 : Customer got his/her vehicle damaged in the past. 0 : Customer didn't get his/her vehicle damaged in the past.</a:t>
                      </a:r>
                      <a:endParaRPr lang="en-SG" sz="1200" dirty="0"/>
                    </a:p>
                  </a:txBody>
                  <a:tcPr/>
                </a:tc>
                <a:extLst>
                  <a:ext uri="{0D108BD9-81ED-4DB2-BD59-A6C34878D82A}">
                    <a16:rowId xmlns:a16="http://schemas.microsoft.com/office/drawing/2014/main" val="2350767904"/>
                  </a:ext>
                </a:extLst>
              </a:tr>
              <a:tr h="295725">
                <a:tc>
                  <a:txBody>
                    <a:bodyPr/>
                    <a:lstStyle/>
                    <a:p>
                      <a:r>
                        <a:rPr lang="en-SG" sz="1200"/>
                        <a:t>Annual_Premium </a:t>
                      </a:r>
                      <a:endParaRPr lang="en-US" sz="1200" dirty="0"/>
                    </a:p>
                  </a:txBody>
                  <a:tcPr/>
                </a:tc>
                <a:tc>
                  <a:txBody>
                    <a:bodyPr/>
                    <a:lstStyle/>
                    <a:p>
                      <a:r>
                        <a:rPr lang="en-SG" sz="1200"/>
                        <a:t>The amount customer needs to pay as premium in the year</a:t>
                      </a:r>
                      <a:endParaRPr lang="en-SG" sz="1200" dirty="0"/>
                    </a:p>
                  </a:txBody>
                  <a:tcPr/>
                </a:tc>
                <a:extLst>
                  <a:ext uri="{0D108BD9-81ED-4DB2-BD59-A6C34878D82A}">
                    <a16:rowId xmlns:a16="http://schemas.microsoft.com/office/drawing/2014/main" val="3056421389"/>
                  </a:ext>
                </a:extLst>
              </a:tr>
              <a:tr h="510429">
                <a:tc>
                  <a:txBody>
                    <a:bodyPr/>
                    <a:lstStyle/>
                    <a:p>
                      <a:r>
                        <a:rPr lang="en-SG" sz="1200"/>
                        <a:t>Policy_Sales_Channel </a:t>
                      </a:r>
                      <a:endParaRPr lang="en-US" sz="1200" dirty="0"/>
                    </a:p>
                  </a:txBody>
                  <a:tcPr/>
                </a:tc>
                <a:tc>
                  <a:txBody>
                    <a:bodyPr/>
                    <a:lstStyle/>
                    <a:p>
                      <a:r>
                        <a:rPr lang="en-SG" sz="1200"/>
                        <a:t>Anonymized Code for the channel of outreaching to the customer ie. Different Agents, Over Mail, Over Phone, In Person, etc</a:t>
                      </a:r>
                      <a:endParaRPr lang="en-SG" sz="1200" dirty="0"/>
                    </a:p>
                  </a:txBody>
                  <a:tcPr/>
                </a:tc>
                <a:extLst>
                  <a:ext uri="{0D108BD9-81ED-4DB2-BD59-A6C34878D82A}">
                    <a16:rowId xmlns:a16="http://schemas.microsoft.com/office/drawing/2014/main" val="35916035"/>
                  </a:ext>
                </a:extLst>
              </a:tr>
              <a:tr h="295725">
                <a:tc>
                  <a:txBody>
                    <a:bodyPr/>
                    <a:lstStyle/>
                    <a:p>
                      <a:r>
                        <a:rPr lang="en-SG" sz="1200"/>
                        <a:t>Vintage</a:t>
                      </a:r>
                      <a:endParaRPr lang="en-US" sz="1200" dirty="0"/>
                    </a:p>
                  </a:txBody>
                  <a:tcPr/>
                </a:tc>
                <a:tc>
                  <a:txBody>
                    <a:bodyPr/>
                    <a:lstStyle/>
                    <a:p>
                      <a:r>
                        <a:rPr lang="en-SG" sz="1200"/>
                        <a:t>Number of Days, Customer has been associated with the company</a:t>
                      </a:r>
                      <a:endParaRPr lang="en-SG" sz="1200" dirty="0"/>
                    </a:p>
                  </a:txBody>
                  <a:tcPr/>
                </a:tc>
                <a:extLst>
                  <a:ext uri="{0D108BD9-81ED-4DB2-BD59-A6C34878D82A}">
                    <a16:rowId xmlns:a16="http://schemas.microsoft.com/office/drawing/2014/main" val="4188464031"/>
                  </a:ext>
                </a:extLst>
              </a:tr>
              <a:tr h="295725">
                <a:tc>
                  <a:txBody>
                    <a:bodyPr/>
                    <a:lstStyle/>
                    <a:p>
                      <a:r>
                        <a:rPr lang="en-SG" sz="1200"/>
                        <a:t>Response</a:t>
                      </a:r>
                      <a:endParaRPr lang="en-US" sz="1200" dirty="0"/>
                    </a:p>
                  </a:txBody>
                  <a:tcPr/>
                </a:tc>
                <a:tc>
                  <a:txBody>
                    <a:bodyPr/>
                    <a:lstStyle/>
                    <a:p>
                      <a:r>
                        <a:rPr lang="en-SG" sz="1200"/>
                        <a:t>Customer is interested, 0 : Customer is not interested</a:t>
                      </a:r>
                      <a:endParaRPr lang="en-SG" sz="1200" dirty="0"/>
                    </a:p>
                  </a:txBody>
                  <a:tcPr/>
                </a:tc>
                <a:extLst>
                  <a:ext uri="{0D108BD9-81ED-4DB2-BD59-A6C34878D82A}">
                    <a16:rowId xmlns:a16="http://schemas.microsoft.com/office/drawing/2014/main" val="2763253957"/>
                  </a:ext>
                </a:extLst>
              </a:tr>
            </a:tbl>
          </a:graphicData>
        </a:graphic>
      </p:graphicFrame>
    </p:spTree>
    <p:extLst>
      <p:ext uri="{BB962C8B-B14F-4D97-AF65-F5344CB8AC3E}">
        <p14:creationId xmlns:p14="http://schemas.microsoft.com/office/powerpoint/2010/main" val="21042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2039-354D-4E56-8996-4DF83F0DC49A}"/>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272978AF-001F-B602-7FBA-5CB1115CB4F7}"/>
              </a:ext>
            </a:extLst>
          </p:cNvPr>
          <p:cNvSpPr>
            <a:spLocks noGrp="1"/>
          </p:cNvSpPr>
          <p:nvPr>
            <p:ph idx="1"/>
          </p:nvPr>
        </p:nvSpPr>
        <p:spPr>
          <a:xfrm>
            <a:off x="2773599" y="2753710"/>
            <a:ext cx="7796540" cy="1576552"/>
          </a:xfrm>
        </p:spPr>
        <p:txBody>
          <a:bodyPr>
            <a:normAutofit/>
          </a:bodyPr>
          <a:lstStyle/>
          <a:p>
            <a:r>
              <a:rPr lang="en-US" sz="1600" dirty="0"/>
              <a:t>Total 381109 records, and 12 variables</a:t>
            </a:r>
          </a:p>
          <a:p>
            <a:r>
              <a:rPr lang="en-US" sz="1600" dirty="0"/>
              <a:t>No missing value and no duplicated record</a:t>
            </a:r>
          </a:p>
          <a:p>
            <a:r>
              <a:rPr lang="en-US" sz="1600" dirty="0"/>
              <a:t>3 Numeric variables and 9 categorical variables.</a:t>
            </a:r>
          </a:p>
          <a:p>
            <a:endParaRPr lang="en-US" sz="1600" dirty="0"/>
          </a:p>
          <a:p>
            <a:endParaRPr lang="en-US" sz="1600" dirty="0"/>
          </a:p>
        </p:txBody>
      </p:sp>
      <p:pic>
        <p:nvPicPr>
          <p:cNvPr id="6" name="Picture 5" descr="Table&#10;&#10;Description automatically generated">
            <a:extLst>
              <a:ext uri="{FF2B5EF4-FFF2-40B4-BE49-F238E27FC236}">
                <a16:creationId xmlns:a16="http://schemas.microsoft.com/office/drawing/2014/main" id="{29E9116E-493A-5188-3438-51BE4363C8F4}"/>
              </a:ext>
            </a:extLst>
          </p:cNvPr>
          <p:cNvPicPr>
            <a:picLocks noChangeAspect="1"/>
          </p:cNvPicPr>
          <p:nvPr/>
        </p:nvPicPr>
        <p:blipFill>
          <a:blip r:embed="rId2"/>
          <a:stretch>
            <a:fillRect/>
          </a:stretch>
        </p:blipFill>
        <p:spPr>
          <a:xfrm>
            <a:off x="1710801" y="4020351"/>
            <a:ext cx="9165021" cy="2029593"/>
          </a:xfrm>
          <a:prstGeom prst="rect">
            <a:avLst/>
          </a:prstGeom>
        </p:spPr>
      </p:pic>
    </p:spTree>
    <p:extLst>
      <p:ext uri="{BB962C8B-B14F-4D97-AF65-F5344CB8AC3E}">
        <p14:creationId xmlns:p14="http://schemas.microsoft.com/office/powerpoint/2010/main" val="412018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BEE1-AD9F-565C-F0D4-DA095102AE67}"/>
              </a:ext>
            </a:extLst>
          </p:cNvPr>
          <p:cNvSpPr>
            <a:spLocks noGrp="1"/>
          </p:cNvSpPr>
          <p:nvPr>
            <p:ph type="title"/>
          </p:nvPr>
        </p:nvSpPr>
        <p:spPr>
          <a:xfrm>
            <a:off x="2270234" y="620110"/>
            <a:ext cx="2238704" cy="1250477"/>
          </a:xfrm>
        </p:spPr>
        <p:txBody>
          <a:bodyPr anchor="ctr">
            <a:noAutofit/>
          </a:bodyPr>
          <a:lstStyle/>
          <a:p>
            <a:r>
              <a:rPr lang="en-US" sz="2800" dirty="0"/>
              <a:t>Exploratory Data Analysis</a:t>
            </a:r>
          </a:p>
        </p:txBody>
      </p:sp>
      <p:sp>
        <p:nvSpPr>
          <p:cNvPr id="8" name="TextBox 7">
            <a:extLst>
              <a:ext uri="{FF2B5EF4-FFF2-40B4-BE49-F238E27FC236}">
                <a16:creationId xmlns:a16="http://schemas.microsoft.com/office/drawing/2014/main" id="{34C08740-EE0A-D25F-4076-536754A87D72}"/>
              </a:ext>
            </a:extLst>
          </p:cNvPr>
          <p:cNvSpPr txBox="1"/>
          <p:nvPr/>
        </p:nvSpPr>
        <p:spPr>
          <a:xfrm>
            <a:off x="3599700" y="4702969"/>
            <a:ext cx="5534873" cy="250120"/>
          </a:xfrm>
          <a:prstGeom prst="rect">
            <a:avLst/>
          </a:prstGeom>
          <a:noFill/>
        </p:spPr>
        <p:txBody>
          <a:bodyPr wrap="square" rtlCol="0">
            <a:spAutoFit/>
          </a:bodyPr>
          <a:lstStyle/>
          <a:p>
            <a:r>
              <a:rPr lang="en-US" sz="1000" dirty="0"/>
              <a:t>Response = 0 (Customer is not interested)  	Response = 1 (Customer is interested)</a:t>
            </a:r>
          </a:p>
        </p:txBody>
      </p:sp>
      <p:pic>
        <p:nvPicPr>
          <p:cNvPr id="3" name="Content Placeholder 4" descr="Chart, bar chart&#10;&#10;Description automatically generated">
            <a:extLst>
              <a:ext uri="{FF2B5EF4-FFF2-40B4-BE49-F238E27FC236}">
                <a16:creationId xmlns:a16="http://schemas.microsoft.com/office/drawing/2014/main" id="{740029EF-BE00-67D7-9453-FD0152EEB77B}"/>
              </a:ext>
            </a:extLst>
          </p:cNvPr>
          <p:cNvPicPr>
            <a:picLocks noChangeAspect="1"/>
          </p:cNvPicPr>
          <p:nvPr/>
        </p:nvPicPr>
        <p:blipFill>
          <a:blip r:embed="rId2"/>
          <a:stretch>
            <a:fillRect/>
          </a:stretch>
        </p:blipFill>
        <p:spPr>
          <a:xfrm>
            <a:off x="1330588" y="2383481"/>
            <a:ext cx="9887309" cy="1977462"/>
          </a:xfrm>
          <a:prstGeom prst="rect">
            <a:avLst/>
          </a:prstGeom>
        </p:spPr>
      </p:pic>
      <p:sp>
        <p:nvSpPr>
          <p:cNvPr id="5" name="TextBox 4">
            <a:extLst>
              <a:ext uri="{FF2B5EF4-FFF2-40B4-BE49-F238E27FC236}">
                <a16:creationId xmlns:a16="http://schemas.microsoft.com/office/drawing/2014/main" id="{2256D7D5-0E1A-F10E-D81A-CAF1E79380D7}"/>
              </a:ext>
            </a:extLst>
          </p:cNvPr>
          <p:cNvSpPr txBox="1"/>
          <p:nvPr/>
        </p:nvSpPr>
        <p:spPr>
          <a:xfrm>
            <a:off x="1387229" y="5465983"/>
            <a:ext cx="9774026" cy="646331"/>
          </a:xfrm>
          <a:prstGeom prst="rect">
            <a:avLst/>
          </a:prstGeom>
          <a:noFill/>
        </p:spPr>
        <p:txBody>
          <a:bodyPr wrap="square" rtlCol="0">
            <a:spAutoFit/>
          </a:bodyPr>
          <a:lstStyle/>
          <a:p>
            <a:r>
              <a:rPr lang="en-US" dirty="0"/>
              <a:t>More male (61%) customers are interested in buying vehicle insurance compared to female (39%) customers.</a:t>
            </a:r>
          </a:p>
        </p:txBody>
      </p:sp>
      <p:sp>
        <p:nvSpPr>
          <p:cNvPr id="9" name="Title 3">
            <a:extLst>
              <a:ext uri="{FF2B5EF4-FFF2-40B4-BE49-F238E27FC236}">
                <a16:creationId xmlns:a16="http://schemas.microsoft.com/office/drawing/2014/main" id="{12287666-C897-27E6-B08C-8C3F84EBAD45}"/>
              </a:ext>
            </a:extLst>
          </p:cNvPr>
          <p:cNvSpPr txBox="1">
            <a:spLocks/>
          </p:cNvSpPr>
          <p:nvPr/>
        </p:nvSpPr>
        <p:spPr>
          <a:xfrm>
            <a:off x="5770179" y="808056"/>
            <a:ext cx="4799960" cy="107722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3600" dirty="0"/>
              <a:t>Response by </a:t>
            </a:r>
          </a:p>
          <a:p>
            <a:r>
              <a:rPr lang="en-US" sz="3600" dirty="0"/>
              <a:t>Gender</a:t>
            </a:r>
            <a:br>
              <a:rPr lang="en-US" sz="3600" dirty="0"/>
            </a:br>
            <a:endParaRPr lang="en-US" sz="3600" dirty="0"/>
          </a:p>
        </p:txBody>
      </p:sp>
    </p:spTree>
    <p:extLst>
      <p:ext uri="{BB962C8B-B14F-4D97-AF65-F5344CB8AC3E}">
        <p14:creationId xmlns:p14="http://schemas.microsoft.com/office/powerpoint/2010/main" val="167963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C08740-EE0A-D25F-4076-536754A87D72}"/>
              </a:ext>
            </a:extLst>
          </p:cNvPr>
          <p:cNvSpPr txBox="1"/>
          <p:nvPr/>
        </p:nvSpPr>
        <p:spPr>
          <a:xfrm>
            <a:off x="3599700" y="4702969"/>
            <a:ext cx="5534873" cy="250120"/>
          </a:xfrm>
          <a:prstGeom prst="rect">
            <a:avLst/>
          </a:prstGeom>
          <a:noFill/>
        </p:spPr>
        <p:txBody>
          <a:bodyPr wrap="square" rtlCol="0">
            <a:spAutoFit/>
          </a:bodyPr>
          <a:lstStyle/>
          <a:p>
            <a:r>
              <a:rPr lang="en-US" sz="1000" dirty="0"/>
              <a:t>Response = 0 (Customer is not interested)  	Response = 1 (Customer is interested)</a:t>
            </a:r>
          </a:p>
        </p:txBody>
      </p:sp>
      <p:sp>
        <p:nvSpPr>
          <p:cNvPr id="10" name="TextBox 9">
            <a:extLst>
              <a:ext uri="{FF2B5EF4-FFF2-40B4-BE49-F238E27FC236}">
                <a16:creationId xmlns:a16="http://schemas.microsoft.com/office/drawing/2014/main" id="{692EE685-4719-16D8-74E1-C692F060292A}"/>
              </a:ext>
            </a:extLst>
          </p:cNvPr>
          <p:cNvSpPr txBox="1"/>
          <p:nvPr/>
        </p:nvSpPr>
        <p:spPr>
          <a:xfrm>
            <a:off x="1244711" y="5344998"/>
            <a:ext cx="10100892" cy="646331"/>
          </a:xfrm>
          <a:prstGeom prst="rect">
            <a:avLst/>
          </a:prstGeom>
          <a:noFill/>
        </p:spPr>
        <p:txBody>
          <a:bodyPr wrap="square" rtlCol="0">
            <a:spAutoFit/>
          </a:bodyPr>
          <a:lstStyle/>
          <a:p>
            <a:r>
              <a:rPr lang="en-US" dirty="0"/>
              <a:t>99.8% of policyholders are having driving license. It is not surprising that almost all customers showing interest are having driving license (99.9%). </a:t>
            </a:r>
          </a:p>
        </p:txBody>
      </p:sp>
      <p:pic>
        <p:nvPicPr>
          <p:cNvPr id="4" name="Picture 3" descr="Chart, waterfall chart&#10;&#10;Description automatically generated">
            <a:extLst>
              <a:ext uri="{FF2B5EF4-FFF2-40B4-BE49-F238E27FC236}">
                <a16:creationId xmlns:a16="http://schemas.microsoft.com/office/drawing/2014/main" id="{544CD43B-B7A3-8CF0-8460-A68287565446}"/>
              </a:ext>
            </a:extLst>
          </p:cNvPr>
          <p:cNvPicPr>
            <a:picLocks noChangeAspect="1"/>
          </p:cNvPicPr>
          <p:nvPr/>
        </p:nvPicPr>
        <p:blipFill>
          <a:blip r:embed="rId2"/>
          <a:stretch>
            <a:fillRect/>
          </a:stretch>
        </p:blipFill>
        <p:spPr>
          <a:xfrm>
            <a:off x="1145800" y="2300815"/>
            <a:ext cx="10100891" cy="2110929"/>
          </a:xfrm>
          <a:prstGeom prst="rect">
            <a:avLst/>
          </a:prstGeom>
        </p:spPr>
      </p:pic>
      <p:sp>
        <p:nvSpPr>
          <p:cNvPr id="6" name="Title 1">
            <a:extLst>
              <a:ext uri="{FF2B5EF4-FFF2-40B4-BE49-F238E27FC236}">
                <a16:creationId xmlns:a16="http://schemas.microsoft.com/office/drawing/2014/main" id="{26C6B280-6F3D-EA7D-8886-2B84E021CC2C}"/>
              </a:ext>
            </a:extLst>
          </p:cNvPr>
          <p:cNvSpPr>
            <a:spLocks noGrp="1"/>
          </p:cNvSpPr>
          <p:nvPr>
            <p:ph type="title"/>
          </p:nvPr>
        </p:nvSpPr>
        <p:spPr>
          <a:xfrm>
            <a:off x="2270234" y="620110"/>
            <a:ext cx="2238704" cy="1250477"/>
          </a:xfrm>
        </p:spPr>
        <p:txBody>
          <a:bodyPr anchor="ctr">
            <a:noAutofit/>
          </a:bodyPr>
          <a:lstStyle/>
          <a:p>
            <a:r>
              <a:rPr lang="en-US" sz="2800" dirty="0"/>
              <a:t>Exploratory Data Analysis</a:t>
            </a:r>
          </a:p>
        </p:txBody>
      </p:sp>
      <p:sp>
        <p:nvSpPr>
          <p:cNvPr id="11" name="Title 3">
            <a:extLst>
              <a:ext uri="{FF2B5EF4-FFF2-40B4-BE49-F238E27FC236}">
                <a16:creationId xmlns:a16="http://schemas.microsoft.com/office/drawing/2014/main" id="{F44DDE16-E700-DF99-03D0-1579F26B4F54}"/>
              </a:ext>
            </a:extLst>
          </p:cNvPr>
          <p:cNvSpPr txBox="1">
            <a:spLocks/>
          </p:cNvSpPr>
          <p:nvPr/>
        </p:nvSpPr>
        <p:spPr>
          <a:xfrm>
            <a:off x="5770179" y="808056"/>
            <a:ext cx="4799960" cy="1077229"/>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3600" dirty="0"/>
              <a:t>Response by </a:t>
            </a:r>
          </a:p>
          <a:p>
            <a:r>
              <a:rPr lang="en-US" sz="3600" dirty="0"/>
              <a:t>Driving License</a:t>
            </a:r>
            <a:br>
              <a:rPr lang="en-US" sz="3600" dirty="0"/>
            </a:br>
            <a:endParaRPr lang="en-US" sz="3600" dirty="0"/>
          </a:p>
        </p:txBody>
      </p:sp>
    </p:spTree>
    <p:extLst>
      <p:ext uri="{BB962C8B-B14F-4D97-AF65-F5344CB8AC3E}">
        <p14:creationId xmlns:p14="http://schemas.microsoft.com/office/powerpoint/2010/main" val="371551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C08740-EE0A-D25F-4076-536754A87D72}"/>
              </a:ext>
            </a:extLst>
          </p:cNvPr>
          <p:cNvSpPr txBox="1"/>
          <p:nvPr/>
        </p:nvSpPr>
        <p:spPr>
          <a:xfrm>
            <a:off x="3599700" y="4702969"/>
            <a:ext cx="5591434" cy="250120"/>
          </a:xfrm>
          <a:prstGeom prst="rect">
            <a:avLst/>
          </a:prstGeom>
          <a:noFill/>
        </p:spPr>
        <p:txBody>
          <a:bodyPr wrap="square" rtlCol="0">
            <a:spAutoFit/>
          </a:bodyPr>
          <a:lstStyle/>
          <a:p>
            <a:r>
              <a:rPr lang="en-US" sz="1000" dirty="0"/>
              <a:t>Response = 0 (Customer is not interested)  	Response = 1 (Customer is interested)</a:t>
            </a:r>
          </a:p>
        </p:txBody>
      </p:sp>
      <p:sp>
        <p:nvSpPr>
          <p:cNvPr id="10" name="TextBox 9">
            <a:extLst>
              <a:ext uri="{FF2B5EF4-FFF2-40B4-BE49-F238E27FC236}">
                <a16:creationId xmlns:a16="http://schemas.microsoft.com/office/drawing/2014/main" id="{692EE685-4719-16D8-74E1-C692F060292A}"/>
              </a:ext>
            </a:extLst>
          </p:cNvPr>
          <p:cNvSpPr txBox="1"/>
          <p:nvPr/>
        </p:nvSpPr>
        <p:spPr>
          <a:xfrm>
            <a:off x="1151517" y="5797485"/>
            <a:ext cx="9934406" cy="646331"/>
          </a:xfrm>
          <a:prstGeom prst="rect">
            <a:avLst/>
          </a:prstGeom>
          <a:noFill/>
        </p:spPr>
        <p:txBody>
          <a:bodyPr wrap="square" rtlCol="0">
            <a:spAutoFit/>
          </a:bodyPr>
          <a:lstStyle/>
          <a:p>
            <a:r>
              <a:rPr lang="en-US" dirty="0"/>
              <a:t>99.7% of customers who are interested in buying the vehicle insurance,  do not have existing insurance plan for vehicle.</a:t>
            </a:r>
          </a:p>
        </p:txBody>
      </p:sp>
      <p:pic>
        <p:nvPicPr>
          <p:cNvPr id="5" name="Picture 4" descr="Chart, bar chart&#10;&#10;Description automatically generated">
            <a:extLst>
              <a:ext uri="{FF2B5EF4-FFF2-40B4-BE49-F238E27FC236}">
                <a16:creationId xmlns:a16="http://schemas.microsoft.com/office/drawing/2014/main" id="{371671C6-36E8-2989-B3D3-6A169644EE27}"/>
              </a:ext>
            </a:extLst>
          </p:cNvPr>
          <p:cNvPicPr>
            <a:picLocks noChangeAspect="1"/>
          </p:cNvPicPr>
          <p:nvPr/>
        </p:nvPicPr>
        <p:blipFill>
          <a:blip r:embed="rId2"/>
          <a:stretch>
            <a:fillRect/>
          </a:stretch>
        </p:blipFill>
        <p:spPr>
          <a:xfrm>
            <a:off x="1151516" y="2438738"/>
            <a:ext cx="10059140" cy="2086128"/>
          </a:xfrm>
          <a:prstGeom prst="rect">
            <a:avLst/>
          </a:prstGeom>
        </p:spPr>
      </p:pic>
      <p:sp>
        <p:nvSpPr>
          <p:cNvPr id="4" name="Title 3">
            <a:extLst>
              <a:ext uri="{FF2B5EF4-FFF2-40B4-BE49-F238E27FC236}">
                <a16:creationId xmlns:a16="http://schemas.microsoft.com/office/drawing/2014/main" id="{484A0F40-4D06-6E58-BDE8-F0B961E0374C}"/>
              </a:ext>
            </a:extLst>
          </p:cNvPr>
          <p:cNvSpPr>
            <a:spLocks noGrp="1"/>
          </p:cNvSpPr>
          <p:nvPr>
            <p:ph type="title"/>
          </p:nvPr>
        </p:nvSpPr>
        <p:spPr>
          <a:xfrm>
            <a:off x="5770179" y="808056"/>
            <a:ext cx="4799960" cy="1077229"/>
          </a:xfrm>
        </p:spPr>
        <p:txBody>
          <a:bodyPr>
            <a:noAutofit/>
          </a:bodyPr>
          <a:lstStyle/>
          <a:p>
            <a:r>
              <a:rPr lang="en-US" sz="3600" dirty="0"/>
              <a:t>Response by Previously Insured</a:t>
            </a:r>
            <a:br>
              <a:rPr lang="en-US" sz="3600" dirty="0"/>
            </a:br>
            <a:endParaRPr lang="en-US" sz="3600" dirty="0"/>
          </a:p>
        </p:txBody>
      </p:sp>
      <p:sp>
        <p:nvSpPr>
          <p:cNvPr id="7" name="Title 1">
            <a:extLst>
              <a:ext uri="{FF2B5EF4-FFF2-40B4-BE49-F238E27FC236}">
                <a16:creationId xmlns:a16="http://schemas.microsoft.com/office/drawing/2014/main" id="{25F80A5E-EB51-6FF8-89D5-5F029C73C4F8}"/>
              </a:ext>
            </a:extLst>
          </p:cNvPr>
          <p:cNvSpPr txBox="1">
            <a:spLocks/>
          </p:cNvSpPr>
          <p:nvPr/>
        </p:nvSpPr>
        <p:spPr>
          <a:xfrm>
            <a:off x="2270234" y="620110"/>
            <a:ext cx="2238704" cy="1250477"/>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en-US" sz="2800" dirty="0"/>
              <a:t>Exploratory Data Analysis</a:t>
            </a:r>
          </a:p>
        </p:txBody>
      </p:sp>
    </p:spTree>
    <p:extLst>
      <p:ext uri="{BB962C8B-B14F-4D97-AF65-F5344CB8AC3E}">
        <p14:creationId xmlns:p14="http://schemas.microsoft.com/office/powerpoint/2010/main" val="1208015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{4B04E3A4-9DBB-6E44-A94C-A93722DB877A}tf16401378</Template>
  <TotalTime>2206</TotalTime>
  <Words>1738</Words>
  <Application>Microsoft Macintosh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MS Shell Dlg 2</vt:lpstr>
      <vt:lpstr>Arial</vt:lpstr>
      <vt:lpstr>Wingdings</vt:lpstr>
      <vt:lpstr>Wingdings 3</vt:lpstr>
      <vt:lpstr>Madison</vt:lpstr>
      <vt:lpstr>Health Insurance Cross Sell Prediction</vt:lpstr>
      <vt:lpstr>Objective</vt:lpstr>
      <vt:lpstr>Method</vt:lpstr>
      <vt:lpstr>Data Source</vt:lpstr>
      <vt:lpstr>Data Overview</vt:lpstr>
      <vt:lpstr>Data Overview</vt:lpstr>
      <vt:lpstr>Exploratory Data Analysis</vt:lpstr>
      <vt:lpstr>Exploratory Data Analysis</vt:lpstr>
      <vt:lpstr>Response by Previously Insured </vt:lpstr>
      <vt:lpstr>Response by  Vehicle Age </vt:lpstr>
      <vt:lpstr>Response by  Vehicle Damage </vt:lpstr>
      <vt:lpstr>Response by  Region and Sales Channel </vt:lpstr>
      <vt:lpstr>Response by  Age </vt:lpstr>
      <vt:lpstr>Response by  Vintage </vt:lpstr>
      <vt:lpstr>Response by  Annual Premium </vt:lpstr>
      <vt:lpstr>Correlation</vt:lpstr>
      <vt:lpstr>Data Preprocessing and Feature Engineering</vt:lpstr>
      <vt:lpstr>Encode Categorical Variables</vt:lpstr>
      <vt:lpstr>Encode Categorical Variables (Label Encoder)</vt:lpstr>
      <vt:lpstr>Encode Categorical Variables (One Hot Encoding)</vt:lpstr>
      <vt:lpstr>Balance Training Dataset</vt:lpstr>
      <vt:lpstr>Before balancing the train dataset</vt:lpstr>
      <vt:lpstr>Balance Training Dataset</vt:lpstr>
      <vt:lpstr>Balance Training Dataset</vt:lpstr>
      <vt:lpstr>PowerPoint Presentation</vt:lpstr>
      <vt:lpstr>PowerPoint Presentation</vt:lpstr>
      <vt:lpstr>PowerPoint Presentation</vt:lpstr>
      <vt:lpstr>PowerPoint Presentation</vt:lpstr>
      <vt:lpstr>PowerPoint Presentation</vt:lpstr>
      <vt:lpstr>Best Performing Model</vt:lpstr>
      <vt:lpstr>Feature Importance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Insurance Cross Sell Prediction</dc:title>
  <dc:creator>Chee Kin Lee</dc:creator>
  <cp:lastModifiedBy>Chee Kin Lee</cp:lastModifiedBy>
  <cp:revision>51</cp:revision>
  <dcterms:created xsi:type="dcterms:W3CDTF">2022-08-08T04:50:19Z</dcterms:created>
  <dcterms:modified xsi:type="dcterms:W3CDTF">2022-08-15T07:08:25Z</dcterms:modified>
</cp:coreProperties>
</file>