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61" r:id="rId6"/>
    <p:sldId id="258" r:id="rId7"/>
    <p:sldId id="260" r:id="rId8"/>
    <p:sldId id="257" r:id="rId9"/>
    <p:sldId id="262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63" r:id="rId20"/>
    <p:sldId id="265" r:id="rId21"/>
    <p:sldId id="275" r:id="rId22"/>
    <p:sldId id="276" r:id="rId23"/>
    <p:sldId id="277" r:id="rId24"/>
    <p:sldId id="274" r:id="rId25"/>
  </p:sldIdLst>
  <p:sldSz cx="12192000" cy="6858000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1"/>
    <a:srgbClr val="00C4B1"/>
    <a:srgbClr val="002622"/>
    <a:srgbClr val="004D45"/>
    <a:srgbClr val="00C8B5"/>
    <a:srgbClr val="81FFF3"/>
    <a:srgbClr val="007A6D"/>
    <a:srgbClr val="006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5BBB89-062F-DC80-2903-B8ECA1E28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0" y="381000"/>
            <a:ext cx="20986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35" y="2694820"/>
            <a:ext cx="11892037" cy="2362200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34" y="5057020"/>
            <a:ext cx="11892037" cy="1665514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7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6" y="1481130"/>
            <a:ext cx="11582400" cy="2852737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686" y="4360855"/>
            <a:ext cx="115824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626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7E8C6C69-7813-793E-5BB3-DC96282F4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40000">
            <a:off x="9564688" y="4687888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ตัวแทนวันที่ 1">
            <a:extLst>
              <a:ext uri="{FF2B5EF4-FFF2-40B4-BE49-F238E27FC236}">
                <a16:creationId xmlns:a16="http://schemas.microsoft.com/office/drawing/2014/main" id="{920148BA-B14D-C4FD-3361-554F95B0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18D97-0F97-470F-AE8E-B05E900A961C}" type="datetimeFigureOut">
              <a:rPr lang="th-TH"/>
              <a:pPr>
                <a:defRPr/>
              </a:pPr>
              <a:t>29/09/66</a:t>
            </a:fld>
            <a:endParaRPr lang="th-TH"/>
          </a:p>
        </p:txBody>
      </p:sp>
      <p:sp>
        <p:nvSpPr>
          <p:cNvPr id="6" name="ตัวแทนท้ายกระดาษ 2">
            <a:extLst>
              <a:ext uri="{FF2B5EF4-FFF2-40B4-BE49-F238E27FC236}">
                <a16:creationId xmlns:a16="http://schemas.microsoft.com/office/drawing/2014/main" id="{A319391B-9FAE-6659-F57D-F8B31388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แทนหมายเลขสไลด์ 9">
            <a:extLst>
              <a:ext uri="{FF2B5EF4-FFF2-40B4-BE49-F238E27FC236}">
                <a16:creationId xmlns:a16="http://schemas.microsoft.com/office/drawing/2014/main" id="{39CB0EBD-71D4-3365-F264-1AD22E9C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773D9-23EB-4315-9EDD-912C2888A85E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4339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ชื่อเรื่องและเนื้อหา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85521DA0-1C48-6574-6C72-B37C5828D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20000">
            <a:off x="9565482" y="1389856"/>
            <a:ext cx="2541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0B0CC25-7B18-CBE7-5F8B-5B7F3C8B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7BEF99FA-32F6-4568-87DB-5705FD990EA9}" type="datetimeFigureOut">
              <a:rPr lang="th-TH"/>
              <a:pPr>
                <a:defRPr/>
              </a:pPr>
              <a:t>29/09/66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6B64082-EC87-FFD7-1B8B-6DDB0E0C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4EEC379-3C4A-56D0-6AF3-8B1E7D75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F3A469A4-F7C2-4F8D-9D8C-942984F6A791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551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>
            <a:extLst>
              <a:ext uri="{FF2B5EF4-FFF2-40B4-BE49-F238E27FC236}">
                <a16:creationId xmlns:a16="http://schemas.microsoft.com/office/drawing/2014/main" id="{CA997E11-A245-D095-73FF-45956D20D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80000">
            <a:off x="-123825" y="1422400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7D286DC-5372-6FF8-510C-724DCA71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BEDE099D-E07B-46FB-90D9-02CF455807E2}" type="datetimeFigureOut">
              <a:rPr lang="th-TH"/>
              <a:pPr>
                <a:defRPr/>
              </a:pPr>
              <a:t>29/09/66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69D6406-DC1B-8F4D-58D0-530D421F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D3F172-5089-C4B1-5B36-3D308CC2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6A1832B1-206A-4D64-A797-792C09DFF7BD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950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9A3CCD0A-D410-DD06-8F00-AE38E381E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80000">
            <a:off x="-10318" y="4560094"/>
            <a:ext cx="25415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33C3254-4EB2-46F4-065B-162D522E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B0B450A1-DA34-4BE9-AED1-57FF3EA7F31C}" type="datetimeFigureOut">
              <a:rPr lang="th-TH"/>
              <a:pPr>
                <a:defRPr/>
              </a:pPr>
              <a:t>29/09/66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E865DB0-67C2-CF4C-8AA8-B66D44CB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D4B18D-944E-5F93-BD56-62B2F593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8E665B6F-0516-4535-A245-741B4747DB31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337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1714" y="272143"/>
            <a:ext cx="6350001" cy="6379027"/>
          </a:xfrm>
        </p:spPr>
        <p:txBody>
          <a:bodyPr anchor="ctr"/>
          <a:lstStyle>
            <a:lvl1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6829" y="685800"/>
            <a:ext cx="4528457" cy="5491163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9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D487F1E-7C35-01AA-1B0E-A539FD382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คลิกเพื่อแก้ไขสไตล์ชื่อเรื่องต้นแบบ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941BC3A-98A2-7873-9823-7A0D80E3B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คลิกเพื่อแก้ไขสไตล์ของข้อความต้นแบบ</a:t>
            </a:r>
          </a:p>
          <a:p>
            <a:pPr lvl="1"/>
            <a:r>
              <a:rPr lang="th-TH" altLang="en-US"/>
              <a:t>ระดับที่สอง</a:t>
            </a:r>
          </a:p>
          <a:p>
            <a:pPr lvl="2"/>
            <a:r>
              <a:rPr lang="th-TH" altLang="en-US"/>
              <a:t>ระดับที่สาม</a:t>
            </a:r>
          </a:p>
          <a:p>
            <a:pPr lvl="3"/>
            <a:r>
              <a:rPr lang="th-TH" altLang="en-US"/>
              <a:t>ระดับที่สี่</a:t>
            </a:r>
          </a:p>
          <a:p>
            <a:pPr lvl="4"/>
            <a:r>
              <a:rPr lang="th-TH" altLang="en-US"/>
              <a:t>ระดับที่ห้า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8BD11-3741-A162-0C0F-816E86A74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2398A117-D19D-4ED0-BDE8-8AF813936B58}" type="datetimeFigureOut">
              <a:rPr lang="th-TH"/>
              <a:pPr>
                <a:defRPr/>
              </a:pPr>
              <a:t>29/09/66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755AB-154A-DE06-04AC-B65510AEB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657E5-1CC4-4E86-D17B-64A5F29B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51853F5E-C34A-4FAA-91EE-367346E50966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>
            <a:extLst>
              <a:ext uri="{FF2B5EF4-FFF2-40B4-BE49-F238E27FC236}">
                <a16:creationId xmlns:a16="http://schemas.microsoft.com/office/drawing/2014/main" id="{9CB5C0C5-BDD3-8769-476D-274E1BC90392}"/>
              </a:ext>
            </a:extLst>
          </p:cNvPr>
          <p:cNvSpPr/>
          <p:nvPr/>
        </p:nvSpPr>
        <p:spPr>
          <a:xfrm>
            <a:off x="1621020" y="2595800"/>
            <a:ext cx="7031273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en-US" sz="8000" b="1" i="0" dirty="0">
                <a:solidFill>
                  <a:schemeClr val="bg1">
                    <a:lumMod val="8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Basic Dart Program</a:t>
            </a:r>
          </a:p>
        </p:txBody>
      </p:sp>
      <p:sp>
        <p:nvSpPr>
          <p:cNvPr id="2" name="Text 2">
            <a:extLst>
              <a:ext uri="{FF2B5EF4-FFF2-40B4-BE49-F238E27FC236}">
                <a16:creationId xmlns:a16="http://schemas.microsoft.com/office/drawing/2014/main" id="{69E829F3-8140-C85D-1F0E-C26766F7CA02}"/>
              </a:ext>
            </a:extLst>
          </p:cNvPr>
          <p:cNvSpPr/>
          <p:nvPr/>
        </p:nvSpPr>
        <p:spPr>
          <a:xfrm>
            <a:off x="3459193" y="3647565"/>
            <a:ext cx="4538240" cy="4097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PRINCIPLES OF PROGRAMMING LANGUAGES</a:t>
            </a:r>
            <a:endParaRPr lang="en-US" sz="2400" b="1" i="0" dirty="0">
              <a:solidFill>
                <a:schemeClr val="bg1">
                  <a:lumMod val="8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9CCE88DA-AD4E-E490-30C9-B6463CE87120}"/>
              </a:ext>
            </a:extLst>
          </p:cNvPr>
          <p:cNvSpPr/>
          <p:nvPr/>
        </p:nvSpPr>
        <p:spPr>
          <a:xfrm>
            <a:off x="6159261" y="4067775"/>
            <a:ext cx="1838172" cy="4097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Wikorn Sangsuk</a:t>
            </a:r>
            <a:endParaRPr lang="en-US" sz="2400" b="1" i="0" dirty="0">
              <a:solidFill>
                <a:schemeClr val="bg1">
                  <a:lumMod val="8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3">
            <a:extLst>
              <a:ext uri="{FF2B5EF4-FFF2-40B4-BE49-F238E27FC236}">
                <a16:creationId xmlns:a16="http://schemas.microsoft.com/office/drawing/2014/main" id="{4AAAF599-11A9-1A96-7CB1-B70E1EC79321}"/>
              </a:ext>
            </a:extLst>
          </p:cNvPr>
          <p:cNvSpPr/>
          <p:nvPr/>
        </p:nvSpPr>
        <p:spPr>
          <a:xfrm>
            <a:off x="1533878" y="2181944"/>
            <a:ext cx="5099835" cy="7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>
                <a:solidFill>
                  <a:srgbClr val="272D45"/>
                </a:solidFill>
                <a:latin typeface="TH Sarabun New" panose="020B0500040200020003" pitchFamily="34" charset="-34"/>
                <a:ea typeface="Kanit" pitchFamily="34" charset="-122"/>
                <a:cs typeface="TH Sarabun New" panose="020B0500040200020003" pitchFamily="34" charset="-34"/>
              </a:rPr>
              <a:t>Data Type ของ Java</a:t>
            </a:r>
            <a:endParaRPr lang="en-US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CEC3D29A-F459-2107-6C43-18CEB2BE8569}"/>
              </a:ext>
            </a:extLst>
          </p:cNvPr>
          <p:cNvSpPr/>
          <p:nvPr/>
        </p:nvSpPr>
        <p:spPr>
          <a:xfrm>
            <a:off x="1533878" y="2861252"/>
            <a:ext cx="6842371" cy="15456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h-TH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Java </a:t>
            </a:r>
            <a:r>
              <a:rPr lang="th-TH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Data Type </a:t>
            </a:r>
            <a:r>
              <a:rPr lang="th-TH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ทั้งหมดสี่ประเภท ได้แก่ </a:t>
            </a:r>
            <a:r>
              <a:rPr lang="en-US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boolean, char, integer, </a:t>
            </a:r>
            <a:endParaRPr lang="th-TH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floating point</a:t>
            </a:r>
          </a:p>
        </p:txBody>
      </p:sp>
    </p:spTree>
    <p:extLst>
      <p:ext uri="{BB962C8B-B14F-4D97-AF65-F5344CB8AC3E}">
        <p14:creationId xmlns:p14="http://schemas.microsoft.com/office/powerpoint/2010/main" val="1889351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3">
            <a:extLst>
              <a:ext uri="{FF2B5EF4-FFF2-40B4-BE49-F238E27FC236}">
                <a16:creationId xmlns:a16="http://schemas.microsoft.com/office/drawing/2014/main" id="{E459B7F1-3606-AEF3-30C2-0C0100C55C82}"/>
              </a:ext>
            </a:extLst>
          </p:cNvPr>
          <p:cNvSpPr/>
          <p:nvPr/>
        </p:nvSpPr>
        <p:spPr>
          <a:xfrm>
            <a:off x="1533878" y="2181944"/>
            <a:ext cx="5815828" cy="7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>
                <a:solidFill>
                  <a:schemeClr val="bg1"/>
                </a:solidFill>
                <a:latin typeface="TH Sarabun New" panose="020B0500040200020003" pitchFamily="34" charset="-34"/>
                <a:ea typeface="Kanit" pitchFamily="34" charset="-122"/>
                <a:cs typeface="TH Sarabun New" panose="020B0500040200020003" pitchFamily="34" charset="-34"/>
              </a:rPr>
              <a:t>Data Type </a:t>
            </a:r>
            <a:r>
              <a:rPr lang="th-TH" sz="4400" b="1" dirty="0">
                <a:solidFill>
                  <a:schemeClr val="bg1"/>
                </a:solidFill>
                <a:latin typeface="TH Sarabun New" panose="020B0500040200020003" pitchFamily="34" charset="-34"/>
                <a:ea typeface="Kanit" pitchFamily="34" charset="-122"/>
                <a:cs typeface="TH Sarabun New" panose="020B0500040200020003" pitchFamily="34" charset="-34"/>
              </a:rPr>
              <a:t>ของ </a:t>
            </a:r>
            <a:r>
              <a:rPr lang="en-US" sz="4400" b="1" dirty="0">
                <a:solidFill>
                  <a:schemeClr val="bg1"/>
                </a:solidFill>
                <a:latin typeface="TH Sarabun New" panose="020B0500040200020003" pitchFamily="34" charset="-34"/>
                <a:ea typeface="Kanit" pitchFamily="34" charset="-122"/>
                <a:cs typeface="TH Sarabun New" panose="020B0500040200020003" pitchFamily="34" charset="-34"/>
              </a:rPr>
              <a:t>Python</a:t>
            </a: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97478C2F-ADFF-22D7-C2FC-C11A93157EF9}"/>
              </a:ext>
            </a:extLst>
          </p:cNvPr>
          <p:cNvSpPr/>
          <p:nvPr/>
        </p:nvSpPr>
        <p:spPr>
          <a:xfrm>
            <a:off x="1533877" y="2975552"/>
            <a:ext cx="7929299" cy="15456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th-TH" i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i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i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i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Data Type </a:t>
            </a:r>
            <a:r>
              <a:rPr lang="th-TH" i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ทั้งหมดหกประเภท ได้แก่ </a:t>
            </a:r>
            <a:r>
              <a:rPr lang="en-US" i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numbers, string, list, tuple, </a:t>
            </a:r>
            <a:endParaRPr lang="th-TH" i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i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dictionary </a:t>
            </a:r>
            <a:r>
              <a:rPr lang="th-TH" i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i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003090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3">
            <a:extLst>
              <a:ext uri="{FF2B5EF4-FFF2-40B4-BE49-F238E27FC236}">
                <a16:creationId xmlns:a16="http://schemas.microsoft.com/office/drawing/2014/main" id="{264B9707-63B0-FE89-FBEF-59F27CCE49A8}"/>
              </a:ext>
            </a:extLst>
          </p:cNvPr>
          <p:cNvSpPr/>
          <p:nvPr/>
        </p:nvSpPr>
        <p:spPr>
          <a:xfrm>
            <a:off x="3269705" y="1673466"/>
            <a:ext cx="6642047" cy="7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h-TH" sz="4400" b="1" dirty="0">
                <a:solidFill>
                  <a:schemeClr val="bg1"/>
                </a:solidFill>
                <a:latin typeface="TH Sarabun New" panose="020B0500040200020003" pitchFamily="34" charset="-34"/>
                <a:ea typeface="Kanit" pitchFamily="34" charset="-122"/>
                <a:cs typeface="TH Sarabun New" panose="020B0500040200020003" pitchFamily="34" charset="-34"/>
              </a:rPr>
              <a:t>การพิมพ์ข้อความบนจอภาพ</a:t>
            </a: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0CBFACF2-D309-6DA1-47AD-8F3382909807}"/>
              </a:ext>
            </a:extLst>
          </p:cNvPr>
          <p:cNvSpPr/>
          <p:nvPr/>
        </p:nvSpPr>
        <p:spPr>
          <a:xfrm>
            <a:off x="3269705" y="2467074"/>
            <a:ext cx="7634084" cy="15456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th-TH" sz="2400" i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การพิมพ์ข้อความเป็น </a:t>
            </a:r>
            <a:r>
              <a:rPr lang="en-US" sz="2400" i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Operation </a:t>
            </a:r>
            <a:r>
              <a:rPr lang="th-TH" sz="2400" i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พื้นฐานของโปรแกรมมิ่ง ใน </a:t>
            </a:r>
            <a:r>
              <a:rPr lang="en-US" sz="2400" i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 </a:t>
            </a:r>
            <a:r>
              <a:rPr lang="th-TH" sz="2400" i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จะใช้ฟังก์ชัน </a:t>
            </a:r>
            <a:r>
              <a:rPr lang="en-US" sz="2400" i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printf </a:t>
            </a:r>
            <a:endParaRPr lang="th-TH" sz="2400" i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h-TH" sz="2400" i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ในการพิมพ์ข้อความ ส่วน </a:t>
            </a:r>
            <a:r>
              <a:rPr lang="en-US" sz="2400" i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Java </a:t>
            </a:r>
            <a:r>
              <a:rPr lang="th-TH" sz="2400" i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จะใช้ </a:t>
            </a:r>
            <a:r>
              <a:rPr lang="en-US" sz="2400" i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System.out.println </a:t>
            </a:r>
            <a:endParaRPr lang="th-TH" sz="2400" i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h-TH" sz="2400" i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และใน </a:t>
            </a:r>
            <a:r>
              <a:rPr lang="en-US" sz="2400" i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sz="2400" i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จะใช้ฟังก์ชัน </a:t>
            </a:r>
            <a:r>
              <a:rPr lang="en-US" sz="2400" i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print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6CC8AC-3ACB-9EFE-2FD5-A7FCA12442F2}"/>
              </a:ext>
            </a:extLst>
          </p:cNvPr>
          <p:cNvSpPr/>
          <p:nvPr/>
        </p:nvSpPr>
        <p:spPr>
          <a:xfrm>
            <a:off x="1968059" y="4553433"/>
            <a:ext cx="2603290" cy="1961668"/>
          </a:xfrm>
          <a:prstGeom prst="rect">
            <a:avLst/>
          </a:prstGeom>
          <a:solidFill>
            <a:srgbClr val="0036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#include&lt;stdio.h&gt;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void main(){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printf(“Hello World!”);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878D9B-B36F-FA8E-2BCC-1014DE2EA0AD}"/>
              </a:ext>
            </a:extLst>
          </p:cNvPr>
          <p:cNvSpPr/>
          <p:nvPr/>
        </p:nvSpPr>
        <p:spPr>
          <a:xfrm>
            <a:off x="4874374" y="4553433"/>
            <a:ext cx="4092179" cy="1961668"/>
          </a:xfrm>
          <a:prstGeom prst="rect">
            <a:avLst/>
          </a:prstGeom>
          <a:solidFill>
            <a:srgbClr val="0036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HelloWorld {    </a:t>
            </a:r>
            <a:endParaRPr lang="th-TH" sz="2400" dirty="0">
              <a:solidFill>
                <a:schemeClr val="bg1">
                  <a:lumMod val="8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public static void main(String[] args) {</a:t>
            </a:r>
            <a:endParaRPr lang="th-TH" sz="2400" dirty="0">
              <a:solidFill>
                <a:schemeClr val="bg1">
                  <a:lumMod val="8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System.out.println("Hello World!");    </a:t>
            </a:r>
            <a:endParaRPr lang="th-TH" sz="2400" dirty="0">
              <a:solidFill>
                <a:schemeClr val="bg1">
                  <a:lumMod val="8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endParaRPr lang="th-TH" sz="2400" dirty="0">
              <a:solidFill>
                <a:schemeClr val="bg1">
                  <a:lumMod val="8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r>
              <a:rPr lang="th-TH" sz="24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FF3EC-770A-4298-0456-1C0E04461750}"/>
              </a:ext>
            </a:extLst>
          </p:cNvPr>
          <p:cNvSpPr/>
          <p:nvPr/>
        </p:nvSpPr>
        <p:spPr>
          <a:xfrm>
            <a:off x="9269578" y="4553434"/>
            <a:ext cx="2603290" cy="1961667"/>
          </a:xfrm>
          <a:prstGeom prst="rect">
            <a:avLst/>
          </a:prstGeom>
          <a:solidFill>
            <a:srgbClr val="0036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print("Hello world")</a:t>
            </a:r>
          </a:p>
        </p:txBody>
      </p:sp>
      <p:sp>
        <p:nvSpPr>
          <p:cNvPr id="3" name="Text 3">
            <a:extLst>
              <a:ext uri="{FF2B5EF4-FFF2-40B4-BE49-F238E27FC236}">
                <a16:creationId xmlns:a16="http://schemas.microsoft.com/office/drawing/2014/main" id="{6AA487C9-E110-59F6-864C-5872DA30F6EB}"/>
              </a:ext>
            </a:extLst>
          </p:cNvPr>
          <p:cNvSpPr/>
          <p:nvPr/>
        </p:nvSpPr>
        <p:spPr>
          <a:xfrm>
            <a:off x="2816179" y="3891231"/>
            <a:ext cx="1349741" cy="6801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h-TH" sz="2400" i="0" dirty="0">
                <a:solidFill>
                  <a:schemeClr val="bg1">
                    <a:lumMod val="8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</a:t>
            </a:r>
            <a:r>
              <a:rPr lang="en-US" sz="2400" i="0" dirty="0">
                <a:solidFill>
                  <a:schemeClr val="bg1">
                    <a:lumMod val="8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C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429434B-E1C0-63CC-0E97-3D717B0053BD}"/>
              </a:ext>
            </a:extLst>
          </p:cNvPr>
          <p:cNvSpPr/>
          <p:nvPr/>
        </p:nvSpPr>
        <p:spPr>
          <a:xfrm>
            <a:off x="6411876" y="3864993"/>
            <a:ext cx="1349741" cy="6801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h-TH" sz="2400" i="0" dirty="0">
                <a:solidFill>
                  <a:schemeClr val="bg1">
                    <a:lumMod val="8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</a:t>
            </a:r>
            <a:r>
              <a:rPr lang="en-US" sz="2400" i="0" dirty="0">
                <a:solidFill>
                  <a:schemeClr val="bg1">
                    <a:lumMod val="8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Java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63CB39D3-289B-D39B-FA67-7BB64C714954}"/>
              </a:ext>
            </a:extLst>
          </p:cNvPr>
          <p:cNvSpPr/>
          <p:nvPr/>
        </p:nvSpPr>
        <p:spPr>
          <a:xfrm>
            <a:off x="10007573" y="3873260"/>
            <a:ext cx="1349741" cy="6801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h-TH" sz="2400" i="0" dirty="0">
                <a:solidFill>
                  <a:schemeClr val="bg1">
                    <a:lumMod val="8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</a:t>
            </a:r>
            <a:r>
              <a:rPr lang="en-US" sz="2400" i="0" dirty="0">
                <a:solidFill>
                  <a:schemeClr val="bg1">
                    <a:lumMod val="8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Python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8801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3" grpId="0" animBg="1"/>
      <p:bldP spid="6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3">
            <a:extLst>
              <a:ext uri="{FF2B5EF4-FFF2-40B4-BE49-F238E27FC236}">
                <a16:creationId xmlns:a16="http://schemas.microsoft.com/office/drawing/2014/main" id="{DC7F2D3F-25BB-B378-DFB1-F6CCAC86F84D}"/>
              </a:ext>
            </a:extLst>
          </p:cNvPr>
          <p:cNvSpPr/>
          <p:nvPr/>
        </p:nvSpPr>
        <p:spPr>
          <a:xfrm>
            <a:off x="3278330" y="1742476"/>
            <a:ext cx="8410462" cy="7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>
                <a:solidFill>
                  <a:srgbClr val="272D45"/>
                </a:solidFill>
                <a:latin typeface="TH Sarabun New" panose="020B0500040200020003" pitchFamily="34" charset="-34"/>
                <a:ea typeface="Kanit" pitchFamily="34" charset="-122"/>
                <a:cs typeface="TH Sarabun New" panose="020B0500040200020003" pitchFamily="34" charset="-34"/>
              </a:rPr>
              <a:t>ต่อสตริง (Concatenating) Variables</a:t>
            </a:r>
            <a:endParaRPr lang="en-US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8124C358-32FD-FBE8-352E-B736057E784E}"/>
              </a:ext>
            </a:extLst>
          </p:cNvPr>
          <p:cNvSpPr/>
          <p:nvPr/>
        </p:nvSpPr>
        <p:spPr>
          <a:xfrm>
            <a:off x="3278330" y="2536084"/>
            <a:ext cx="7452930" cy="15456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TH Sarabun New" panose="020B0500040200020003" pitchFamily="34" charset="-34"/>
                <a:ea typeface="Martel Sans" pitchFamily="34" charset="-122"/>
                <a:cs typeface="TH Sarabun New" panose="020B0500040200020003" pitchFamily="34" charset="-34"/>
              </a:rPr>
              <a:t>การต่อสตริงขึ้นกับตัวแปรหลายตัวเป็น Operation พื้นฐานของโปรแกรมมิ่ง ในภาษา </a:t>
            </a:r>
            <a:endParaRPr lang="th-TH" sz="2400" dirty="0">
              <a:solidFill>
                <a:srgbClr val="2C3249"/>
              </a:solidFill>
              <a:latin typeface="TH Sarabun New" panose="020B0500040200020003" pitchFamily="34" charset="-34"/>
              <a:ea typeface="Martel Sans" pitchFamily="34" charset="-122"/>
              <a:cs typeface="TH Sarabun New" panose="020B0500040200020003" pitchFamily="34" charset="-34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TH Sarabun New" panose="020B0500040200020003" pitchFamily="34" charset="-34"/>
                <a:ea typeface="Martel Sans" pitchFamily="34" charset="-122"/>
                <a:cs typeface="TH Sarabun New" panose="020B0500040200020003" pitchFamily="34" charset="-34"/>
              </a:rPr>
              <a:t>C ใช้ฟังก์ชัน printf ในการต่อสตริง ส่วน Java ใช้ตัวดำเนินการ + และใน Python</a:t>
            </a:r>
            <a:endParaRPr lang="th-TH" sz="2400" dirty="0">
              <a:solidFill>
                <a:srgbClr val="2C3249"/>
              </a:solidFill>
              <a:latin typeface="TH Sarabun New" panose="020B0500040200020003" pitchFamily="34" charset="-34"/>
              <a:ea typeface="Martel Sans" pitchFamily="34" charset="-122"/>
              <a:cs typeface="TH Sarabun New" panose="020B0500040200020003" pitchFamily="34" charset="-34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TH Sarabun New" panose="020B0500040200020003" pitchFamily="34" charset="-34"/>
                <a:ea typeface="Martel Sans" pitchFamily="34" charset="-122"/>
                <a:cs typeface="TH Sarabun New" panose="020B0500040200020003" pitchFamily="34" charset="-34"/>
              </a:rPr>
              <a:t> ใช้ method format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8BD8A5-3466-8AB8-4E31-72F8A1CEA225}"/>
              </a:ext>
            </a:extLst>
          </p:cNvPr>
          <p:cNvSpPr/>
          <p:nvPr/>
        </p:nvSpPr>
        <p:spPr>
          <a:xfrm>
            <a:off x="2145747" y="4353219"/>
            <a:ext cx="2020812" cy="1775684"/>
          </a:xfrm>
          <a:prstGeom prst="rect">
            <a:avLst/>
          </a:prstGeom>
          <a:solidFill>
            <a:srgbClr val="0036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#include &lt;stdio.h&gt;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void main() {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char str1[] = "Hello, ";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char str2[] = "world!";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printf("</a:t>
            </a:r>
            <a:r>
              <a:rPr lang="th-TH" sz="18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%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s%s\n", str1, str2);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593A31-DF6D-4F71-83A9-9DBF0686F7E8}"/>
              </a:ext>
            </a:extLst>
          </p:cNvPr>
          <p:cNvSpPr/>
          <p:nvPr/>
        </p:nvSpPr>
        <p:spPr>
          <a:xfrm>
            <a:off x="8091358" y="4351781"/>
            <a:ext cx="3875282" cy="1764428"/>
          </a:xfrm>
          <a:prstGeom prst="rect">
            <a:avLst/>
          </a:prstGeom>
          <a:solidFill>
            <a:srgbClr val="0036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name = "Alice"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age = 30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message = "</a:t>
            </a:r>
            <a:r>
              <a:rPr lang="th-TH" sz="18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สวัสดีคุณ {} คุณอายุ {} ปี".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format(name, age)</a:t>
            </a:r>
          </a:p>
          <a:p>
            <a:endParaRPr lang="en-US" sz="1800" dirty="0">
              <a:solidFill>
                <a:schemeClr val="bg1">
                  <a:lumMod val="8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print(message)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1945B8-F20A-A6C8-8B9C-E28B9F6D11E6}"/>
              </a:ext>
            </a:extLst>
          </p:cNvPr>
          <p:cNvSpPr/>
          <p:nvPr/>
        </p:nvSpPr>
        <p:spPr>
          <a:xfrm>
            <a:off x="4794343" y="4149506"/>
            <a:ext cx="2753692" cy="2157722"/>
          </a:xfrm>
          <a:prstGeom prst="rect">
            <a:avLst/>
          </a:prstGeom>
          <a:solidFill>
            <a:srgbClr val="0036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public class StringConcatenation {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public static void main(String[] args) {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String str1 = "Hello ";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String str2 = "world!";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String result = str1 + str2;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System.out.println("sum : "+ result);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}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</p:txBody>
      </p:sp>
      <p:sp>
        <p:nvSpPr>
          <p:cNvPr id="3" name="Text 3">
            <a:extLst>
              <a:ext uri="{FF2B5EF4-FFF2-40B4-BE49-F238E27FC236}">
                <a16:creationId xmlns:a16="http://schemas.microsoft.com/office/drawing/2014/main" id="{9D754245-ACF9-D177-333B-B0605CA07457}"/>
              </a:ext>
            </a:extLst>
          </p:cNvPr>
          <p:cNvSpPr/>
          <p:nvPr/>
        </p:nvSpPr>
        <p:spPr>
          <a:xfrm>
            <a:off x="2620714" y="3671608"/>
            <a:ext cx="1349741" cy="6801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h-TH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C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0AB12869-9D74-3681-9329-8468CA44774D}"/>
              </a:ext>
            </a:extLst>
          </p:cNvPr>
          <p:cNvSpPr/>
          <p:nvPr/>
        </p:nvSpPr>
        <p:spPr>
          <a:xfrm>
            <a:off x="5727579" y="3472501"/>
            <a:ext cx="1349741" cy="6801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h-TH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Java</a:t>
            </a: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093701F4-5A52-6B45-5426-D5A9A78BA62D}"/>
              </a:ext>
            </a:extLst>
          </p:cNvPr>
          <p:cNvSpPr/>
          <p:nvPr/>
        </p:nvSpPr>
        <p:spPr>
          <a:xfrm>
            <a:off x="9441173" y="3641744"/>
            <a:ext cx="1349741" cy="6801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h-TH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269628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3" grpId="0" animBg="1"/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3">
            <a:extLst>
              <a:ext uri="{FF2B5EF4-FFF2-40B4-BE49-F238E27FC236}">
                <a16:creationId xmlns:a16="http://schemas.microsoft.com/office/drawing/2014/main" id="{E8894368-70F3-AB8D-5029-35E340D7390E}"/>
              </a:ext>
            </a:extLst>
          </p:cNvPr>
          <p:cNvSpPr/>
          <p:nvPr/>
        </p:nvSpPr>
        <p:spPr>
          <a:xfrm>
            <a:off x="1149763" y="913621"/>
            <a:ext cx="7278245" cy="7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dirty="0">
                <a:solidFill>
                  <a:schemeClr val="bg1"/>
                </a:solidFill>
                <a:latin typeface="TH Sarabun New" panose="020B0500040200020003" pitchFamily="34" charset="-34"/>
                <a:ea typeface="Kanit" pitchFamily="34" charset="-122"/>
                <a:cs typeface="TH Sarabun New" panose="020B0500040200020003" pitchFamily="34" charset="-34"/>
              </a:rPr>
              <a:t>การทำ Operation ทางคณิตศาสตร์</a:t>
            </a:r>
            <a:endParaRPr lang="en-US" sz="4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894CCC77-A66F-F985-2C3F-98AA823CB6AC}"/>
              </a:ext>
            </a:extLst>
          </p:cNvPr>
          <p:cNvSpPr/>
          <p:nvPr/>
        </p:nvSpPr>
        <p:spPr>
          <a:xfrm>
            <a:off x="1149763" y="1808829"/>
            <a:ext cx="8787867" cy="15456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ea typeface="Martel Sans" pitchFamily="34" charset="-122"/>
                <a:cs typeface="TH Sarabun New" panose="020B0500040200020003" pitchFamily="34" charset="-34"/>
              </a:rPr>
              <a:t>การทำ Operation ทางคณิตศาสตร์เป็นสิ่งที่สำคัญใน programming ในภาษา C ใช้ +, -,*, และ / </a:t>
            </a:r>
            <a:endParaRPr lang="th-TH" sz="2400" dirty="0">
              <a:solidFill>
                <a:schemeClr val="bg1"/>
              </a:solidFill>
              <a:latin typeface="TH Sarabun New" panose="020B0500040200020003" pitchFamily="34" charset="-34"/>
              <a:ea typeface="Martel Sans" pitchFamily="34" charset="-122"/>
              <a:cs typeface="TH Sarabun New" panose="020B0500040200020003" pitchFamily="34" charset="-34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ea typeface="Martel Sans" pitchFamily="34" charset="-122"/>
                <a:cs typeface="TH Sarabun New" panose="020B0500040200020003" pitchFamily="34" charset="-34"/>
              </a:rPr>
              <a:t>operators ส่วน Java และ Python ใช้ operators เหล่านี้เช่นกัน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8DEA9C-8CF3-93BF-CAF0-6E5F4D3E9EA8}"/>
              </a:ext>
            </a:extLst>
          </p:cNvPr>
          <p:cNvSpPr/>
          <p:nvPr/>
        </p:nvSpPr>
        <p:spPr>
          <a:xfrm>
            <a:off x="1308039" y="3023557"/>
            <a:ext cx="3597172" cy="3592903"/>
          </a:xfrm>
          <a:prstGeom prst="rect">
            <a:avLst/>
          </a:prstGeom>
          <a:solidFill>
            <a:srgbClr val="0036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#include &lt;stdio.h&gt;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void main() {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int num1 = 20; // </a:t>
            </a:r>
            <a:r>
              <a:rPr lang="th-TH" sz="16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ประกาศตัวแปร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num1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int num2 = 10; // </a:t>
            </a:r>
            <a:r>
              <a:rPr lang="th-TH" sz="16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ประกาศตัวแปร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num2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</a:p>
          <a:p>
            <a:r>
              <a:rPr lang="th-TH" sz="16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 sum = num1 + num2;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int diff = num1 - num2;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int mul = num1 * num2;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double div = (double)num1 / num2;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1600" dirty="0">
              <a:solidFill>
                <a:schemeClr val="bg1">
                  <a:lumMod val="8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16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printf("The sum is %d\n", sum);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printf("The diff is %d\n", diff);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printf("The mul is %d\n", mul);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printf("The div is %.2lf\n", div);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08859E13-44FE-0FCC-FDA4-6277394922C5}"/>
              </a:ext>
            </a:extLst>
          </p:cNvPr>
          <p:cNvSpPr/>
          <p:nvPr/>
        </p:nvSpPr>
        <p:spPr>
          <a:xfrm>
            <a:off x="5473911" y="2336913"/>
            <a:ext cx="1112508" cy="9576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i="0" u="sng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  <a:endParaRPr lang="en-US" u="sng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2DCD73-42F6-153A-F821-B873322F0443}"/>
              </a:ext>
            </a:extLst>
          </p:cNvPr>
          <p:cNvSpPr/>
          <p:nvPr/>
        </p:nvSpPr>
        <p:spPr>
          <a:xfrm>
            <a:off x="5579832" y="3023557"/>
            <a:ext cx="3683177" cy="1298276"/>
          </a:xfrm>
          <a:prstGeom prst="rect">
            <a:avLst/>
          </a:prstGeom>
          <a:solidFill>
            <a:srgbClr val="0036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 sum is 30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 diff is 10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 mul is 200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 div is 2.0</a:t>
            </a: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49822D6A-C46C-2F1A-9030-D1FDE0A06958}"/>
              </a:ext>
            </a:extLst>
          </p:cNvPr>
          <p:cNvSpPr/>
          <p:nvPr/>
        </p:nvSpPr>
        <p:spPr>
          <a:xfrm>
            <a:off x="1262923" y="2345440"/>
            <a:ext cx="1349741" cy="7032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h-TH" i="0" u="sng" dirty="0">
                <a:solidFill>
                  <a:schemeClr val="bg1">
                    <a:lumMod val="8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ตัวอย่างโค้ด</a:t>
            </a:r>
            <a:endParaRPr lang="en-US" u="sng" dirty="0">
              <a:solidFill>
                <a:schemeClr val="bg1">
                  <a:lumMod val="8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58169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3">
            <a:extLst>
              <a:ext uri="{FF2B5EF4-FFF2-40B4-BE49-F238E27FC236}">
                <a16:creationId xmlns:a16="http://schemas.microsoft.com/office/drawing/2014/main" id="{02211EB6-E197-C465-505A-7168EE5643B8}"/>
              </a:ext>
            </a:extLst>
          </p:cNvPr>
          <p:cNvSpPr/>
          <p:nvPr/>
        </p:nvSpPr>
        <p:spPr>
          <a:xfrm>
            <a:off x="797278" y="3200399"/>
            <a:ext cx="8217326" cy="5952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5400" b="1" dirty="0">
                <a:solidFill>
                  <a:srgbClr val="2C3249"/>
                </a:solidFill>
                <a:latin typeface="TH Sarabun New" panose="020B0500040200020003" pitchFamily="34" charset="-34"/>
                <a:ea typeface="Martel Sans" pitchFamily="34" charset="-122"/>
                <a:cs typeface="TH Sarabun New" panose="020B0500040200020003" pitchFamily="34" charset="-34"/>
              </a:rPr>
              <a:t>มาดูตัวอย่างของการใช้งานกันดีกว่า</a:t>
            </a:r>
            <a:endParaRPr lang="en-US" sz="5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39102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3">
            <a:extLst>
              <a:ext uri="{FF2B5EF4-FFF2-40B4-BE49-F238E27FC236}">
                <a16:creationId xmlns:a16="http://schemas.microsoft.com/office/drawing/2014/main" id="{CBA63EA0-D704-5459-0041-9A92563AEBED}"/>
              </a:ext>
            </a:extLst>
          </p:cNvPr>
          <p:cNvSpPr/>
          <p:nvPr/>
        </p:nvSpPr>
        <p:spPr>
          <a:xfrm>
            <a:off x="289278" y="507637"/>
            <a:ext cx="4574743" cy="7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dirty="0">
                <a:solidFill>
                  <a:schemeClr val="bg1"/>
                </a:solidFill>
                <a:latin typeface="TH Sarabun New" panose="020B0500040200020003" pitchFamily="34" charset="-34"/>
                <a:ea typeface="Roboto Slab" pitchFamily="34" charset="-122"/>
                <a:cs typeface="TH Sarabun New" panose="020B0500040200020003" pitchFamily="34" charset="-34"/>
              </a:rPr>
              <a:t>การสร้างโปรเจค Dart</a:t>
            </a:r>
            <a:endParaRPr lang="en-US" sz="4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Shape 3">
            <a:extLst>
              <a:ext uri="{FF2B5EF4-FFF2-40B4-BE49-F238E27FC236}">
                <a16:creationId xmlns:a16="http://schemas.microsoft.com/office/drawing/2014/main" id="{0163F85E-4C7F-0F98-3543-E1D8F6E53B06}"/>
              </a:ext>
            </a:extLst>
          </p:cNvPr>
          <p:cNvSpPr/>
          <p:nvPr/>
        </p:nvSpPr>
        <p:spPr>
          <a:xfrm>
            <a:off x="5714882" y="1301245"/>
            <a:ext cx="44410" cy="4888111"/>
          </a:xfrm>
          <a:prstGeom prst="rect">
            <a:avLst/>
          </a:prstGeom>
          <a:solidFill>
            <a:srgbClr val="003631"/>
          </a:solidFill>
          <a:ln/>
        </p:spPr>
        <p:txBody>
          <a:bodyPr/>
          <a:lstStyle/>
          <a:p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Shape 4">
            <a:extLst>
              <a:ext uri="{FF2B5EF4-FFF2-40B4-BE49-F238E27FC236}">
                <a16:creationId xmlns:a16="http://schemas.microsoft.com/office/drawing/2014/main" id="{4C73F975-D8A9-1838-59F0-13BFC7BD6BA8}"/>
              </a:ext>
            </a:extLst>
          </p:cNvPr>
          <p:cNvSpPr/>
          <p:nvPr/>
        </p:nvSpPr>
        <p:spPr>
          <a:xfrm>
            <a:off x="5987000" y="1702545"/>
            <a:ext cx="777597" cy="44410"/>
          </a:xfrm>
          <a:prstGeom prst="rect">
            <a:avLst/>
          </a:prstGeom>
          <a:solidFill>
            <a:srgbClr val="003631"/>
          </a:solidFill>
          <a:ln/>
        </p:spPr>
        <p:txBody>
          <a:bodyPr/>
          <a:lstStyle/>
          <a:p>
            <a:endParaRPr lang="en-US" sz="24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E31226B5-01EA-A75F-0EE0-AD3A3D65721D}"/>
              </a:ext>
            </a:extLst>
          </p:cNvPr>
          <p:cNvSpPr/>
          <p:nvPr/>
        </p:nvSpPr>
        <p:spPr>
          <a:xfrm>
            <a:off x="5487056" y="147483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03631"/>
          </a:solidFill>
          <a:ln>
            <a:noFill/>
          </a:ln>
        </p:spPr>
        <p:txBody>
          <a:bodyPr/>
          <a:lstStyle/>
          <a:p>
            <a:endParaRPr lang="en-US" sz="2400" dirty="0">
              <a:solidFill>
                <a:srgbClr val="00C8B5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6C990544-B3BD-7362-5519-F0136A9429CE}"/>
              </a:ext>
            </a:extLst>
          </p:cNvPr>
          <p:cNvSpPr/>
          <p:nvPr/>
        </p:nvSpPr>
        <p:spPr>
          <a:xfrm>
            <a:off x="5668388" y="1516510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ea typeface="Roboto Slab" pitchFamily="34" charset="-122"/>
                <a:cs typeface="TH Sarabun New" panose="020B0500040200020003" pitchFamily="34" charset="-34"/>
              </a:rPr>
              <a:t>1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4E2965BA-DEED-68DB-31DF-A2EE1DAC699C}"/>
              </a:ext>
            </a:extLst>
          </p:cNvPr>
          <p:cNvSpPr/>
          <p:nvPr/>
        </p:nvSpPr>
        <p:spPr>
          <a:xfrm>
            <a:off x="6959086" y="1447220"/>
            <a:ext cx="3924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ea typeface="Roboto Slab" pitchFamily="34" charset="-122"/>
                <a:cs typeface="TH Sarabun New" panose="020B0500040200020003" pitchFamily="34" charset="-34"/>
              </a:rPr>
              <a:t>เปิดเทอร์มินอลในโฟลเดอร์ที่ต้องการ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AA44AB42-299E-2DD5-A420-764D5E796297}"/>
              </a:ext>
            </a:extLst>
          </p:cNvPr>
          <p:cNvSpPr/>
          <p:nvPr/>
        </p:nvSpPr>
        <p:spPr>
          <a:xfrm>
            <a:off x="6959086" y="2016576"/>
            <a:ext cx="405515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>
                <a:solidFill>
                  <a:schemeClr val="bg1"/>
                </a:solidFill>
                <a:latin typeface="TH Sarabun New" panose="020B0500040200020003" pitchFamily="34" charset="-34"/>
                <a:ea typeface="Roboto" pitchFamily="34" charset="-122"/>
                <a:cs typeface="TH Sarabun New" panose="020B0500040200020003" pitchFamily="34" charset="-34"/>
              </a:rPr>
              <a:t>เปิดเทอร์มินอลในโฟลเดอร์ที่ต้องการ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Shape 9">
            <a:extLst>
              <a:ext uri="{FF2B5EF4-FFF2-40B4-BE49-F238E27FC236}">
                <a16:creationId xmlns:a16="http://schemas.microsoft.com/office/drawing/2014/main" id="{F306FDB0-21B4-C826-AEC4-7943F4CBB5B5}"/>
              </a:ext>
            </a:extLst>
          </p:cNvPr>
          <p:cNvSpPr/>
          <p:nvPr/>
        </p:nvSpPr>
        <p:spPr>
          <a:xfrm>
            <a:off x="4709459" y="2813398"/>
            <a:ext cx="777597" cy="44410"/>
          </a:xfrm>
          <a:prstGeom prst="rect">
            <a:avLst/>
          </a:prstGeom>
          <a:solidFill>
            <a:srgbClr val="003631"/>
          </a:solidFill>
          <a:ln/>
        </p:spPr>
        <p:txBody>
          <a:bodyPr/>
          <a:lstStyle/>
          <a:p>
            <a:endParaRPr lang="en-US" sz="24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Shape 10">
            <a:extLst>
              <a:ext uri="{FF2B5EF4-FFF2-40B4-BE49-F238E27FC236}">
                <a16:creationId xmlns:a16="http://schemas.microsoft.com/office/drawing/2014/main" id="{80204DD3-2C66-C598-D721-5AE482C21C43}"/>
              </a:ext>
            </a:extLst>
          </p:cNvPr>
          <p:cNvSpPr/>
          <p:nvPr/>
        </p:nvSpPr>
        <p:spPr>
          <a:xfrm>
            <a:off x="5487056" y="258569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03631"/>
          </a:solidFill>
          <a:ln/>
        </p:spPr>
        <p:txBody>
          <a:bodyPr/>
          <a:lstStyle/>
          <a:p>
            <a:endParaRPr lang="en-US" sz="24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9AE4C638-BE32-73B6-4D3B-77EB9A05FEA8}"/>
              </a:ext>
            </a:extLst>
          </p:cNvPr>
          <p:cNvSpPr/>
          <p:nvPr/>
        </p:nvSpPr>
        <p:spPr>
          <a:xfrm>
            <a:off x="5645528" y="262736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ea typeface="Roboto Slab" pitchFamily="34" charset="-122"/>
                <a:cs typeface="TH Sarabun New" panose="020B0500040200020003" pitchFamily="34" charset="-34"/>
              </a:rPr>
              <a:t>2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991C127C-F744-FEC8-78BA-8364AB8B6B49}"/>
              </a:ext>
            </a:extLst>
          </p:cNvPr>
          <p:cNvSpPr/>
          <p:nvPr/>
        </p:nvSpPr>
        <p:spPr>
          <a:xfrm>
            <a:off x="1192650" y="2634269"/>
            <a:ext cx="3322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ea typeface="Roboto Slab" pitchFamily="34" charset="-122"/>
                <a:cs typeface="TH Sarabun New" panose="020B0500040200020003" pitchFamily="34" charset="-34"/>
              </a:rPr>
              <a:t>พิมพ์ `dart create ชื่อโปรเจค`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1" name="Text 13">
            <a:extLst>
              <a:ext uri="{FF2B5EF4-FFF2-40B4-BE49-F238E27FC236}">
                <a16:creationId xmlns:a16="http://schemas.microsoft.com/office/drawing/2014/main" id="{386F4CDA-8C85-C45B-9D50-D64B5937DD34}"/>
              </a:ext>
            </a:extLst>
          </p:cNvPr>
          <p:cNvSpPr/>
          <p:nvPr/>
        </p:nvSpPr>
        <p:spPr>
          <a:xfrm>
            <a:off x="459821" y="3203626"/>
            <a:ext cx="405515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TH Sarabun New" panose="020B0500040200020003" pitchFamily="34" charset="-34"/>
                <a:ea typeface="Roboto" pitchFamily="34" charset="-122"/>
                <a:cs typeface="TH Sarabun New" panose="020B0500040200020003" pitchFamily="34" charset="-34"/>
              </a:rPr>
              <a:t>เช่น `dart create first_app`</a:t>
            </a:r>
            <a:endParaRPr lang="en-US" sz="175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" name="Shape 14">
            <a:extLst>
              <a:ext uri="{FF2B5EF4-FFF2-40B4-BE49-F238E27FC236}">
                <a16:creationId xmlns:a16="http://schemas.microsoft.com/office/drawing/2014/main" id="{84819730-D597-5076-40C6-115B64EEF48E}"/>
              </a:ext>
            </a:extLst>
          </p:cNvPr>
          <p:cNvSpPr/>
          <p:nvPr/>
        </p:nvSpPr>
        <p:spPr>
          <a:xfrm>
            <a:off x="5987000" y="3813166"/>
            <a:ext cx="777597" cy="44410"/>
          </a:xfrm>
          <a:prstGeom prst="rect">
            <a:avLst/>
          </a:prstGeom>
          <a:solidFill>
            <a:srgbClr val="003631"/>
          </a:solidFill>
          <a:ln/>
        </p:spPr>
        <p:txBody>
          <a:bodyPr/>
          <a:lstStyle/>
          <a:p>
            <a:endParaRPr lang="en-US" sz="24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3" name="Shape 15">
            <a:extLst>
              <a:ext uri="{FF2B5EF4-FFF2-40B4-BE49-F238E27FC236}">
                <a16:creationId xmlns:a16="http://schemas.microsoft.com/office/drawing/2014/main" id="{3419EC19-21C4-FB35-67AA-E022EA774578}"/>
              </a:ext>
            </a:extLst>
          </p:cNvPr>
          <p:cNvSpPr/>
          <p:nvPr/>
        </p:nvSpPr>
        <p:spPr>
          <a:xfrm>
            <a:off x="5487056" y="358545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03631"/>
          </a:solidFill>
          <a:ln/>
        </p:spPr>
        <p:txBody>
          <a:bodyPr/>
          <a:lstStyle/>
          <a:p>
            <a:endParaRPr lang="en-US" sz="24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4" name="Text 16">
            <a:extLst>
              <a:ext uri="{FF2B5EF4-FFF2-40B4-BE49-F238E27FC236}">
                <a16:creationId xmlns:a16="http://schemas.microsoft.com/office/drawing/2014/main" id="{F939BC54-4F43-D04D-ED06-203C042ED8AC}"/>
              </a:ext>
            </a:extLst>
          </p:cNvPr>
          <p:cNvSpPr/>
          <p:nvPr/>
        </p:nvSpPr>
        <p:spPr>
          <a:xfrm>
            <a:off x="5645528" y="3627131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ea typeface="Roboto Slab" pitchFamily="34" charset="-122"/>
                <a:cs typeface="TH Sarabun New" panose="020B0500040200020003" pitchFamily="34" charset="-34"/>
              </a:rPr>
              <a:t>3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5" name="Text 17">
            <a:extLst>
              <a:ext uri="{FF2B5EF4-FFF2-40B4-BE49-F238E27FC236}">
                <a16:creationId xmlns:a16="http://schemas.microsoft.com/office/drawing/2014/main" id="{D88B69A0-216C-60AC-076A-66274B621FD1}"/>
              </a:ext>
            </a:extLst>
          </p:cNvPr>
          <p:cNvSpPr/>
          <p:nvPr/>
        </p:nvSpPr>
        <p:spPr>
          <a:xfrm>
            <a:off x="6959086" y="3634036"/>
            <a:ext cx="23164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ea typeface="Roboto Slab" pitchFamily="34" charset="-122"/>
                <a:cs typeface="TH Sarabun New" panose="020B0500040200020003" pitchFamily="34" charset="-34"/>
              </a:rPr>
              <a:t>พิมพ์ `cd first_app`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6" name="Text 18">
            <a:extLst>
              <a:ext uri="{FF2B5EF4-FFF2-40B4-BE49-F238E27FC236}">
                <a16:creationId xmlns:a16="http://schemas.microsoft.com/office/drawing/2014/main" id="{7E12FABC-47A6-D963-7838-5D6B638092CE}"/>
              </a:ext>
            </a:extLst>
          </p:cNvPr>
          <p:cNvSpPr/>
          <p:nvPr/>
        </p:nvSpPr>
        <p:spPr>
          <a:xfrm>
            <a:off x="6959086" y="4203393"/>
            <a:ext cx="405515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ea typeface="Roboto" pitchFamily="34" charset="-122"/>
                <a:cs typeface="TH Sarabun New" panose="020B0500040200020003" pitchFamily="34" charset="-34"/>
              </a:rPr>
              <a:t>เข้าไปในโฟลเดอร์โปรเจคที่สร้าง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7" name="Shape 19">
            <a:extLst>
              <a:ext uri="{FF2B5EF4-FFF2-40B4-BE49-F238E27FC236}">
                <a16:creationId xmlns:a16="http://schemas.microsoft.com/office/drawing/2014/main" id="{0DF36DAC-2254-07DA-05D6-AB53367B4C84}"/>
              </a:ext>
            </a:extLst>
          </p:cNvPr>
          <p:cNvSpPr/>
          <p:nvPr/>
        </p:nvSpPr>
        <p:spPr>
          <a:xfrm>
            <a:off x="4709459" y="4813053"/>
            <a:ext cx="777597" cy="44410"/>
          </a:xfrm>
          <a:prstGeom prst="rect">
            <a:avLst/>
          </a:prstGeom>
          <a:solidFill>
            <a:srgbClr val="003631"/>
          </a:solidFill>
          <a:ln/>
        </p:spPr>
        <p:txBody>
          <a:bodyPr/>
          <a:lstStyle/>
          <a:p>
            <a:endParaRPr lang="en-US" sz="24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8" name="Shape 20">
            <a:extLst>
              <a:ext uri="{FF2B5EF4-FFF2-40B4-BE49-F238E27FC236}">
                <a16:creationId xmlns:a16="http://schemas.microsoft.com/office/drawing/2014/main" id="{9979B43F-7F0C-93B8-0B22-928F59110A79}"/>
              </a:ext>
            </a:extLst>
          </p:cNvPr>
          <p:cNvSpPr/>
          <p:nvPr/>
        </p:nvSpPr>
        <p:spPr>
          <a:xfrm>
            <a:off x="5487056" y="458534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03631"/>
          </a:solidFill>
          <a:ln/>
        </p:spPr>
        <p:txBody>
          <a:bodyPr/>
          <a:lstStyle/>
          <a:p>
            <a:endParaRPr lang="en-US" sz="24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9" name="Text 21">
            <a:extLst>
              <a:ext uri="{FF2B5EF4-FFF2-40B4-BE49-F238E27FC236}">
                <a16:creationId xmlns:a16="http://schemas.microsoft.com/office/drawing/2014/main" id="{33149579-7858-0680-71E0-23A83FDCBB33}"/>
              </a:ext>
            </a:extLst>
          </p:cNvPr>
          <p:cNvSpPr/>
          <p:nvPr/>
        </p:nvSpPr>
        <p:spPr>
          <a:xfrm>
            <a:off x="5641718" y="4627018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ea typeface="Roboto Slab" pitchFamily="34" charset="-122"/>
                <a:cs typeface="TH Sarabun New" panose="020B0500040200020003" pitchFamily="34" charset="-34"/>
              </a:rPr>
              <a:t>4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0" name="Text 22">
            <a:extLst>
              <a:ext uri="{FF2B5EF4-FFF2-40B4-BE49-F238E27FC236}">
                <a16:creationId xmlns:a16="http://schemas.microsoft.com/office/drawing/2014/main" id="{8BEF8ED3-A23A-EFC5-5548-BC4D0089B841}"/>
              </a:ext>
            </a:extLst>
          </p:cNvPr>
          <p:cNvSpPr/>
          <p:nvPr/>
        </p:nvSpPr>
        <p:spPr>
          <a:xfrm>
            <a:off x="2293026" y="463392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ea typeface="Roboto Slab" pitchFamily="34" charset="-122"/>
                <a:cs typeface="TH Sarabun New" panose="020B0500040200020003" pitchFamily="34" charset="-34"/>
              </a:rPr>
              <a:t>พิมพ์ `code .`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1" name="Text 23">
            <a:extLst>
              <a:ext uri="{FF2B5EF4-FFF2-40B4-BE49-F238E27FC236}">
                <a16:creationId xmlns:a16="http://schemas.microsoft.com/office/drawing/2014/main" id="{E2EAFF27-6781-88A9-A91C-0C30DD1A767C}"/>
              </a:ext>
            </a:extLst>
          </p:cNvPr>
          <p:cNvSpPr/>
          <p:nvPr/>
        </p:nvSpPr>
        <p:spPr>
          <a:xfrm>
            <a:off x="459821" y="5203280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TH Sarabun New" panose="020B0500040200020003" pitchFamily="34" charset="-34"/>
                <a:ea typeface="Roboto" pitchFamily="34" charset="-122"/>
                <a:cs typeface="TH Sarabun New" panose="020B0500040200020003" pitchFamily="34" charset="-34"/>
              </a:rPr>
              <a:t>เพื่อเปิดโปรเจคด้วยโปรแกรม Visual Studio Code</a:t>
            </a:r>
            <a:endParaRPr lang="en-US" sz="175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62436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3">
            <a:extLst>
              <a:ext uri="{FF2B5EF4-FFF2-40B4-BE49-F238E27FC236}">
                <a16:creationId xmlns:a16="http://schemas.microsoft.com/office/drawing/2014/main" id="{FF722433-5F01-D583-CA20-AB0385BD7602}"/>
              </a:ext>
            </a:extLst>
          </p:cNvPr>
          <p:cNvSpPr/>
          <p:nvPr/>
        </p:nvSpPr>
        <p:spPr>
          <a:xfrm>
            <a:off x="568678" y="889491"/>
            <a:ext cx="4443269" cy="7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h-TH" sz="4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การสร้างโปรเจค </a:t>
            </a:r>
            <a:r>
              <a:rPr lang="en-US" sz="4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Dart</a:t>
            </a: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1CAB2F5C-E76A-5AB9-2177-192AAE326787}"/>
              </a:ext>
            </a:extLst>
          </p:cNvPr>
          <p:cNvSpPr/>
          <p:nvPr/>
        </p:nvSpPr>
        <p:spPr>
          <a:xfrm>
            <a:off x="568678" y="1683099"/>
            <a:ext cx="6883267" cy="1618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th-TH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เมื่อต้องการรันซอสโค้ดของ 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Dart Project </a:t>
            </a:r>
            <a:r>
              <a:rPr lang="th-TH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ให้เปิดโฟลเดอร์ของโปรเจกท์นั้นๆบน </a:t>
            </a:r>
            <a:endParaRPr lang="en-US" sz="24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5468"/>
              </a:lnSpc>
            </a:pP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command/terminal </a:t>
            </a:r>
            <a:r>
              <a:rPr lang="th-TH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แล้วพิมพ์คำสั่งนี้ดังนี้</a:t>
            </a:r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B05A1DBC-B478-3554-8F99-C33DE8BBC1F1}"/>
              </a:ext>
            </a:extLst>
          </p:cNvPr>
          <p:cNvSpPr/>
          <p:nvPr/>
        </p:nvSpPr>
        <p:spPr>
          <a:xfrm>
            <a:off x="4384754" y="3556761"/>
            <a:ext cx="44410" cy="1777484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hape 4">
            <a:extLst>
              <a:ext uri="{FF2B5EF4-FFF2-40B4-BE49-F238E27FC236}">
                <a16:creationId xmlns:a16="http://schemas.microsoft.com/office/drawing/2014/main" id="{1879D12D-3223-A640-EA63-740776746BAC}"/>
              </a:ext>
            </a:extLst>
          </p:cNvPr>
          <p:cNvSpPr/>
          <p:nvPr/>
        </p:nvSpPr>
        <p:spPr>
          <a:xfrm>
            <a:off x="4656872" y="3958061"/>
            <a:ext cx="777597" cy="44410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Shape 5">
            <a:extLst>
              <a:ext uri="{FF2B5EF4-FFF2-40B4-BE49-F238E27FC236}">
                <a16:creationId xmlns:a16="http://schemas.microsoft.com/office/drawing/2014/main" id="{56467FB8-0818-5141-4633-9C61CA696155}"/>
              </a:ext>
            </a:extLst>
          </p:cNvPr>
          <p:cNvSpPr/>
          <p:nvPr/>
        </p:nvSpPr>
        <p:spPr>
          <a:xfrm>
            <a:off x="4156928" y="373035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596763DE-F68D-4709-47A8-4F36D736BD7F}"/>
              </a:ext>
            </a:extLst>
          </p:cNvPr>
          <p:cNvSpPr/>
          <p:nvPr/>
        </p:nvSpPr>
        <p:spPr>
          <a:xfrm>
            <a:off x="4338260" y="3772026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ea typeface="Roboto Slab" pitchFamily="34" charset="-122"/>
                <a:cs typeface="TH Sarabun New" panose="020B0500040200020003" pitchFamily="34" charset="-34"/>
              </a:rPr>
              <a:t>1</a:t>
            </a:r>
            <a:endParaRPr lang="en-US" sz="2624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12E150D5-A027-88D6-03C7-828D0AC69377}"/>
              </a:ext>
            </a:extLst>
          </p:cNvPr>
          <p:cNvSpPr/>
          <p:nvPr/>
        </p:nvSpPr>
        <p:spPr>
          <a:xfrm>
            <a:off x="5628958" y="37789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ea typeface="Roboto Slab" pitchFamily="34" charset="-122"/>
                <a:cs typeface="TH Sarabun New" panose="020B0500040200020003" pitchFamily="34" charset="-34"/>
              </a:rPr>
              <a:t>ใช้คำสั่ง `dart run`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1AE879C2-08D0-3ED1-9DAB-9C9AD396E76C}"/>
              </a:ext>
            </a:extLst>
          </p:cNvPr>
          <p:cNvSpPr/>
          <p:nvPr/>
        </p:nvSpPr>
        <p:spPr>
          <a:xfrm>
            <a:off x="5628958" y="4348289"/>
            <a:ext cx="405515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dirty="0">
                <a:latin typeface="TH Sarabun New" panose="020B0500040200020003" pitchFamily="34" charset="-34"/>
                <a:ea typeface="Roboto" pitchFamily="34" charset="-122"/>
                <a:cs typeface="TH Sarabun New" panose="020B0500040200020003" pitchFamily="34" charset="-34"/>
              </a:rPr>
              <a:t>ในโฟลเดอร์โปรเจค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97284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>
            <a:extLst>
              <a:ext uri="{FF2B5EF4-FFF2-40B4-BE49-F238E27FC236}">
                <a16:creationId xmlns:a16="http://schemas.microsoft.com/office/drawing/2014/main" id="{ED3E665C-6583-7E4D-46E4-F0D45DCEAED2}"/>
              </a:ext>
            </a:extLst>
          </p:cNvPr>
          <p:cNvSpPr/>
          <p:nvPr/>
        </p:nvSpPr>
        <p:spPr>
          <a:xfrm>
            <a:off x="3351709" y="2595800"/>
            <a:ext cx="5488582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/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Quiz Dart</a:t>
            </a:r>
            <a:endParaRPr lang="en-US" sz="8000" b="1" i="0" dirty="0">
              <a:solidFill>
                <a:schemeClr val="bg1">
                  <a:lumMod val="8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52159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3">
            <a:extLst>
              <a:ext uri="{FF2B5EF4-FFF2-40B4-BE49-F238E27FC236}">
                <a16:creationId xmlns:a16="http://schemas.microsoft.com/office/drawing/2014/main" id="{FD87956A-604F-0E60-876B-F37DC29BE23F}"/>
              </a:ext>
            </a:extLst>
          </p:cNvPr>
          <p:cNvSpPr/>
          <p:nvPr/>
        </p:nvSpPr>
        <p:spPr>
          <a:xfrm>
            <a:off x="551425" y="1200042"/>
            <a:ext cx="7704054" cy="7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1. Dart </a:t>
            </a:r>
            <a:r>
              <a:rPr lang="th-TH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เป็นภาษาโปรแกรมที่ถูกพัฒนาโดยบริษัทใด?</a:t>
            </a:r>
            <a:endParaRPr lang="en-US" sz="36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hape 5">
            <a:extLst>
              <a:ext uri="{FF2B5EF4-FFF2-40B4-BE49-F238E27FC236}">
                <a16:creationId xmlns:a16="http://schemas.microsoft.com/office/drawing/2014/main" id="{740475C1-5259-610A-F585-ADCB4272222C}"/>
              </a:ext>
            </a:extLst>
          </p:cNvPr>
          <p:cNvSpPr/>
          <p:nvPr/>
        </p:nvSpPr>
        <p:spPr>
          <a:xfrm>
            <a:off x="1078958" y="226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03631"/>
          </a:solidFill>
          <a:ln>
            <a:noFill/>
          </a:ln>
        </p:spPr>
        <p:txBody>
          <a:bodyPr/>
          <a:lstStyle/>
          <a:p>
            <a:endParaRPr lang="en-US" sz="2400" dirty="0">
              <a:solidFill>
                <a:srgbClr val="00C8B5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Text 6">
            <a:extLst>
              <a:ext uri="{FF2B5EF4-FFF2-40B4-BE49-F238E27FC236}">
                <a16:creationId xmlns:a16="http://schemas.microsoft.com/office/drawing/2014/main" id="{0BDBA7C2-97E4-7FEE-A70B-1F157433539C}"/>
              </a:ext>
            </a:extLst>
          </p:cNvPr>
          <p:cNvSpPr/>
          <p:nvPr/>
        </p:nvSpPr>
        <p:spPr>
          <a:xfrm>
            <a:off x="1260349" y="2253107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ea typeface="Roboto Slab" pitchFamily="34" charset="-122"/>
                <a:cs typeface="TH Sarabun New" panose="020B0500040200020003" pitchFamily="34" charset="-34"/>
              </a:rPr>
              <a:t>a)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 7">
            <a:extLst>
              <a:ext uri="{FF2B5EF4-FFF2-40B4-BE49-F238E27FC236}">
                <a16:creationId xmlns:a16="http://schemas.microsoft.com/office/drawing/2014/main" id="{F2CD31D2-27AF-43E2-CFF2-F3A66FFF58F2}"/>
              </a:ext>
            </a:extLst>
          </p:cNvPr>
          <p:cNvSpPr/>
          <p:nvPr/>
        </p:nvSpPr>
        <p:spPr>
          <a:xfrm>
            <a:off x="1760233" y="2322402"/>
            <a:ext cx="3924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dirty="0"/>
              <a:t>Google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9523D2B1-54C4-BE9A-0587-B77F2785942D}"/>
              </a:ext>
            </a:extLst>
          </p:cNvPr>
          <p:cNvSpPr/>
          <p:nvPr/>
        </p:nvSpPr>
        <p:spPr>
          <a:xfrm>
            <a:off x="1078958" y="312670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03631"/>
          </a:solidFill>
          <a:ln>
            <a:noFill/>
          </a:ln>
        </p:spPr>
        <p:txBody>
          <a:bodyPr/>
          <a:lstStyle/>
          <a:p>
            <a:endParaRPr lang="en-US" sz="2400" dirty="0">
              <a:solidFill>
                <a:srgbClr val="00C8B5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1404C8CF-E291-D4E9-46FD-BC85A37627C6}"/>
              </a:ext>
            </a:extLst>
          </p:cNvPr>
          <p:cNvSpPr/>
          <p:nvPr/>
        </p:nvSpPr>
        <p:spPr>
          <a:xfrm>
            <a:off x="1260349" y="3110119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ea typeface="Roboto Slab" pitchFamily="34" charset="-122"/>
                <a:cs typeface="TH Sarabun New" panose="020B0500040200020003" pitchFamily="34" charset="-34"/>
              </a:rPr>
              <a:t>b)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ED9C4F74-8DAC-3B89-0A49-54EADA7FE034}"/>
              </a:ext>
            </a:extLst>
          </p:cNvPr>
          <p:cNvSpPr/>
          <p:nvPr/>
        </p:nvSpPr>
        <p:spPr>
          <a:xfrm>
            <a:off x="1760233" y="3179414"/>
            <a:ext cx="3924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dirty="0"/>
              <a:t>Apple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Shape 5">
            <a:extLst>
              <a:ext uri="{FF2B5EF4-FFF2-40B4-BE49-F238E27FC236}">
                <a16:creationId xmlns:a16="http://schemas.microsoft.com/office/drawing/2014/main" id="{B6744443-4DB7-A07C-AA2B-BA0EDCF4B2D1}"/>
              </a:ext>
            </a:extLst>
          </p:cNvPr>
          <p:cNvSpPr/>
          <p:nvPr/>
        </p:nvSpPr>
        <p:spPr>
          <a:xfrm>
            <a:off x="1078958" y="400349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03631"/>
          </a:solidFill>
          <a:ln>
            <a:noFill/>
          </a:ln>
        </p:spPr>
        <p:txBody>
          <a:bodyPr/>
          <a:lstStyle/>
          <a:p>
            <a:endParaRPr lang="en-US" sz="2400" dirty="0">
              <a:solidFill>
                <a:srgbClr val="00C8B5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5AD15D04-BBA6-72EB-47F6-41EF2007DCB9}"/>
              </a:ext>
            </a:extLst>
          </p:cNvPr>
          <p:cNvSpPr/>
          <p:nvPr/>
        </p:nvSpPr>
        <p:spPr>
          <a:xfrm>
            <a:off x="1260349" y="3986909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ea typeface="Roboto Slab" pitchFamily="34" charset="-122"/>
                <a:cs typeface="TH Sarabun New" panose="020B0500040200020003" pitchFamily="34" charset="-34"/>
              </a:rPr>
              <a:t>c)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A36AC126-2C40-540E-DECE-D167602DE08E}"/>
              </a:ext>
            </a:extLst>
          </p:cNvPr>
          <p:cNvSpPr/>
          <p:nvPr/>
        </p:nvSpPr>
        <p:spPr>
          <a:xfrm>
            <a:off x="1760233" y="4056204"/>
            <a:ext cx="3924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dirty="0"/>
              <a:t>Microsoft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Shape 5">
            <a:extLst>
              <a:ext uri="{FF2B5EF4-FFF2-40B4-BE49-F238E27FC236}">
                <a16:creationId xmlns:a16="http://schemas.microsoft.com/office/drawing/2014/main" id="{F3160933-244B-E3A6-E8A0-6C8FF11D275E}"/>
              </a:ext>
            </a:extLst>
          </p:cNvPr>
          <p:cNvSpPr/>
          <p:nvPr/>
        </p:nvSpPr>
        <p:spPr>
          <a:xfrm>
            <a:off x="1078958" y="488170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03631"/>
          </a:solidFill>
          <a:ln>
            <a:noFill/>
          </a:ln>
        </p:spPr>
        <p:txBody>
          <a:bodyPr/>
          <a:lstStyle/>
          <a:p>
            <a:endParaRPr lang="en-US" sz="2400" dirty="0">
              <a:solidFill>
                <a:srgbClr val="00C8B5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Text 6">
            <a:extLst>
              <a:ext uri="{FF2B5EF4-FFF2-40B4-BE49-F238E27FC236}">
                <a16:creationId xmlns:a16="http://schemas.microsoft.com/office/drawing/2014/main" id="{50F7321D-A942-EB07-653C-FB6C10A7C946}"/>
              </a:ext>
            </a:extLst>
          </p:cNvPr>
          <p:cNvSpPr/>
          <p:nvPr/>
        </p:nvSpPr>
        <p:spPr>
          <a:xfrm>
            <a:off x="1260349" y="4865117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ea typeface="Roboto Slab" pitchFamily="34" charset="-122"/>
                <a:cs typeface="TH Sarabun New" panose="020B0500040200020003" pitchFamily="34" charset="-34"/>
              </a:rPr>
              <a:t>d)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Text 7">
            <a:extLst>
              <a:ext uri="{FF2B5EF4-FFF2-40B4-BE49-F238E27FC236}">
                <a16:creationId xmlns:a16="http://schemas.microsoft.com/office/drawing/2014/main" id="{3408B223-4725-D850-E917-59F7A104B951}"/>
              </a:ext>
            </a:extLst>
          </p:cNvPr>
          <p:cNvSpPr/>
          <p:nvPr/>
        </p:nvSpPr>
        <p:spPr>
          <a:xfrm>
            <a:off x="1760233" y="4934412"/>
            <a:ext cx="3924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dirty="0"/>
              <a:t>Facebook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2E8785E4-ECC6-BF70-92B6-6C40811DF327}"/>
              </a:ext>
            </a:extLst>
          </p:cNvPr>
          <p:cNvSpPr/>
          <p:nvPr/>
        </p:nvSpPr>
        <p:spPr>
          <a:xfrm>
            <a:off x="910325" y="2165230"/>
            <a:ext cx="837207" cy="689273"/>
          </a:xfrm>
          <a:prstGeom prst="flowChartConnector">
            <a:avLst/>
          </a:prstGeom>
          <a:noFill/>
          <a:ln w="762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25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3">
            <a:extLst>
              <a:ext uri="{FF2B5EF4-FFF2-40B4-BE49-F238E27FC236}">
                <a16:creationId xmlns:a16="http://schemas.microsoft.com/office/drawing/2014/main" id="{CC2FCB9D-71C3-8842-000E-E2A1F74ECA8E}"/>
              </a:ext>
            </a:extLst>
          </p:cNvPr>
          <p:cNvSpPr/>
          <p:nvPr/>
        </p:nvSpPr>
        <p:spPr>
          <a:xfrm>
            <a:off x="419005" y="2296206"/>
            <a:ext cx="4661954" cy="2265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ea typeface="Martel Sans" pitchFamily="34" charset="-122"/>
                <a:cs typeface="TH Sarabun New" panose="020B0500040200020003" pitchFamily="34" charset="-34"/>
              </a:rPr>
              <a:t>Dart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ea typeface="Martel Sans" pitchFamily="34" charset="-122"/>
                <a:cs typeface="TH Sarabun New" panose="020B0500040200020003" pitchFamily="34" charset="-34"/>
              </a:rPr>
              <a:t>เป็นภาษาที่เอาไว้สำหรับสร้างแอพพลิเคชันบนเเพลตฟอร์มที่หลากหลายโดยได้ทั้ง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ea typeface="Martel Sans" pitchFamily="34" charset="-122"/>
                <a:cs typeface="TH Sarabun New" panose="020B0500040200020003" pitchFamily="34" charset="-34"/>
              </a:rPr>
              <a:t>mobie,destop,server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ea typeface="Martel Sans" pitchFamily="34" charset="-122"/>
                <a:cs typeface="TH Sarabun New" panose="020B0500040200020003" pitchFamily="34" charset="-34"/>
              </a:rPr>
              <a:t>เเละ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ea typeface="Martel Sans" pitchFamily="34" charset="-122"/>
                <a:cs typeface="TH Sarabun New" panose="020B0500040200020003" pitchFamily="34" charset="-34"/>
              </a:rPr>
              <a:t>web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ea typeface="Martel Sans" pitchFamily="34" charset="-122"/>
                <a:cs typeface="TH Sarabun New" panose="020B0500040200020003" pitchFamily="34" charset="-34"/>
              </a:rPr>
              <a:t>ภาษา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ea typeface="Martel Sans" pitchFamily="34" charset="-122"/>
                <a:cs typeface="TH Sarabun New" panose="020B0500040200020003" pitchFamily="34" charset="-34"/>
              </a:rPr>
              <a:t>Dart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ea typeface="Martel Sans" pitchFamily="34" charset="-122"/>
                <a:cs typeface="TH Sarabun New" panose="020B0500040200020003" pitchFamily="34" charset="-34"/>
              </a:rPr>
              <a:t>สามารถใช้ร่วมกับ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ea typeface="Martel Sans" pitchFamily="34" charset="-122"/>
                <a:cs typeface="TH Sarabun New" panose="020B0500040200020003" pitchFamily="34" charset="-34"/>
              </a:rPr>
              <a:t>Flutter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ea typeface="Martel Sans" pitchFamily="34" charset="-122"/>
                <a:cs typeface="TH Sarabun New" panose="020B0500040200020003" pitchFamily="34" charset="-34"/>
              </a:rPr>
              <a:t>ที่เป็นเครื่องมือช่วยสร้าง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ea typeface="Martel Sans" pitchFamily="34" charset="-122"/>
                <a:cs typeface="TH Sarabun New" panose="020B0500040200020003" pitchFamily="34" charset="-34"/>
              </a:rPr>
              <a:t>UI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ea typeface="Martel Sans" pitchFamily="34" charset="-122"/>
                <a:cs typeface="TH Sarabun New" panose="020B0500040200020003" pitchFamily="34" charset="-34"/>
              </a:rPr>
              <a:t>ของ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ea typeface="Martel Sans" pitchFamily="34" charset="-122"/>
                <a:cs typeface="TH Sarabun New" panose="020B0500040200020003" pitchFamily="34" charset="-34"/>
              </a:rPr>
              <a:t>Google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ea typeface="Martel Sans" pitchFamily="34" charset="-122"/>
                <a:cs typeface="TH Sarabun New" panose="020B0500040200020003" pitchFamily="34" charset="-34"/>
              </a:rPr>
              <a:t>ใช้ได้ทั้งกับ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ea typeface="Martel Sans" pitchFamily="34" charset="-122"/>
                <a:cs typeface="TH Sarabun New" panose="020B0500040200020003" pitchFamily="34" charset="-34"/>
              </a:rPr>
              <a:t>Android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ea typeface="Martel Sans" pitchFamily="34" charset="-122"/>
                <a:cs typeface="TH Sarabun New" panose="020B0500040200020003" pitchFamily="34" charset="-34"/>
              </a:rPr>
              <a:t>และ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ea typeface="Martel Sans" pitchFamily="34" charset="-122"/>
                <a:cs typeface="TH Sarabun New" panose="020B0500040200020003" pitchFamily="34" charset="-34"/>
              </a:rPr>
              <a:t>iOS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 descr="A screen shot of a phone and a screen with text&#10;&#10;Description automatically generated">
            <a:extLst>
              <a:ext uri="{FF2B5EF4-FFF2-40B4-BE49-F238E27FC236}">
                <a16:creationId xmlns:a16="http://schemas.microsoft.com/office/drawing/2014/main" id="{93075425-8A67-8270-8493-48C6560CD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10486" r="654" b="3284"/>
          <a:stretch/>
        </p:blipFill>
        <p:spPr>
          <a:xfrm>
            <a:off x="7679152" y="3877577"/>
            <a:ext cx="4093843" cy="241971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B14ECFC-08A4-A712-8BE1-6BD6E6AD0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746" y="560713"/>
            <a:ext cx="4093842" cy="2419711"/>
          </a:xfrm>
          <a:prstGeom prst="rect">
            <a:avLst/>
          </a:prstGeom>
        </p:spPr>
      </p:pic>
      <p:sp>
        <p:nvSpPr>
          <p:cNvPr id="3" name="Text 3">
            <a:extLst>
              <a:ext uri="{FF2B5EF4-FFF2-40B4-BE49-F238E27FC236}">
                <a16:creationId xmlns:a16="http://schemas.microsoft.com/office/drawing/2014/main" id="{436DD52F-0852-D3BF-1033-0D79079FF32D}"/>
              </a:ext>
            </a:extLst>
          </p:cNvPr>
          <p:cNvSpPr/>
          <p:nvPr/>
        </p:nvSpPr>
        <p:spPr>
          <a:xfrm>
            <a:off x="419006" y="1054022"/>
            <a:ext cx="2971176" cy="7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Dart</a:t>
            </a:r>
            <a:r>
              <a:rPr lang="th-TH" sz="4400" b="1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คืออะไร</a:t>
            </a:r>
            <a:r>
              <a:rPr lang="en-US" sz="4400" b="1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A56FFEAB-C976-D010-6228-35663EE97459}"/>
              </a:ext>
            </a:extLst>
          </p:cNvPr>
          <p:cNvSpPr/>
          <p:nvPr/>
        </p:nvSpPr>
        <p:spPr>
          <a:xfrm>
            <a:off x="2259454" y="846359"/>
            <a:ext cx="9370293" cy="7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h-TH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2. การพิมพ์ข้อความ "</a:t>
            </a:r>
            <a:r>
              <a:rPr lang="en-US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Hello, World!" </a:t>
            </a:r>
            <a:r>
              <a:rPr lang="th-TH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</a:t>
            </a:r>
            <a:r>
              <a:rPr lang="en-US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Dart </a:t>
            </a:r>
            <a:r>
              <a:rPr lang="th-TH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จะต้องใช้โค้ดอะไร?</a:t>
            </a:r>
            <a:endParaRPr lang="en-US" sz="36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17BEFBD5-9C42-29F4-900B-5A1EB3BB8A60}"/>
              </a:ext>
            </a:extLst>
          </p:cNvPr>
          <p:cNvSpPr/>
          <p:nvPr/>
        </p:nvSpPr>
        <p:spPr>
          <a:xfrm>
            <a:off x="2761108" y="204540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03631"/>
          </a:solidFill>
          <a:ln>
            <a:noFill/>
          </a:ln>
        </p:spPr>
        <p:txBody>
          <a:bodyPr/>
          <a:lstStyle/>
          <a:p>
            <a:endParaRPr lang="en-US" sz="2400" dirty="0">
              <a:solidFill>
                <a:srgbClr val="00C8B5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D7E06B48-957E-472E-BFCC-C51AB1C743A9}"/>
              </a:ext>
            </a:extLst>
          </p:cNvPr>
          <p:cNvSpPr/>
          <p:nvPr/>
        </p:nvSpPr>
        <p:spPr>
          <a:xfrm>
            <a:off x="2942499" y="2028821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ea typeface="Roboto Slab" pitchFamily="34" charset="-122"/>
                <a:cs typeface="TH Sarabun New" panose="020B0500040200020003" pitchFamily="34" charset="-34"/>
              </a:rPr>
              <a:t>a)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2C6A778F-7060-40C6-0412-88E403ED7DA9}"/>
              </a:ext>
            </a:extLst>
          </p:cNvPr>
          <p:cNvSpPr/>
          <p:nvPr/>
        </p:nvSpPr>
        <p:spPr>
          <a:xfrm>
            <a:off x="3442383" y="2098116"/>
            <a:ext cx="3924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dirty="0"/>
              <a:t>printf("Hello, World!");</a:t>
            </a:r>
          </a:p>
        </p:txBody>
      </p:sp>
      <p:sp>
        <p:nvSpPr>
          <p:cNvPr id="10" name="Shape 5">
            <a:extLst>
              <a:ext uri="{FF2B5EF4-FFF2-40B4-BE49-F238E27FC236}">
                <a16:creationId xmlns:a16="http://schemas.microsoft.com/office/drawing/2014/main" id="{82795212-CE54-8364-7E3A-76FCBE2103BC}"/>
              </a:ext>
            </a:extLst>
          </p:cNvPr>
          <p:cNvSpPr/>
          <p:nvPr/>
        </p:nvSpPr>
        <p:spPr>
          <a:xfrm>
            <a:off x="2761108" y="290242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03631"/>
          </a:solidFill>
          <a:ln>
            <a:noFill/>
          </a:ln>
        </p:spPr>
        <p:txBody>
          <a:bodyPr/>
          <a:lstStyle/>
          <a:p>
            <a:endParaRPr lang="en-US" sz="2400" dirty="0">
              <a:solidFill>
                <a:srgbClr val="00C8B5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BFE238CA-256F-C1A7-2FC2-C20AD123C2E5}"/>
              </a:ext>
            </a:extLst>
          </p:cNvPr>
          <p:cNvSpPr/>
          <p:nvPr/>
        </p:nvSpPr>
        <p:spPr>
          <a:xfrm>
            <a:off x="2942499" y="2885833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ea typeface="Roboto Slab" pitchFamily="34" charset="-122"/>
                <a:cs typeface="TH Sarabun New" panose="020B0500040200020003" pitchFamily="34" charset="-34"/>
              </a:rPr>
              <a:t>b)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C4FB4CAD-84DE-7139-9DCF-E5AF9AEB2D01}"/>
              </a:ext>
            </a:extLst>
          </p:cNvPr>
          <p:cNvSpPr/>
          <p:nvPr/>
        </p:nvSpPr>
        <p:spPr>
          <a:xfrm>
            <a:off x="3442383" y="2955128"/>
            <a:ext cx="3924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dirty="0" err="1"/>
              <a:t>System.out.println</a:t>
            </a:r>
            <a:r>
              <a:rPr lang="en-US" dirty="0"/>
              <a:t>("Hello, World!");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9B25E2D3-38E2-6A43-05CB-9B1D526810B8}"/>
              </a:ext>
            </a:extLst>
          </p:cNvPr>
          <p:cNvSpPr/>
          <p:nvPr/>
        </p:nvSpPr>
        <p:spPr>
          <a:xfrm>
            <a:off x="2761108" y="377921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03631"/>
          </a:solidFill>
          <a:ln>
            <a:noFill/>
          </a:ln>
        </p:spPr>
        <p:txBody>
          <a:bodyPr/>
          <a:lstStyle/>
          <a:p>
            <a:endParaRPr lang="en-US" sz="2400" dirty="0">
              <a:solidFill>
                <a:srgbClr val="00C8B5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936402A5-3CB6-F48D-740A-69B3B768E974}"/>
              </a:ext>
            </a:extLst>
          </p:cNvPr>
          <p:cNvSpPr/>
          <p:nvPr/>
        </p:nvSpPr>
        <p:spPr>
          <a:xfrm>
            <a:off x="2942499" y="3762623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ea typeface="Roboto Slab" pitchFamily="34" charset="-122"/>
                <a:cs typeface="TH Sarabun New" panose="020B0500040200020003" pitchFamily="34" charset="-34"/>
              </a:rPr>
              <a:t>c)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3D353846-50A7-FC99-B1D8-E6E5EA19ED50}"/>
              </a:ext>
            </a:extLst>
          </p:cNvPr>
          <p:cNvSpPr/>
          <p:nvPr/>
        </p:nvSpPr>
        <p:spPr>
          <a:xfrm>
            <a:off x="3442383" y="3831918"/>
            <a:ext cx="3924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dirty="0"/>
              <a:t>console.log("Hello, World!");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Shape 5">
            <a:extLst>
              <a:ext uri="{FF2B5EF4-FFF2-40B4-BE49-F238E27FC236}">
                <a16:creationId xmlns:a16="http://schemas.microsoft.com/office/drawing/2014/main" id="{2B70204B-FE84-7FD8-F011-BDB844C5816B}"/>
              </a:ext>
            </a:extLst>
          </p:cNvPr>
          <p:cNvSpPr/>
          <p:nvPr/>
        </p:nvSpPr>
        <p:spPr>
          <a:xfrm>
            <a:off x="2761108" y="465741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03631"/>
          </a:solidFill>
          <a:ln>
            <a:noFill/>
          </a:ln>
        </p:spPr>
        <p:txBody>
          <a:bodyPr/>
          <a:lstStyle/>
          <a:p>
            <a:endParaRPr lang="en-US" sz="2400" dirty="0">
              <a:solidFill>
                <a:srgbClr val="00C8B5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Text 6">
            <a:extLst>
              <a:ext uri="{FF2B5EF4-FFF2-40B4-BE49-F238E27FC236}">
                <a16:creationId xmlns:a16="http://schemas.microsoft.com/office/drawing/2014/main" id="{2010CC36-10BE-2135-E141-F1A8C6F895C7}"/>
              </a:ext>
            </a:extLst>
          </p:cNvPr>
          <p:cNvSpPr/>
          <p:nvPr/>
        </p:nvSpPr>
        <p:spPr>
          <a:xfrm>
            <a:off x="2942499" y="4640831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ea typeface="Roboto Slab" pitchFamily="34" charset="-122"/>
                <a:cs typeface="TH Sarabun New" panose="020B0500040200020003" pitchFamily="34" charset="-34"/>
              </a:rPr>
              <a:t>d)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Text 7">
            <a:extLst>
              <a:ext uri="{FF2B5EF4-FFF2-40B4-BE49-F238E27FC236}">
                <a16:creationId xmlns:a16="http://schemas.microsoft.com/office/drawing/2014/main" id="{7EFE6368-501D-F6BF-BEBA-F4E3E5DB17B2}"/>
              </a:ext>
            </a:extLst>
          </p:cNvPr>
          <p:cNvSpPr/>
          <p:nvPr/>
        </p:nvSpPr>
        <p:spPr>
          <a:xfrm>
            <a:off x="3442383" y="4710126"/>
            <a:ext cx="3924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dirty="0"/>
              <a:t>print("Hello, World!");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34C1D80C-4DEC-E4F9-6611-D6EBF815CAC7}"/>
              </a:ext>
            </a:extLst>
          </p:cNvPr>
          <p:cNvSpPr/>
          <p:nvPr/>
        </p:nvSpPr>
        <p:spPr>
          <a:xfrm>
            <a:off x="2605176" y="4562753"/>
            <a:ext cx="837207" cy="689273"/>
          </a:xfrm>
          <a:prstGeom prst="flowChartConnector">
            <a:avLst/>
          </a:prstGeom>
          <a:noFill/>
          <a:ln w="762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68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>
            <a:extLst>
              <a:ext uri="{FF2B5EF4-FFF2-40B4-BE49-F238E27FC236}">
                <a16:creationId xmlns:a16="http://schemas.microsoft.com/office/drawing/2014/main" id="{DCFEDC81-60BC-F601-FE3B-5C90579DC025}"/>
              </a:ext>
            </a:extLst>
          </p:cNvPr>
          <p:cNvSpPr/>
          <p:nvPr/>
        </p:nvSpPr>
        <p:spPr>
          <a:xfrm>
            <a:off x="3351709" y="2595800"/>
            <a:ext cx="5488582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/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Thank you.</a:t>
            </a:r>
            <a:endParaRPr lang="en-US" sz="8000" b="1" i="0" dirty="0">
              <a:solidFill>
                <a:schemeClr val="bg1">
                  <a:lumMod val="8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16149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3">
            <a:extLst>
              <a:ext uri="{FF2B5EF4-FFF2-40B4-BE49-F238E27FC236}">
                <a16:creationId xmlns:a16="http://schemas.microsoft.com/office/drawing/2014/main" id="{1377CEF5-1ABB-376B-7391-0A890302614E}"/>
              </a:ext>
            </a:extLst>
          </p:cNvPr>
          <p:cNvSpPr/>
          <p:nvPr/>
        </p:nvSpPr>
        <p:spPr>
          <a:xfrm>
            <a:off x="780983" y="1281252"/>
            <a:ext cx="11011325" cy="7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h-TH" sz="4400" b="1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</a:t>
            </a:r>
            <a:r>
              <a:rPr lang="th-TH" sz="4400" b="1" i="0" dirty="0">
                <a:solidFill>
                  <a:schemeClr val="bg1">
                    <a:lumMod val="8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แสดงข้อความ “</a:t>
            </a:r>
            <a:r>
              <a:rPr lang="en-US" sz="4400" b="1" i="0" dirty="0">
                <a:solidFill>
                  <a:schemeClr val="bg1">
                    <a:lumMod val="8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Hello World” </a:t>
            </a:r>
            <a:r>
              <a:rPr lang="th-TH" sz="4400" b="1" i="0" dirty="0">
                <a:solidFill>
                  <a:schemeClr val="bg1">
                    <a:lumMod val="8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</a:t>
            </a:r>
            <a:r>
              <a:rPr lang="en-US" sz="4400" b="1" i="0" dirty="0">
                <a:solidFill>
                  <a:schemeClr val="bg1">
                    <a:lumMod val="8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Dart</a:t>
            </a:r>
            <a:endParaRPr lang="en-US" sz="4400" b="1" dirty="0">
              <a:solidFill>
                <a:schemeClr val="bg1">
                  <a:lumMod val="8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67BC1014-9F5D-965B-C7B8-7DC23225D908}"/>
              </a:ext>
            </a:extLst>
          </p:cNvPr>
          <p:cNvSpPr/>
          <p:nvPr/>
        </p:nvSpPr>
        <p:spPr>
          <a:xfrm>
            <a:off x="841368" y="3795623"/>
            <a:ext cx="1349741" cy="7011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i="0" u="sng" dirty="0">
                <a:solidFill>
                  <a:schemeClr val="bg1">
                    <a:lumMod val="8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  <a:endParaRPr lang="en-US" u="sng" dirty="0">
              <a:solidFill>
                <a:schemeClr val="bg1">
                  <a:lumMod val="8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C7149C-57E4-7AC9-56B0-8CB4174AED55}"/>
              </a:ext>
            </a:extLst>
          </p:cNvPr>
          <p:cNvSpPr/>
          <p:nvPr/>
        </p:nvSpPr>
        <p:spPr>
          <a:xfrm>
            <a:off x="841368" y="2537156"/>
            <a:ext cx="8806648" cy="1427194"/>
          </a:xfrm>
          <a:prstGeom prst="rect">
            <a:avLst/>
          </a:prstGeom>
          <a:solidFill>
            <a:srgbClr val="0036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dirty="0">
              <a:solidFill>
                <a:schemeClr val="bg1">
                  <a:lumMod val="8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void main() {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print("Hello World!");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D7710-C7E2-3AE7-5CE3-BD48CAEE9925}"/>
              </a:ext>
            </a:extLst>
          </p:cNvPr>
          <p:cNvSpPr/>
          <p:nvPr/>
        </p:nvSpPr>
        <p:spPr>
          <a:xfrm>
            <a:off x="841368" y="4496792"/>
            <a:ext cx="8806648" cy="531419"/>
          </a:xfrm>
          <a:prstGeom prst="rect">
            <a:avLst/>
          </a:prstGeom>
          <a:solidFill>
            <a:srgbClr val="0036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Hello World!</a:t>
            </a:r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0768E9A0-71BA-4B33-D475-652F20CAB2DE}"/>
              </a:ext>
            </a:extLst>
          </p:cNvPr>
          <p:cNvSpPr/>
          <p:nvPr/>
        </p:nvSpPr>
        <p:spPr>
          <a:xfrm>
            <a:off x="780983" y="1829131"/>
            <a:ext cx="1349741" cy="7032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h-TH" i="0" u="sng" dirty="0">
                <a:solidFill>
                  <a:schemeClr val="bg1">
                    <a:lumMod val="8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ตัวอย่างโค้ด</a:t>
            </a:r>
            <a:endParaRPr lang="en-US" u="sng" dirty="0">
              <a:solidFill>
                <a:schemeClr val="bg1">
                  <a:lumMod val="8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animBg="1"/>
      <p:bldP spid="6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3">
            <a:extLst>
              <a:ext uri="{FF2B5EF4-FFF2-40B4-BE49-F238E27FC236}">
                <a16:creationId xmlns:a16="http://schemas.microsoft.com/office/drawing/2014/main" id="{D4CBE23C-C928-5CD0-C396-DC6685DA7A1A}"/>
              </a:ext>
            </a:extLst>
          </p:cNvPr>
          <p:cNvSpPr/>
          <p:nvPr/>
        </p:nvSpPr>
        <p:spPr>
          <a:xfrm>
            <a:off x="855722" y="503838"/>
            <a:ext cx="4334481" cy="7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h-TH" sz="4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 </a:t>
            </a:r>
            <a:r>
              <a:rPr lang="en-US" sz="4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dart </a:t>
            </a:r>
            <a:r>
              <a:rPr lang="th-TH" sz="4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พื้นฐาน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Shape 3">
            <a:extLst>
              <a:ext uri="{FF2B5EF4-FFF2-40B4-BE49-F238E27FC236}">
                <a16:creationId xmlns:a16="http://schemas.microsoft.com/office/drawing/2014/main" id="{93CDECB4-14C9-D027-AE17-5DA6D302CCEA}"/>
              </a:ext>
            </a:extLst>
          </p:cNvPr>
          <p:cNvSpPr/>
          <p:nvPr/>
        </p:nvSpPr>
        <p:spPr>
          <a:xfrm>
            <a:off x="5168116" y="1297446"/>
            <a:ext cx="45719" cy="5163310"/>
          </a:xfrm>
          <a:prstGeom prst="rect">
            <a:avLst/>
          </a:prstGeom>
          <a:solidFill>
            <a:srgbClr val="003631"/>
          </a:solidFill>
          <a:ln/>
        </p:spPr>
        <p:txBody>
          <a:bodyPr/>
          <a:lstStyle/>
          <a:p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Shape 4">
            <a:extLst>
              <a:ext uri="{FF2B5EF4-FFF2-40B4-BE49-F238E27FC236}">
                <a16:creationId xmlns:a16="http://schemas.microsoft.com/office/drawing/2014/main" id="{52D6E474-DBC7-ACAB-EED0-6165ED470047}"/>
              </a:ext>
            </a:extLst>
          </p:cNvPr>
          <p:cNvSpPr/>
          <p:nvPr/>
        </p:nvSpPr>
        <p:spPr>
          <a:xfrm>
            <a:off x="5440235" y="1698746"/>
            <a:ext cx="777597" cy="44410"/>
          </a:xfrm>
          <a:prstGeom prst="rect">
            <a:avLst/>
          </a:prstGeom>
          <a:solidFill>
            <a:srgbClr val="003631"/>
          </a:solidFill>
          <a:ln/>
        </p:spPr>
        <p:txBody>
          <a:bodyPr/>
          <a:lstStyle/>
          <a:p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Shape 5">
            <a:extLst>
              <a:ext uri="{FF2B5EF4-FFF2-40B4-BE49-F238E27FC236}">
                <a16:creationId xmlns:a16="http://schemas.microsoft.com/office/drawing/2014/main" id="{6741DB7E-DAE0-3FC9-3505-0712ADC83768}"/>
              </a:ext>
            </a:extLst>
          </p:cNvPr>
          <p:cNvSpPr/>
          <p:nvPr/>
        </p:nvSpPr>
        <p:spPr>
          <a:xfrm>
            <a:off x="4940291" y="147103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03631"/>
          </a:solidFill>
          <a:ln>
            <a:noFill/>
          </a:ln>
        </p:spPr>
        <p:txBody>
          <a:bodyPr/>
          <a:lstStyle/>
          <a:p>
            <a:endParaRPr lang="en-US" dirty="0">
              <a:solidFill>
                <a:srgbClr val="00C8B5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7DABB31D-15E4-094E-1349-007A7EE8CD25}"/>
              </a:ext>
            </a:extLst>
          </p:cNvPr>
          <p:cNvSpPr/>
          <p:nvPr/>
        </p:nvSpPr>
        <p:spPr>
          <a:xfrm>
            <a:off x="5121623" y="1512711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ea typeface="Roboto Slab" pitchFamily="34" charset="-122"/>
                <a:cs typeface="TH Sarabun New" panose="020B0500040200020003" pitchFamily="34" charset="-34"/>
              </a:rPr>
              <a:t>1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E9C72ADE-0298-9A3F-001A-9F2741C5D7D5}"/>
              </a:ext>
            </a:extLst>
          </p:cNvPr>
          <p:cNvSpPr/>
          <p:nvPr/>
        </p:nvSpPr>
        <p:spPr>
          <a:xfrm>
            <a:off x="6412321" y="1360352"/>
            <a:ext cx="2982509" cy="8295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ea typeface="Martel Sans" pitchFamily="34" charset="-122"/>
                <a:cs typeface="TH Sarabun New" panose="020B0500040200020003" pitchFamily="34" charset="-34"/>
              </a:rPr>
              <a:t>void main ( ) </a:t>
            </a:r>
            <a:r>
              <a:rPr lang="th-TH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ea typeface="Martel Sans" pitchFamily="34" charset="-122"/>
                <a:cs typeface="TH Sarabun New" panose="020B0500040200020003" pitchFamily="34" charset="-34"/>
              </a:rPr>
              <a:t>เป็นจุดเริ่มต้น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H Sarabun New" panose="020B0500040200020003" pitchFamily="34" charset="-34"/>
              <a:ea typeface="Martel Sans" pitchFamily="34" charset="-122"/>
              <a:cs typeface="TH Sarabun New" panose="020B0500040200020003" pitchFamily="34" charset="-34"/>
            </a:endParaRPr>
          </a:p>
          <a:p>
            <a:pPr>
              <a:lnSpc>
                <a:spcPts val="2799"/>
              </a:lnSpc>
            </a:pPr>
            <a:r>
              <a:rPr lang="th-TH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ea typeface="Martel Sans" pitchFamily="34" charset="-122"/>
                <a:cs typeface="TH Sarabun New" panose="020B0500040200020003" pitchFamily="34" charset="-34"/>
              </a:rPr>
              <a:t>ที่โปรแกรมจะเริ่มทํางาน</a:t>
            </a: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C6DB5E90-CB4C-E671-49A2-BF85C903BC47}"/>
              </a:ext>
            </a:extLst>
          </p:cNvPr>
          <p:cNvSpPr/>
          <p:nvPr/>
        </p:nvSpPr>
        <p:spPr>
          <a:xfrm>
            <a:off x="4162694" y="2809599"/>
            <a:ext cx="777597" cy="44410"/>
          </a:xfrm>
          <a:prstGeom prst="rect">
            <a:avLst/>
          </a:prstGeom>
          <a:solidFill>
            <a:srgbClr val="003631"/>
          </a:solidFill>
          <a:ln/>
        </p:spPr>
        <p:txBody>
          <a:bodyPr/>
          <a:lstStyle/>
          <a:p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Shape 10">
            <a:extLst>
              <a:ext uri="{FF2B5EF4-FFF2-40B4-BE49-F238E27FC236}">
                <a16:creationId xmlns:a16="http://schemas.microsoft.com/office/drawing/2014/main" id="{E4E83064-8A12-4096-143A-20E0B820AA52}"/>
              </a:ext>
            </a:extLst>
          </p:cNvPr>
          <p:cNvSpPr/>
          <p:nvPr/>
        </p:nvSpPr>
        <p:spPr>
          <a:xfrm>
            <a:off x="4940291" y="258189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03631"/>
          </a:solidFill>
          <a:ln/>
        </p:spPr>
        <p:txBody>
          <a:bodyPr/>
          <a:lstStyle/>
          <a:p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E99B587A-D251-1780-C679-A78A2A6FCF21}"/>
              </a:ext>
            </a:extLst>
          </p:cNvPr>
          <p:cNvSpPr/>
          <p:nvPr/>
        </p:nvSpPr>
        <p:spPr>
          <a:xfrm>
            <a:off x="5098763" y="2623564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ea typeface="Roboto Slab" pitchFamily="34" charset="-122"/>
                <a:cs typeface="TH Sarabun New" panose="020B0500040200020003" pitchFamily="34" charset="-34"/>
              </a:rPr>
              <a:t>2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FD016CA5-EDE8-D6DD-1886-0C17758FA8E8}"/>
              </a:ext>
            </a:extLst>
          </p:cNvPr>
          <p:cNvSpPr/>
          <p:nvPr/>
        </p:nvSpPr>
        <p:spPr>
          <a:xfrm>
            <a:off x="392715" y="2607761"/>
            <a:ext cx="3770588" cy="4480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</a:pPr>
            <a:r>
              <a:rPr lang="th-TH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ea typeface="Martel Sans" pitchFamily="34" charset="-122"/>
                <a:cs typeface="TH Sarabun New" panose="020B0500040200020003" pitchFamily="34" charset="-34"/>
              </a:rPr>
              <a:t>แต่ละโปรแกรมเริ่มต้นด้วยฟังก์ชันหลัก</a:t>
            </a:r>
          </a:p>
        </p:txBody>
      </p:sp>
      <p:sp>
        <p:nvSpPr>
          <p:cNvPr id="19" name="Shape 14">
            <a:extLst>
              <a:ext uri="{FF2B5EF4-FFF2-40B4-BE49-F238E27FC236}">
                <a16:creationId xmlns:a16="http://schemas.microsoft.com/office/drawing/2014/main" id="{97ED4E2F-4DE3-CBFD-4D03-4317A1D2D15A}"/>
              </a:ext>
            </a:extLst>
          </p:cNvPr>
          <p:cNvSpPr/>
          <p:nvPr/>
        </p:nvSpPr>
        <p:spPr>
          <a:xfrm>
            <a:off x="5440235" y="3809367"/>
            <a:ext cx="777597" cy="44410"/>
          </a:xfrm>
          <a:prstGeom prst="rect">
            <a:avLst/>
          </a:prstGeom>
          <a:solidFill>
            <a:srgbClr val="003631"/>
          </a:solidFill>
          <a:ln/>
        </p:spPr>
        <p:txBody>
          <a:bodyPr/>
          <a:lstStyle/>
          <a:p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Shape 15">
            <a:extLst>
              <a:ext uri="{FF2B5EF4-FFF2-40B4-BE49-F238E27FC236}">
                <a16:creationId xmlns:a16="http://schemas.microsoft.com/office/drawing/2014/main" id="{61094F4C-FB13-6557-3EE3-DAB9189AFDAB}"/>
              </a:ext>
            </a:extLst>
          </p:cNvPr>
          <p:cNvSpPr/>
          <p:nvPr/>
        </p:nvSpPr>
        <p:spPr>
          <a:xfrm>
            <a:off x="4940291" y="358166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03631"/>
          </a:solidFill>
          <a:ln/>
        </p:spPr>
        <p:txBody>
          <a:bodyPr/>
          <a:lstStyle/>
          <a:p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1" name="Text 16">
            <a:extLst>
              <a:ext uri="{FF2B5EF4-FFF2-40B4-BE49-F238E27FC236}">
                <a16:creationId xmlns:a16="http://schemas.microsoft.com/office/drawing/2014/main" id="{F64F9CAB-E0CA-E133-6921-8C566EC3E4B9}"/>
              </a:ext>
            </a:extLst>
          </p:cNvPr>
          <p:cNvSpPr/>
          <p:nvPr/>
        </p:nvSpPr>
        <p:spPr>
          <a:xfrm>
            <a:off x="5098763" y="362333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ea typeface="Roboto Slab" pitchFamily="34" charset="-122"/>
                <a:cs typeface="TH Sarabun New" panose="020B0500040200020003" pitchFamily="34" charset="-34"/>
              </a:rPr>
              <a:t>3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" name="Text 17">
            <a:extLst>
              <a:ext uri="{FF2B5EF4-FFF2-40B4-BE49-F238E27FC236}">
                <a16:creationId xmlns:a16="http://schemas.microsoft.com/office/drawing/2014/main" id="{E2E55D90-FDC2-2017-DD23-9095A6B141AA}"/>
              </a:ext>
            </a:extLst>
          </p:cNvPr>
          <p:cNvSpPr/>
          <p:nvPr/>
        </p:nvSpPr>
        <p:spPr>
          <a:xfrm>
            <a:off x="6412320" y="3471708"/>
            <a:ext cx="3832862" cy="7641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</a:pPr>
            <a:r>
              <a:rPr lang="th-TH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ea typeface="Martel Sans" pitchFamily="34" charset="-122"/>
                <a:cs typeface="TH Sarabun New" panose="020B0500040200020003" pitchFamily="34" charset="-34"/>
              </a:rPr>
              <a:t>วงเล็บเปิดปิด หรือ ปีกกา{ } ระบุ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H Sarabun New" panose="020B0500040200020003" pitchFamily="34" charset="-34"/>
              <a:ea typeface="Martel Sans" pitchFamily="34" charset="-122"/>
              <a:cs typeface="TH Sarabun New" panose="020B0500040200020003" pitchFamily="34" charset="-34"/>
            </a:endParaRPr>
          </a:p>
          <a:p>
            <a:pPr>
              <a:lnSpc>
                <a:spcPts val="2799"/>
              </a:lnSpc>
            </a:pPr>
            <a:r>
              <a:rPr lang="th-TH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ea typeface="Martel Sans" pitchFamily="34" charset="-122"/>
                <a:cs typeface="TH Sarabun New" panose="020B0500040200020003" pitchFamily="34" charset="-34"/>
              </a:rPr>
              <a:t>จุดเริ่มต้นและจุดสิ้นสุดของบล็อกโค้ด</a:t>
            </a:r>
          </a:p>
        </p:txBody>
      </p:sp>
      <p:sp>
        <p:nvSpPr>
          <p:cNvPr id="24" name="Shape 19">
            <a:extLst>
              <a:ext uri="{FF2B5EF4-FFF2-40B4-BE49-F238E27FC236}">
                <a16:creationId xmlns:a16="http://schemas.microsoft.com/office/drawing/2014/main" id="{A724030B-E4A0-7E31-8D7F-22563801C1B1}"/>
              </a:ext>
            </a:extLst>
          </p:cNvPr>
          <p:cNvSpPr/>
          <p:nvPr/>
        </p:nvSpPr>
        <p:spPr>
          <a:xfrm>
            <a:off x="4162694" y="4809254"/>
            <a:ext cx="777597" cy="44410"/>
          </a:xfrm>
          <a:prstGeom prst="rect">
            <a:avLst/>
          </a:prstGeom>
          <a:solidFill>
            <a:srgbClr val="003631"/>
          </a:solidFill>
          <a:ln/>
        </p:spPr>
        <p:txBody>
          <a:bodyPr/>
          <a:lstStyle/>
          <a:p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5" name="Shape 20">
            <a:extLst>
              <a:ext uri="{FF2B5EF4-FFF2-40B4-BE49-F238E27FC236}">
                <a16:creationId xmlns:a16="http://schemas.microsoft.com/office/drawing/2014/main" id="{71045F5B-529E-A1D7-69D1-80B41DB6C4FF}"/>
              </a:ext>
            </a:extLst>
          </p:cNvPr>
          <p:cNvSpPr/>
          <p:nvPr/>
        </p:nvSpPr>
        <p:spPr>
          <a:xfrm>
            <a:off x="4940291" y="458154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03631"/>
          </a:solidFill>
          <a:ln/>
        </p:spPr>
        <p:txBody>
          <a:bodyPr/>
          <a:lstStyle/>
          <a:p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BDF2E5AC-EBC1-458D-31EA-F0E7058B8C5E}"/>
              </a:ext>
            </a:extLst>
          </p:cNvPr>
          <p:cNvSpPr/>
          <p:nvPr/>
        </p:nvSpPr>
        <p:spPr>
          <a:xfrm>
            <a:off x="5094953" y="4623219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ea typeface="Roboto Slab" pitchFamily="34" charset="-122"/>
                <a:cs typeface="TH Sarabun New" panose="020B0500040200020003" pitchFamily="34" charset="-34"/>
              </a:rPr>
              <a:t>4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7" name="Text 22">
            <a:extLst>
              <a:ext uri="{FF2B5EF4-FFF2-40B4-BE49-F238E27FC236}">
                <a16:creationId xmlns:a16="http://schemas.microsoft.com/office/drawing/2014/main" id="{432B1837-5A01-65BF-FACC-055A55C35F7C}"/>
              </a:ext>
            </a:extLst>
          </p:cNvPr>
          <p:cNvSpPr/>
          <p:nvPr/>
        </p:nvSpPr>
        <p:spPr>
          <a:xfrm>
            <a:off x="1119481" y="4484114"/>
            <a:ext cx="2814406" cy="869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ea typeface="Roboto Slab" pitchFamily="34" charset="-122"/>
                <a:cs typeface="TH Sarabun New" panose="020B0500040200020003" pitchFamily="34" charset="-34"/>
              </a:rPr>
              <a:t>print ("hello world ! "); </a:t>
            </a:r>
          </a:p>
          <a:p>
            <a:pPr marL="0" indent="0" algn="r">
              <a:lnSpc>
                <a:spcPts val="2734"/>
              </a:lnSpc>
              <a:buNone/>
            </a:pPr>
            <a:r>
              <a:rPr lang="th-TH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ea typeface="Roboto Slab" pitchFamily="34" charset="-122"/>
                <a:cs typeface="TH Sarabun New" panose="020B0500040200020003" pitchFamily="34" charset="-34"/>
              </a:rPr>
              <a:t>พิมพ์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ea typeface="Roboto Slab" pitchFamily="34" charset="-122"/>
                <a:cs typeface="TH Sarabun New" panose="020B0500040200020003" pitchFamily="34" charset="-34"/>
              </a:rPr>
              <a:t>hello world ! </a:t>
            </a:r>
            <a:r>
              <a:rPr lang="th-TH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ea typeface="Roboto Slab" pitchFamily="34" charset="-122"/>
                <a:cs typeface="TH Sarabun New" panose="020B0500040200020003" pitchFamily="34" charset="-34"/>
              </a:rPr>
              <a:t>บนจอ.</a:t>
            </a:r>
          </a:p>
        </p:txBody>
      </p:sp>
      <p:sp>
        <p:nvSpPr>
          <p:cNvPr id="29" name="Shape 20">
            <a:extLst>
              <a:ext uri="{FF2B5EF4-FFF2-40B4-BE49-F238E27FC236}">
                <a16:creationId xmlns:a16="http://schemas.microsoft.com/office/drawing/2014/main" id="{A27A1609-3F42-7083-6343-0B0054893EA5}"/>
              </a:ext>
            </a:extLst>
          </p:cNvPr>
          <p:cNvSpPr/>
          <p:nvPr/>
        </p:nvSpPr>
        <p:spPr>
          <a:xfrm>
            <a:off x="4918145" y="545770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03631"/>
          </a:solidFill>
          <a:ln/>
        </p:spPr>
        <p:txBody>
          <a:bodyPr/>
          <a:lstStyle/>
          <a:p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0" name="Text 21">
            <a:extLst>
              <a:ext uri="{FF2B5EF4-FFF2-40B4-BE49-F238E27FC236}">
                <a16:creationId xmlns:a16="http://schemas.microsoft.com/office/drawing/2014/main" id="{B10A32EF-4D9A-2540-DF9F-E22AF287CDEE}"/>
              </a:ext>
            </a:extLst>
          </p:cNvPr>
          <p:cNvSpPr/>
          <p:nvPr/>
        </p:nvSpPr>
        <p:spPr>
          <a:xfrm>
            <a:off x="5072807" y="5499380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ea typeface="Roboto Slab" pitchFamily="34" charset="-122"/>
                <a:cs typeface="TH Sarabun New" panose="020B0500040200020003" pitchFamily="34" charset="-34"/>
              </a:rPr>
              <a:t>5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1" name="Shape 14">
            <a:extLst>
              <a:ext uri="{FF2B5EF4-FFF2-40B4-BE49-F238E27FC236}">
                <a16:creationId xmlns:a16="http://schemas.microsoft.com/office/drawing/2014/main" id="{4CF08173-6E65-95CC-D941-24E2725FC8F1}"/>
              </a:ext>
            </a:extLst>
          </p:cNvPr>
          <p:cNvSpPr/>
          <p:nvPr/>
        </p:nvSpPr>
        <p:spPr>
          <a:xfrm>
            <a:off x="5417969" y="5685415"/>
            <a:ext cx="777597" cy="44410"/>
          </a:xfrm>
          <a:prstGeom prst="rect">
            <a:avLst/>
          </a:prstGeom>
          <a:solidFill>
            <a:srgbClr val="003631"/>
          </a:solidFill>
          <a:ln/>
        </p:spPr>
        <p:txBody>
          <a:bodyPr/>
          <a:lstStyle/>
          <a:p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3" name="Text 17">
            <a:extLst>
              <a:ext uri="{FF2B5EF4-FFF2-40B4-BE49-F238E27FC236}">
                <a16:creationId xmlns:a16="http://schemas.microsoft.com/office/drawing/2014/main" id="{8DAA3DE8-DEF4-47ED-0DA4-E3A19ECB3DD9}"/>
              </a:ext>
            </a:extLst>
          </p:cNvPr>
          <p:cNvSpPr/>
          <p:nvPr/>
        </p:nvSpPr>
        <p:spPr>
          <a:xfrm>
            <a:off x="6412320" y="5301572"/>
            <a:ext cx="2790103" cy="8565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th-TH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ea typeface="Roboto Slab" pitchFamily="34" charset="-122"/>
                <a:cs typeface="TH Sarabun New" panose="020B0500040200020003" pitchFamily="34" charset="-34"/>
              </a:rPr>
              <a:t>แต่ละคําสั่งรหัสต้องสิ้นสุด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H Sarabun New" panose="020B0500040200020003" pitchFamily="34" charset="-34"/>
              <a:ea typeface="Roboto Slab" pitchFamily="34" charset="-122"/>
              <a:cs typeface="TH Sarabun New" panose="020B0500040200020003" pitchFamily="34" charset="-34"/>
            </a:endParaRPr>
          </a:p>
          <a:p>
            <a:pPr>
              <a:lnSpc>
                <a:spcPts val="2734"/>
              </a:lnSpc>
            </a:pPr>
            <a:r>
              <a:rPr lang="th-TH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ea typeface="Roboto Slab" pitchFamily="34" charset="-122"/>
                <a:cs typeface="TH Sarabun New" panose="020B0500040200020003" pitchFamily="34" charset="-34"/>
              </a:rPr>
              <a:t>ด้วยเครื่องหมาย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ea typeface="Roboto Slab" pitchFamily="34" charset="-122"/>
                <a:cs typeface="TH Sarabun New" panose="020B0500040200020003" pitchFamily="34" charset="-34"/>
              </a:rPr>
              <a:t>semicolon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3">
            <a:extLst>
              <a:ext uri="{FF2B5EF4-FFF2-40B4-BE49-F238E27FC236}">
                <a16:creationId xmlns:a16="http://schemas.microsoft.com/office/drawing/2014/main" id="{FD6CBF42-6A9B-7193-B7F3-79EE3D4FAD32}"/>
              </a:ext>
            </a:extLst>
          </p:cNvPr>
          <p:cNvSpPr/>
          <p:nvPr/>
        </p:nvSpPr>
        <p:spPr>
          <a:xfrm>
            <a:off x="936259" y="967310"/>
            <a:ext cx="4705416" cy="7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h-TH" sz="4400" b="1" i="0" dirty="0">
                <a:solidFill>
                  <a:schemeClr val="bg1">
                    <a:lumMod val="8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พื้นฐานสําหรับแสดงข้อความ</a:t>
            </a:r>
            <a:endParaRPr lang="en-US" sz="4400" b="1" dirty="0">
              <a:solidFill>
                <a:schemeClr val="bg1">
                  <a:lumMod val="8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0826C764-78C1-7C73-5062-C784C5EFFC55}"/>
              </a:ext>
            </a:extLst>
          </p:cNvPr>
          <p:cNvSpPr/>
          <p:nvPr/>
        </p:nvSpPr>
        <p:spPr>
          <a:xfrm>
            <a:off x="936257" y="4245897"/>
            <a:ext cx="1246224" cy="9576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i="0" u="sng" dirty="0">
                <a:solidFill>
                  <a:schemeClr val="bg1">
                    <a:lumMod val="8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  <a:endParaRPr lang="en-US" u="sng" dirty="0">
              <a:solidFill>
                <a:schemeClr val="bg1">
                  <a:lumMod val="8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B15E91-A3C2-5CFE-D236-EF4222C0D3EB}"/>
              </a:ext>
            </a:extLst>
          </p:cNvPr>
          <p:cNvSpPr/>
          <p:nvPr/>
        </p:nvSpPr>
        <p:spPr>
          <a:xfrm>
            <a:off x="936257" y="2157721"/>
            <a:ext cx="7750541" cy="2330714"/>
          </a:xfrm>
          <a:prstGeom prst="rect">
            <a:avLst/>
          </a:prstGeom>
          <a:solidFill>
            <a:srgbClr val="0036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void main(){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var name = “Johnny";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print(name);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5189E1-8E00-074C-6C98-8A8D659A7705}"/>
              </a:ext>
            </a:extLst>
          </p:cNvPr>
          <p:cNvSpPr/>
          <p:nvPr/>
        </p:nvSpPr>
        <p:spPr>
          <a:xfrm>
            <a:off x="936258" y="4935547"/>
            <a:ext cx="7750540" cy="703095"/>
          </a:xfrm>
          <a:prstGeom prst="rect">
            <a:avLst/>
          </a:prstGeom>
          <a:solidFill>
            <a:srgbClr val="0036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Johnny</a:t>
            </a:r>
          </a:p>
        </p:txBody>
      </p:sp>
      <p:sp>
        <p:nvSpPr>
          <p:cNvPr id="3" name="Text 3">
            <a:extLst>
              <a:ext uri="{FF2B5EF4-FFF2-40B4-BE49-F238E27FC236}">
                <a16:creationId xmlns:a16="http://schemas.microsoft.com/office/drawing/2014/main" id="{F0A557CA-5F78-CBCC-D2BB-7AB1D41C3958}"/>
              </a:ext>
            </a:extLst>
          </p:cNvPr>
          <p:cNvSpPr/>
          <p:nvPr/>
        </p:nvSpPr>
        <p:spPr>
          <a:xfrm>
            <a:off x="936257" y="1454504"/>
            <a:ext cx="1349741" cy="7032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h-TH" i="0" u="sng" dirty="0">
                <a:solidFill>
                  <a:schemeClr val="bg1">
                    <a:lumMod val="8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ตัวอย่างโค้ด</a:t>
            </a:r>
            <a:endParaRPr lang="en-US" u="sng" dirty="0">
              <a:solidFill>
                <a:schemeClr val="bg1">
                  <a:lumMod val="8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3">
            <a:extLst>
              <a:ext uri="{FF2B5EF4-FFF2-40B4-BE49-F238E27FC236}">
                <a16:creationId xmlns:a16="http://schemas.microsoft.com/office/drawing/2014/main" id="{29691A22-6F39-F095-59C5-14CA3AF9DFFB}"/>
              </a:ext>
            </a:extLst>
          </p:cNvPr>
          <p:cNvSpPr/>
          <p:nvPr/>
        </p:nvSpPr>
        <p:spPr>
          <a:xfrm>
            <a:off x="936259" y="793641"/>
            <a:ext cx="6094269" cy="7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h-TH" sz="4400" b="1" i="0" dirty="0">
                <a:solidFill>
                  <a:schemeClr val="bg1">
                    <a:lumMod val="8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พื้นฐานเชื่อมตัวแปรอย่างน้อยหนึ่งตัว</a:t>
            </a:r>
            <a:endParaRPr lang="en-US" sz="4400" b="1" dirty="0">
              <a:solidFill>
                <a:schemeClr val="bg1">
                  <a:lumMod val="8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BA77D5-C8BF-86E6-9839-39C52855CB73}"/>
              </a:ext>
            </a:extLst>
          </p:cNvPr>
          <p:cNvSpPr/>
          <p:nvPr/>
        </p:nvSpPr>
        <p:spPr>
          <a:xfrm>
            <a:off x="936259" y="1969889"/>
            <a:ext cx="7750541" cy="2330714"/>
          </a:xfrm>
          <a:prstGeom prst="rect">
            <a:avLst/>
          </a:prstGeom>
          <a:solidFill>
            <a:srgbClr val="0036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void main(){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var firstName = "Johnny ";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var lastName = "Depp";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print("$firstName $lastName");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59C15E-F74C-AC89-0823-FB130CCFBA53}"/>
              </a:ext>
            </a:extLst>
          </p:cNvPr>
          <p:cNvSpPr/>
          <p:nvPr/>
        </p:nvSpPr>
        <p:spPr>
          <a:xfrm>
            <a:off x="936257" y="4808971"/>
            <a:ext cx="7750541" cy="661628"/>
          </a:xfrm>
          <a:prstGeom prst="rect">
            <a:avLst/>
          </a:prstGeom>
          <a:solidFill>
            <a:srgbClr val="0036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Johnny Depp</a:t>
            </a:r>
          </a:p>
        </p:txBody>
      </p:sp>
      <p:sp>
        <p:nvSpPr>
          <p:cNvPr id="3" name="Text 3">
            <a:extLst>
              <a:ext uri="{FF2B5EF4-FFF2-40B4-BE49-F238E27FC236}">
                <a16:creationId xmlns:a16="http://schemas.microsoft.com/office/drawing/2014/main" id="{CA1452F1-E6FA-977C-4CE0-B71E7B2FBA4D}"/>
              </a:ext>
            </a:extLst>
          </p:cNvPr>
          <p:cNvSpPr/>
          <p:nvPr/>
        </p:nvSpPr>
        <p:spPr>
          <a:xfrm>
            <a:off x="936257" y="4106132"/>
            <a:ext cx="1246224" cy="9576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i="0" u="sng" dirty="0">
                <a:solidFill>
                  <a:schemeClr val="bg1">
                    <a:lumMod val="8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  <a:endParaRPr lang="en-US" u="sng" dirty="0">
              <a:solidFill>
                <a:schemeClr val="bg1">
                  <a:lumMod val="8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1464B77-1EE8-3B6B-B81F-19BD0744D9D8}"/>
              </a:ext>
            </a:extLst>
          </p:cNvPr>
          <p:cNvSpPr/>
          <p:nvPr/>
        </p:nvSpPr>
        <p:spPr>
          <a:xfrm>
            <a:off x="936257" y="1321378"/>
            <a:ext cx="1349741" cy="7032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h-TH" i="0" u="sng" dirty="0">
                <a:solidFill>
                  <a:schemeClr val="bg1">
                    <a:lumMod val="8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ตัวอย่างโค้ด</a:t>
            </a:r>
            <a:endParaRPr lang="en-US" u="sng" dirty="0">
              <a:solidFill>
                <a:schemeClr val="bg1">
                  <a:lumMod val="8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08757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3">
            <a:extLst>
              <a:ext uri="{FF2B5EF4-FFF2-40B4-BE49-F238E27FC236}">
                <a16:creationId xmlns:a16="http://schemas.microsoft.com/office/drawing/2014/main" id="{C69F90E1-0F3F-B8CB-71A2-55D6CEF8AAD8}"/>
              </a:ext>
            </a:extLst>
          </p:cNvPr>
          <p:cNvSpPr/>
          <p:nvPr/>
        </p:nvSpPr>
        <p:spPr>
          <a:xfrm>
            <a:off x="289278" y="435949"/>
            <a:ext cx="4834813" cy="7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h-TH" sz="4400" b="1" i="0" dirty="0">
                <a:solidFill>
                  <a:schemeClr val="bg1">
                    <a:lumMod val="8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ตัวดำเนินการทางคณิตศาสตร์</a:t>
            </a:r>
            <a:endParaRPr lang="en-US" sz="4400" b="1" dirty="0">
              <a:solidFill>
                <a:schemeClr val="bg1">
                  <a:lumMod val="8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244ECE-CCCC-3986-8AE7-1667C6E7826F}"/>
              </a:ext>
            </a:extLst>
          </p:cNvPr>
          <p:cNvSpPr/>
          <p:nvPr/>
        </p:nvSpPr>
        <p:spPr>
          <a:xfrm>
            <a:off x="289278" y="1581165"/>
            <a:ext cx="4101567" cy="5009416"/>
          </a:xfrm>
          <a:prstGeom prst="rect">
            <a:avLst/>
          </a:prstGeom>
          <a:solidFill>
            <a:srgbClr val="0036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void main() {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 num1 = 20; 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 num2 = 10; 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 sum = num1 + num2;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 diff = num1 - num2;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 mul = num1 * num2;  </a:t>
            </a:r>
            <a:endParaRPr lang="th-TH" sz="2400" dirty="0">
              <a:solidFill>
                <a:schemeClr val="bg1">
                  <a:lumMod val="8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double div = num1 / num2;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2400" dirty="0">
              <a:solidFill>
                <a:schemeClr val="bg1">
                  <a:lumMod val="8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print("The sum is $sum");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print("The diff is $diff");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print("The mul is $mul");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print("The div is $div");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F4564E-13AA-C5D6-1A16-37234AD7B27F}"/>
              </a:ext>
            </a:extLst>
          </p:cNvPr>
          <p:cNvSpPr/>
          <p:nvPr/>
        </p:nvSpPr>
        <p:spPr>
          <a:xfrm>
            <a:off x="6573629" y="1229557"/>
            <a:ext cx="4239590" cy="1779704"/>
          </a:xfrm>
          <a:prstGeom prst="rect">
            <a:avLst/>
          </a:prstGeom>
          <a:solidFill>
            <a:srgbClr val="0036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 sum is 30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 diff is 10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 mul is 200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 div is 2.0</a:t>
            </a:r>
          </a:p>
        </p:txBody>
      </p:sp>
      <p:sp>
        <p:nvSpPr>
          <p:cNvPr id="3" name="Text 3">
            <a:extLst>
              <a:ext uri="{FF2B5EF4-FFF2-40B4-BE49-F238E27FC236}">
                <a16:creationId xmlns:a16="http://schemas.microsoft.com/office/drawing/2014/main" id="{7B0C6B11-5F2F-C2A0-A0B3-06396D477B42}"/>
              </a:ext>
            </a:extLst>
          </p:cNvPr>
          <p:cNvSpPr/>
          <p:nvPr/>
        </p:nvSpPr>
        <p:spPr>
          <a:xfrm>
            <a:off x="289278" y="877948"/>
            <a:ext cx="1349741" cy="7032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h-TH" i="0" u="sng" dirty="0">
                <a:solidFill>
                  <a:schemeClr val="bg1">
                    <a:lumMod val="8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ตัวอย่างโค้ด</a:t>
            </a:r>
            <a:endParaRPr lang="en-US" u="sng" dirty="0">
              <a:solidFill>
                <a:schemeClr val="bg1">
                  <a:lumMod val="8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FB3896B8-7990-04D5-A5DD-84FF478A26C7}"/>
              </a:ext>
            </a:extLst>
          </p:cNvPr>
          <p:cNvSpPr/>
          <p:nvPr/>
        </p:nvSpPr>
        <p:spPr>
          <a:xfrm>
            <a:off x="5327405" y="877948"/>
            <a:ext cx="1246224" cy="9576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i="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  <a:endParaRPr lang="en-US" u="sng" dirty="0">
              <a:solidFill>
                <a:schemeClr val="tx1">
                  <a:lumMod val="85000"/>
                  <a:lumOff val="1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76626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3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2">
            <a:extLst>
              <a:ext uri="{FF2B5EF4-FFF2-40B4-BE49-F238E27FC236}">
                <a16:creationId xmlns:a16="http://schemas.microsoft.com/office/drawing/2014/main" id="{EB898048-F3A0-94B1-676B-19F8881A82D9}"/>
              </a:ext>
            </a:extLst>
          </p:cNvPr>
          <p:cNvSpPr/>
          <p:nvPr/>
        </p:nvSpPr>
        <p:spPr>
          <a:xfrm>
            <a:off x="877712" y="2291000"/>
            <a:ext cx="5531714" cy="20739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th-TH" sz="6000" b="1" i="0" dirty="0">
                <a:solidFill>
                  <a:schemeClr val="bg1">
                    <a:lumMod val="8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เปรียบเทียบขนิดข้อมูล</a:t>
            </a:r>
          </a:p>
          <a:p>
            <a:pPr algn="l"/>
            <a:r>
              <a:rPr lang="th-TH" sz="6000" b="1" i="0" dirty="0">
                <a:solidFill>
                  <a:schemeClr val="bg1">
                    <a:lumMod val="8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กับภาษาอื่นๆ</a:t>
            </a:r>
            <a:endParaRPr lang="en-US" sz="6000" b="1" i="0" dirty="0">
              <a:solidFill>
                <a:schemeClr val="bg1">
                  <a:lumMod val="8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848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3">
            <a:extLst>
              <a:ext uri="{FF2B5EF4-FFF2-40B4-BE49-F238E27FC236}">
                <a16:creationId xmlns:a16="http://schemas.microsoft.com/office/drawing/2014/main" id="{E20CE61A-3571-D0EB-076F-13ADEC17DFC0}"/>
              </a:ext>
            </a:extLst>
          </p:cNvPr>
          <p:cNvSpPr/>
          <p:nvPr/>
        </p:nvSpPr>
        <p:spPr>
          <a:xfrm>
            <a:off x="1533878" y="2181944"/>
            <a:ext cx="4314831" cy="7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i="0" dirty="0">
                <a:solidFill>
                  <a:schemeClr val="bg1">
                    <a:lumMod val="8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Data Type </a:t>
            </a:r>
            <a:r>
              <a:rPr lang="th-TH" sz="4400" b="1" i="0" dirty="0">
                <a:solidFill>
                  <a:schemeClr val="bg1">
                    <a:lumMod val="8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4400" b="1" i="0" dirty="0">
                <a:solidFill>
                  <a:schemeClr val="bg1">
                    <a:lumMod val="8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07EC9A6-31AA-C26A-CBC6-26B28E045099}"/>
              </a:ext>
            </a:extLst>
          </p:cNvPr>
          <p:cNvSpPr/>
          <p:nvPr/>
        </p:nvSpPr>
        <p:spPr>
          <a:xfrm>
            <a:off x="1533877" y="2975552"/>
            <a:ext cx="8257103" cy="9576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h-TH" i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i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 </a:t>
            </a:r>
            <a:r>
              <a:rPr lang="th-TH" i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i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Data Type </a:t>
            </a:r>
            <a:r>
              <a:rPr lang="th-TH" i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ทั้งหมดหกประเภท ได้แก่ </a:t>
            </a:r>
            <a:r>
              <a:rPr lang="en-US" i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int, float, octal, hex, char </a:t>
            </a:r>
            <a:r>
              <a:rPr lang="th-TH" i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i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492219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ธีมของ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U-Slide-6.pot  -  โหมดความเข้ากันได้" id="{47272704-E330-49C6-93B6-D360492F451F}" vid="{862219D9-58DD-4745-B51B-B8DA038E35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5fc7acaa-f919-463b-ae62-f5f9386dcdd5" ContentTypeId="0x0101" PreviousValue="false" LastSyncTimeStamp="2021-07-23T15:19:22.11Z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41BBE9292EA41A4C130F160723B79" ma:contentTypeVersion="10" ma:contentTypeDescription="Create a new document." ma:contentTypeScope="" ma:versionID="15c9e41bea4b3c0c871dca9938042a5d">
  <xsd:schema xmlns:xsd="http://www.w3.org/2001/XMLSchema" xmlns:xs="http://www.w3.org/2001/XMLSchema" xmlns:p="http://schemas.microsoft.com/office/2006/metadata/properties" xmlns:ns2="80332277-3b93-41a6-8c87-7e2d26c20e61" xmlns:ns3="42e85855-fb6a-4813-bb55-4b299851a111" targetNamespace="http://schemas.microsoft.com/office/2006/metadata/properties" ma:root="true" ma:fieldsID="787b0c36830c29b18ac143f40d57dbfb" ns2:_="" ns3:_="">
    <xsd:import namespace="80332277-3b93-41a6-8c87-7e2d26c20e61"/>
    <xsd:import namespace="42e85855-fb6a-4813-bb55-4b299851a11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32277-3b93-41a6-8c87-7e2d26c20e6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fc7acaa-f919-463b-ae62-f5f9386dcd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85855-fb6a-4813-bb55-4b299851a11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11f6005-7be8-4dc9-bb6d-d1d97f6fd037}" ma:internalName="TaxCatchAll" ma:showField="CatchAllData" ma:web="42e85855-fb6a-4813-bb55-4b299851a1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FD6F1C-F431-4FE1-8BD4-9AEBE26E30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1DC93C-DCF1-4CA2-AA5C-D3DEE835F5F3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8F99D0B0-FBF5-4687-9D3B-C9408DEDA4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332277-3b93-41a6-8c87-7e2d26c20e61"/>
    <ds:schemaRef ds:uri="42e85855-fb6a-4813-bb55-4b299851a1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SCSU-Slide-6</Template>
  <TotalTime>1694</TotalTime>
  <Words>1029</Words>
  <Application>Microsoft Office PowerPoint</Application>
  <PresentationFormat>Widescreen</PresentationFormat>
  <Paragraphs>184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TH Sarabun New</vt:lpstr>
      <vt:lpstr>ธีมของ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Wikorn Sangsuk</dc:creator>
  <cp:lastModifiedBy>Wikorn Sangsuk</cp:lastModifiedBy>
  <cp:revision>13</cp:revision>
  <dcterms:created xsi:type="dcterms:W3CDTF">2023-09-24T13:18:30Z</dcterms:created>
  <dcterms:modified xsi:type="dcterms:W3CDTF">2023-09-29T13:56:51Z</dcterms:modified>
</cp:coreProperties>
</file>