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2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65" r:id="rId12"/>
  </p:sldIdLst>
  <p:sldSz cx="12192000" cy="6858000"/>
  <p:notesSz cx="7559675" cy="10691813"/>
  <p:embeddedFontLs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9DB14-E2C9-169F-C11A-25C417B47176}" v="201" dt="2024-04-15T18:44:12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977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60478e629_0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c60478e6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25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20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58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66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394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43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</p:sp>
      <p:sp>
        <p:nvSpPr>
          <p:cNvPr id="7" name="Google Shape;7;p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2F1F1"/>
          </a:solidFill>
          <a:ln>
            <a:noFill/>
          </a:ln>
        </p:spPr>
      </p:sp>
      <p:grpSp>
        <p:nvGrpSpPr>
          <p:cNvPr id="8" name="Google Shape;8;p1"/>
          <p:cNvGrpSpPr/>
          <p:nvPr/>
        </p:nvGrpSpPr>
        <p:grpSpPr>
          <a:xfrm>
            <a:off x="0" y="0"/>
            <a:ext cx="12192120" cy="6858000"/>
            <a:chOff x="0" y="0"/>
            <a:chExt cx="12192120" cy="6858000"/>
          </a:xfrm>
        </p:grpSpPr>
        <p:sp>
          <p:nvSpPr>
            <p:cNvPr id="9" name="Google Shape;9;p1"/>
            <p:cNvSpPr/>
            <p:nvPr/>
          </p:nvSpPr>
          <p:spPr>
            <a:xfrm>
              <a:off x="209160" y="727560"/>
              <a:ext cx="172440" cy="1724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8CBAD">
                <a:alpha val="49803"/>
              </a:srgb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50040" y="13644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>
                <a:alpha val="49803"/>
              </a:srgb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1575440" y="585900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8FAADC">
                <a:alpha val="49803"/>
              </a:srgbClr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95760" y="1134000"/>
              <a:ext cx="22680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1536920" y="554400"/>
              <a:ext cx="382680" cy="3826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4B183">
                <a:alpha val="71764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1224440" y="29988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1629800" y="548244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3BEBE">
                <a:alpha val="27843"/>
              </a:srgbClr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10415160" y="612504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120320" y="625608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9934200" y="620424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C5E0B4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1642400" y="6317640"/>
              <a:ext cx="549720" cy="540360"/>
            </a:xfrm>
            <a:custGeom>
              <a:avLst/>
              <a:gdLst/>
              <a:ahLst/>
              <a:cxnLst/>
              <a:rect l="l" t="t" r="r" b="b"/>
              <a:pathLst>
                <a:path w="2115556" h="2079100" extrusionOk="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rgbClr val="C5E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0"/>
              <a:ext cx="510120" cy="538200"/>
            </a:xfrm>
            <a:custGeom>
              <a:avLst/>
              <a:gdLst/>
              <a:ahLst/>
              <a:cxnLst/>
              <a:rect l="l" t="t" r="r" b="b"/>
              <a:pathLst>
                <a:path w="510196" h="538336" extrusionOk="0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0528560" y="0"/>
              <a:ext cx="554040" cy="282600"/>
            </a:xfrm>
            <a:custGeom>
              <a:avLst/>
              <a:gdLst/>
              <a:ahLst/>
              <a:cxnLst/>
              <a:rect l="l" t="t" r="r" b="b"/>
              <a:pathLst>
                <a:path w="309162" h="157771" extrusionOk="0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rgbClr val="FFD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04000" y="1132560"/>
              <a:ext cx="84600" cy="846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</p:sp>
        <p:sp>
          <p:nvSpPr>
            <p:cNvPr id="23" name="Google Shape;23;p1"/>
            <p:cNvSpPr/>
            <p:nvPr/>
          </p:nvSpPr>
          <p:spPr>
            <a:xfrm>
              <a:off x="12051360" y="5576400"/>
              <a:ext cx="137520" cy="210600"/>
            </a:xfrm>
            <a:custGeom>
              <a:avLst/>
              <a:gdLst/>
              <a:ahLst/>
              <a:cxnLst/>
              <a:rect l="l" t="t" r="r" b="b"/>
              <a:pathLst>
                <a:path w="137603" h="210490" extrusionOk="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4038480" y="6488280"/>
            <a:ext cx="4114800" cy="23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693280" y="6488280"/>
            <a:ext cx="2743200" cy="23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81" name="Google Shape;81;p14"/>
          <p:cNvSpPr/>
          <p:nvPr/>
        </p:nvSpPr>
        <p:spPr>
          <a:xfrm>
            <a:off x="144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82" name="Google Shape;82;p14" descr="Tło sześciokątne z niebieskimi światłami neonu"/>
          <p:cNvPicPr preferRelativeResize="0"/>
          <p:nvPr/>
        </p:nvPicPr>
        <p:blipFill rotWithShape="1">
          <a:blip r:embed="rId3">
            <a:alphaModFix/>
          </a:blip>
          <a:srcRect r="26"/>
          <a:stretch/>
        </p:blipFill>
        <p:spPr>
          <a:xfrm>
            <a:off x="1440" y="0"/>
            <a:ext cx="1218888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4"/>
          <p:cNvGrpSpPr/>
          <p:nvPr/>
        </p:nvGrpSpPr>
        <p:grpSpPr>
          <a:xfrm>
            <a:off x="314280" y="236520"/>
            <a:ext cx="11340720" cy="5463720"/>
            <a:chOff x="314280" y="236520"/>
            <a:chExt cx="11340720" cy="5463720"/>
          </a:xfrm>
        </p:grpSpPr>
        <p:sp>
          <p:nvSpPr>
            <p:cNvPr id="84" name="Google Shape;84;p14"/>
            <p:cNvSpPr/>
            <p:nvPr/>
          </p:nvSpPr>
          <p:spPr>
            <a:xfrm>
              <a:off x="7760520" y="380412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3BEBE">
                <a:alpha val="27843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14280" y="3044520"/>
              <a:ext cx="22680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7A8EAB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1188440" y="38628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4B183">
                <a:alpha val="71764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1065680" y="23652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51680" y="251676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1230200" y="45882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0901880" y="539460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B4C7E7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0408320" y="51606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92" name="Google Shape;92;p14"/>
          <p:cNvSpPr txBox="1"/>
          <p:nvPr/>
        </p:nvSpPr>
        <p:spPr>
          <a:xfrm>
            <a:off x="2044502" y="4206099"/>
            <a:ext cx="8252271" cy="95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1" u="none" strike="noStrike" cap="none" dirty="0">
                <a:solidFill>
                  <a:srgbClr val="FFFFFF"/>
                </a:solidFill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ETAP 2 - </a:t>
            </a:r>
            <a:r>
              <a:rPr lang="pl-PL" sz="4400" b="1" u="none" strike="noStrike" cap="none" dirty="0" err="1">
                <a:solidFill>
                  <a:srgbClr val="FFFFFF"/>
                </a:solidFill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WebAPI</a:t>
            </a:r>
            <a:endParaRPr lang="pl-PL" sz="4400" b="1" u="none" strike="noStrike" cap="none" dirty="0"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562478" y="3017370"/>
            <a:ext cx="7063920" cy="63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Projekt z Przedmiotu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Tworzenie </a:t>
            </a:r>
            <a:r>
              <a:rPr lang="pl-PL" sz="1800" b="0" i="0" u="none" strike="noStrike" cap="none" dirty="0">
                <a:solidFill>
                  <a:srgbClr val="FFFFFF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aplikacji</a:t>
            </a:r>
            <a:r>
              <a:rPr lang="pl-PL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internetowych i bazodanowych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425354" y="5542671"/>
            <a:ext cx="2572006" cy="1078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Skład grupy projektowej: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l-PL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Karol Kołodziejczyk,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Jakub Woźniak,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Wiktor Kobryń IPpp30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43BEBC5C-A1C8-F1CC-C58C-A73328B1A421}"/>
              </a:ext>
            </a:extLst>
          </p:cNvPr>
          <p:cNvSpPr txBox="1"/>
          <p:nvPr/>
        </p:nvSpPr>
        <p:spPr>
          <a:xfrm>
            <a:off x="1968301" y="1626348"/>
            <a:ext cx="8404671" cy="141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800" b="1" i="0" u="none" strike="noStrike" cap="none" dirty="0" err="1">
                <a:solidFill>
                  <a:srgbClr val="FFFFFF"/>
                </a:solidFill>
                <a:latin typeface="Gill Sans"/>
                <a:ea typeface="Gill Sans"/>
                <a:cs typeface="Calibri" panose="020F0502020204030204" pitchFamily="34" charset="0"/>
                <a:sym typeface="Gill Sans"/>
              </a:rPr>
              <a:t>CheckChart</a:t>
            </a:r>
            <a:endParaRPr sz="8800" b="1" i="0" u="none" strike="noStrike" cap="none" dirty="0"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 err="1">
                <a:latin typeface="Gill Sans"/>
                <a:sym typeface="Gill Sans"/>
              </a:rPr>
              <a:t>Swagger</a:t>
            </a:r>
            <a:r>
              <a:rPr lang="pl-PL" sz="2800" dirty="0">
                <a:latin typeface="Gill Sans"/>
                <a:sym typeface="Gill Sans"/>
              </a:rPr>
              <a:t> – test metody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617455" y="6334800"/>
            <a:ext cx="678026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 dirty="0"/>
              <a:t>10</a:t>
            </a:fld>
            <a:endParaRPr lang="pl-PL" sz="2800" b="0" i="0" u="none" strike="noStrike" cap="none" dirty="0">
              <a:latin typeface="Arial"/>
              <a:ea typeface="Arial"/>
              <a:cs typeface="Arial"/>
            </a:endParaRPr>
          </a:p>
        </p:txBody>
      </p:sp>
      <p:pic>
        <p:nvPicPr>
          <p:cNvPr id="2" name="Obraz 1" descr="Obraz zawierający tekst, zrzut ekranu, oprogramowanie, Ikona komputerowa&#10;&#10;Opis wygenerowany automatycznie">
            <a:extLst>
              <a:ext uri="{FF2B5EF4-FFF2-40B4-BE49-F238E27FC236}">
                <a16:creationId xmlns:a16="http://schemas.microsoft.com/office/drawing/2014/main" id="{FCE76947-A0D5-7534-4D64-A4B45C4E0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60" y="709201"/>
            <a:ext cx="8842022" cy="52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2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55" name="Google Shape;155;p23"/>
          <p:cNvSpPr/>
          <p:nvPr/>
        </p:nvSpPr>
        <p:spPr>
          <a:xfrm>
            <a:off x="144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156" name="Google Shape;156;p23" descr="Tło sześciokątne z niebieskimi światłami neonu"/>
          <p:cNvPicPr preferRelativeResize="0"/>
          <p:nvPr/>
        </p:nvPicPr>
        <p:blipFill rotWithShape="1">
          <a:blip r:embed="rId3">
            <a:alphaModFix/>
          </a:blip>
          <a:srcRect r="26"/>
          <a:stretch/>
        </p:blipFill>
        <p:spPr>
          <a:xfrm>
            <a:off x="1440" y="0"/>
            <a:ext cx="1218888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3"/>
          <p:cNvGrpSpPr/>
          <p:nvPr/>
        </p:nvGrpSpPr>
        <p:grpSpPr>
          <a:xfrm>
            <a:off x="314280" y="236520"/>
            <a:ext cx="11340720" cy="5463720"/>
            <a:chOff x="314280" y="236520"/>
            <a:chExt cx="11340720" cy="5463720"/>
          </a:xfrm>
        </p:grpSpPr>
        <p:sp>
          <p:nvSpPr>
            <p:cNvPr id="158" name="Google Shape;158;p23"/>
            <p:cNvSpPr/>
            <p:nvPr/>
          </p:nvSpPr>
          <p:spPr>
            <a:xfrm>
              <a:off x="7760520" y="380412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3BEBE">
                <a:alpha val="27843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14280" y="3044520"/>
              <a:ext cx="22680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7A8EAB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1188440" y="38628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4B183">
                <a:alpha val="71764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1065680" y="23652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51680" y="251676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1230200" y="45882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0901880" y="539460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B4C7E7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10408320" y="51606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66" name="Google Shape;166;p23"/>
          <p:cNvSpPr txBox="1"/>
          <p:nvPr/>
        </p:nvSpPr>
        <p:spPr>
          <a:xfrm>
            <a:off x="915120" y="2391480"/>
            <a:ext cx="10222560" cy="9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Dziękujemy za uwagę</a:t>
            </a:r>
            <a:endParaRPr sz="5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4;p14">
            <a:extLst>
              <a:ext uri="{FF2B5EF4-FFF2-40B4-BE49-F238E27FC236}">
                <a16:creationId xmlns:a16="http://schemas.microsoft.com/office/drawing/2014/main" id="{0E3054FB-1C37-2A45-3F3E-4F95D9570B55}"/>
              </a:ext>
            </a:extLst>
          </p:cNvPr>
          <p:cNvSpPr txBox="1"/>
          <p:nvPr/>
        </p:nvSpPr>
        <p:spPr>
          <a:xfrm>
            <a:off x="9425354" y="5542671"/>
            <a:ext cx="2572006" cy="1078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Skład grupy projektowej: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l-PL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Karol Kołodziejczyk,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Jakub Woźniak,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Wiktor Kobryń IPpp30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693350" y="174888"/>
            <a:ext cx="45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ea typeface="Gill Sans"/>
                <a:cs typeface="Gill Sans"/>
                <a:sym typeface="Gill Sans"/>
              </a:rPr>
              <a:t>Diagram ERD Aplikacji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az 2" descr="Obraz zawierający tekst, zrzut ekranu, diagram, design&#10;&#10;Opis wygenerowany automatycznie">
            <a:extLst>
              <a:ext uri="{FF2B5EF4-FFF2-40B4-BE49-F238E27FC236}">
                <a16:creationId xmlns:a16="http://schemas.microsoft.com/office/drawing/2014/main" id="{09F9DD9A-CB2D-1C54-5850-C23CF620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68" y="713586"/>
            <a:ext cx="10399264" cy="6070746"/>
          </a:xfrm>
          <a:prstGeom prst="rect">
            <a:avLst/>
          </a:prstGeom>
        </p:spPr>
      </p:pic>
      <p:sp>
        <p:nvSpPr>
          <p:cNvPr id="2" name="Google Shape;136;p20">
            <a:extLst>
              <a:ext uri="{FF2B5EF4-FFF2-40B4-BE49-F238E27FC236}">
                <a16:creationId xmlns:a16="http://schemas.microsoft.com/office/drawing/2014/main" id="{4494A5EE-53C8-9511-EF48-E6D3A767015F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2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sym typeface="Gill Sans"/>
              </a:rPr>
              <a:t>Przykładowe klasy Modelu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3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6;p20">
            <a:extLst>
              <a:ext uri="{FF2B5EF4-FFF2-40B4-BE49-F238E27FC236}">
                <a16:creationId xmlns:a16="http://schemas.microsoft.com/office/drawing/2014/main" id="{8A48910D-830E-B985-F33F-CCADEBF4475E}"/>
              </a:ext>
            </a:extLst>
          </p:cNvPr>
          <p:cNvSpPr txBox="1"/>
          <p:nvPr/>
        </p:nvSpPr>
        <p:spPr>
          <a:xfrm>
            <a:off x="1766591" y="5745600"/>
            <a:ext cx="1410561" cy="29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latin typeface="Gill Sans" panose="020B0604020202020204" charset="0"/>
                <a:sym typeface="Arial"/>
              </a:rPr>
              <a:t>Event</a:t>
            </a:r>
            <a:endParaRPr sz="1800" b="0" i="0" u="none" strike="noStrike" cap="none" dirty="0">
              <a:latin typeface="Gill Sans" panose="020B0604020202020204" charset="0"/>
              <a:sym typeface="Arial"/>
            </a:endParaRPr>
          </a:p>
        </p:txBody>
      </p:sp>
      <p:sp>
        <p:nvSpPr>
          <p:cNvPr id="5" name="Google Shape;136;p20">
            <a:extLst>
              <a:ext uri="{FF2B5EF4-FFF2-40B4-BE49-F238E27FC236}">
                <a16:creationId xmlns:a16="http://schemas.microsoft.com/office/drawing/2014/main" id="{2F642392-AF7E-59D7-6732-84034C3CE5C9}"/>
              </a:ext>
            </a:extLst>
          </p:cNvPr>
          <p:cNvSpPr txBox="1"/>
          <p:nvPr/>
        </p:nvSpPr>
        <p:spPr>
          <a:xfrm>
            <a:off x="7604289" y="5749210"/>
            <a:ext cx="1410561" cy="29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 err="1">
                <a:latin typeface="Gill Sans" panose="020B0604020202020204" charset="0"/>
                <a:sym typeface="Arial"/>
              </a:rPr>
              <a:t>EventTask</a:t>
            </a:r>
            <a:endParaRPr sz="1800" b="0" i="0" u="none" strike="noStrike" cap="none" dirty="0">
              <a:latin typeface="Gill Sans" panose="020B0604020202020204" charset="0"/>
              <a:sym typeface="Arial"/>
            </a:endParaRPr>
          </a:p>
        </p:txBody>
      </p:sp>
      <p:sp>
        <p:nvSpPr>
          <p:cNvPr id="6" name="Google Shape;136;p20">
            <a:extLst>
              <a:ext uri="{FF2B5EF4-FFF2-40B4-BE49-F238E27FC236}">
                <a16:creationId xmlns:a16="http://schemas.microsoft.com/office/drawing/2014/main" id="{4461F771-F544-1523-F6C8-9240DD6D61C1}"/>
              </a:ext>
            </a:extLst>
          </p:cNvPr>
          <p:cNvSpPr txBox="1"/>
          <p:nvPr/>
        </p:nvSpPr>
        <p:spPr>
          <a:xfrm>
            <a:off x="1903493" y="3463607"/>
            <a:ext cx="1410561" cy="29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screen1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6;p20">
            <a:extLst>
              <a:ext uri="{FF2B5EF4-FFF2-40B4-BE49-F238E27FC236}">
                <a16:creationId xmlns:a16="http://schemas.microsoft.com/office/drawing/2014/main" id="{03875426-FFA9-4C04-F510-95029D2D2502}"/>
              </a:ext>
            </a:extLst>
          </p:cNvPr>
          <p:cNvSpPr txBox="1"/>
          <p:nvPr/>
        </p:nvSpPr>
        <p:spPr>
          <a:xfrm>
            <a:off x="7604288" y="3429000"/>
            <a:ext cx="1410561" cy="29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screen2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raz 1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DA676B31-85ED-D7FA-7594-167C34101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1" r="2833" b="-293"/>
          <a:stretch/>
        </p:blipFill>
        <p:spPr>
          <a:xfrm>
            <a:off x="130233" y="720201"/>
            <a:ext cx="5478465" cy="4946433"/>
          </a:xfrm>
          <a:prstGeom prst="rect">
            <a:avLst/>
          </a:prstGeom>
        </p:spPr>
      </p:pic>
      <p:pic>
        <p:nvPicPr>
          <p:cNvPr id="8" name="Obraz 7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D17EBF24-F274-766E-ECC0-FF7A6FA7DC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176" b="214"/>
          <a:stretch/>
        </p:blipFill>
        <p:spPr>
          <a:xfrm>
            <a:off x="6165674" y="719961"/>
            <a:ext cx="5909279" cy="49571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sym typeface="Gill Sans"/>
              </a:rPr>
              <a:t>Klasa kontekstu - </a:t>
            </a:r>
            <a:r>
              <a:rPr lang="pl-PL" sz="2800" dirty="0" err="1">
                <a:latin typeface="Gill Sans"/>
                <a:sym typeface="Gill Sans"/>
              </a:rPr>
              <a:t>CheckChartContext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4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6;p20">
            <a:extLst>
              <a:ext uri="{FF2B5EF4-FFF2-40B4-BE49-F238E27FC236}">
                <a16:creationId xmlns:a16="http://schemas.microsoft.com/office/drawing/2014/main" id="{8A48910D-830E-B985-F33F-CCADEBF4475E}"/>
              </a:ext>
            </a:extLst>
          </p:cNvPr>
          <p:cNvSpPr txBox="1"/>
          <p:nvPr/>
        </p:nvSpPr>
        <p:spPr>
          <a:xfrm>
            <a:off x="4685439" y="3606834"/>
            <a:ext cx="1410561" cy="29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latin typeface="Gill Sans" panose="020B0604020202020204" charset="0"/>
                <a:sym typeface="Arial"/>
              </a:rPr>
              <a:t>screen1</a:t>
            </a:r>
            <a:endParaRPr sz="1800" b="0" i="0" u="none" strike="noStrike" cap="none" dirty="0">
              <a:latin typeface="Gill Sans" panose="020B0604020202020204" charset="0"/>
              <a:sym typeface="Arial"/>
            </a:endParaRPr>
          </a:p>
        </p:txBody>
      </p:sp>
      <p:pic>
        <p:nvPicPr>
          <p:cNvPr id="2" name="Obraz 1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2C6C09B3-CD7B-B53C-EC37-8F92F145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64" y="1148292"/>
            <a:ext cx="10798880" cy="44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4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sym typeface="Gill Sans"/>
              </a:rPr>
              <a:t>klasy i interfejsy BLL – przykład implementacji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5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6;p20">
            <a:extLst>
              <a:ext uri="{FF2B5EF4-FFF2-40B4-BE49-F238E27FC236}">
                <a16:creationId xmlns:a16="http://schemas.microsoft.com/office/drawing/2014/main" id="{8A48910D-830E-B985-F33F-CCADEBF4475E}"/>
              </a:ext>
            </a:extLst>
          </p:cNvPr>
          <p:cNvSpPr txBox="1"/>
          <p:nvPr/>
        </p:nvSpPr>
        <p:spPr>
          <a:xfrm>
            <a:off x="1220124" y="6075336"/>
            <a:ext cx="3739333" cy="25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latin typeface="Gill Sans" panose="020B0604020202020204" charset="0"/>
                <a:sym typeface="Arial"/>
              </a:rPr>
              <a:t>Interfejs BLL - </a:t>
            </a:r>
            <a:r>
              <a:rPr lang="pl-PL" sz="1800" b="0" i="0" u="none" strike="noStrike" cap="none" dirty="0" err="1">
                <a:latin typeface="Gill Sans" panose="020B0604020202020204" charset="0"/>
                <a:sym typeface="Arial"/>
              </a:rPr>
              <a:t>IEventTaskService</a:t>
            </a:r>
            <a:endParaRPr sz="1800" b="0" i="0" u="none" strike="noStrike" cap="none" dirty="0">
              <a:latin typeface="Gill Sans" panose="020B0604020202020204" charset="0"/>
              <a:sym typeface="Arial"/>
            </a:endParaRPr>
          </a:p>
        </p:txBody>
      </p:sp>
      <p:sp>
        <p:nvSpPr>
          <p:cNvPr id="6" name="Google Shape;136;p20">
            <a:extLst>
              <a:ext uri="{FF2B5EF4-FFF2-40B4-BE49-F238E27FC236}">
                <a16:creationId xmlns:a16="http://schemas.microsoft.com/office/drawing/2014/main" id="{4461F771-F544-1523-F6C8-9240DD6D61C1}"/>
              </a:ext>
            </a:extLst>
          </p:cNvPr>
          <p:cNvSpPr txBox="1"/>
          <p:nvPr/>
        </p:nvSpPr>
        <p:spPr>
          <a:xfrm>
            <a:off x="2402450" y="3572359"/>
            <a:ext cx="206106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Screen1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6;p20">
            <a:extLst>
              <a:ext uri="{FF2B5EF4-FFF2-40B4-BE49-F238E27FC236}">
                <a16:creationId xmlns:a16="http://schemas.microsoft.com/office/drawing/2014/main" id="{C4F7D4EA-D5FB-2168-ABB6-F5E2F073F346}"/>
              </a:ext>
            </a:extLst>
          </p:cNvPr>
          <p:cNvSpPr txBox="1"/>
          <p:nvPr/>
        </p:nvSpPr>
        <p:spPr>
          <a:xfrm>
            <a:off x="7208316" y="6075336"/>
            <a:ext cx="3739333" cy="25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 err="1">
                <a:latin typeface="Gill Sans" panose="020B0604020202020204" charset="0"/>
                <a:sym typeface="Arial"/>
              </a:rPr>
              <a:t>EventTaskService</a:t>
            </a:r>
            <a:endParaRPr sz="1800" b="0" i="0" u="none" strike="noStrike" cap="none" dirty="0">
              <a:latin typeface="Gill Sans" panose="020B0604020202020204" charset="0"/>
              <a:sym typeface="Arial"/>
            </a:endParaRPr>
          </a:p>
        </p:txBody>
      </p:sp>
      <p:sp>
        <p:nvSpPr>
          <p:cNvPr id="8" name="Google Shape;136;p20">
            <a:extLst>
              <a:ext uri="{FF2B5EF4-FFF2-40B4-BE49-F238E27FC236}">
                <a16:creationId xmlns:a16="http://schemas.microsoft.com/office/drawing/2014/main" id="{9D7D3EF5-3F22-4C19-1CB8-87633598AF4D}"/>
              </a:ext>
            </a:extLst>
          </p:cNvPr>
          <p:cNvSpPr txBox="1"/>
          <p:nvPr/>
        </p:nvSpPr>
        <p:spPr>
          <a:xfrm>
            <a:off x="7728488" y="3572359"/>
            <a:ext cx="206106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Screen2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Obraz 10" descr="Obraz zawierający tekst, elektronika, zrzut ekranu, oprogramowanie&#10;&#10;Opis wygenerowany automatycznie">
            <a:extLst>
              <a:ext uri="{FF2B5EF4-FFF2-40B4-BE49-F238E27FC236}">
                <a16:creationId xmlns:a16="http://schemas.microsoft.com/office/drawing/2014/main" id="{961548DB-F26B-34E6-2139-3F69C3E7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81" y="1437511"/>
            <a:ext cx="5695950" cy="4001793"/>
          </a:xfrm>
          <a:prstGeom prst="rect">
            <a:avLst/>
          </a:prstGeom>
        </p:spPr>
      </p:pic>
      <p:pic>
        <p:nvPicPr>
          <p:cNvPr id="12" name="Obraz 11" descr="Obraz zawierający tekst, zrzut ekranu, oprogramowanie, System operacyjny&#10;&#10;Opis wygenerowany automatycznie">
            <a:extLst>
              <a:ext uri="{FF2B5EF4-FFF2-40B4-BE49-F238E27FC236}">
                <a16:creationId xmlns:a16="http://schemas.microsoft.com/office/drawing/2014/main" id="{B056EBAB-DEB2-E308-FDE5-4260F6EEB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95"/>
          <a:stretch/>
        </p:blipFill>
        <p:spPr>
          <a:xfrm>
            <a:off x="6101657" y="1438275"/>
            <a:ext cx="5874758" cy="39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9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sym typeface="Gill Sans"/>
              </a:rPr>
              <a:t>Kontrolery – przykład implementacji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6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6;p20">
            <a:extLst>
              <a:ext uri="{FF2B5EF4-FFF2-40B4-BE49-F238E27FC236}">
                <a16:creationId xmlns:a16="http://schemas.microsoft.com/office/drawing/2014/main" id="{8A48910D-830E-B985-F33F-CCADEBF4475E}"/>
              </a:ext>
            </a:extLst>
          </p:cNvPr>
          <p:cNvSpPr txBox="1"/>
          <p:nvPr/>
        </p:nvSpPr>
        <p:spPr>
          <a:xfrm>
            <a:off x="4054688" y="6338303"/>
            <a:ext cx="3739333" cy="25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 err="1">
                <a:latin typeface="Gill Sans" panose="020B0604020202020204" charset="0"/>
                <a:sym typeface="Arial"/>
              </a:rPr>
              <a:t>EventTaskController</a:t>
            </a:r>
            <a:endParaRPr sz="1800" b="0" i="0" u="none" strike="noStrike" cap="none" dirty="0">
              <a:latin typeface="Gill Sans" panose="020B0604020202020204" charset="0"/>
              <a:sym typeface="Arial"/>
            </a:endParaRPr>
          </a:p>
        </p:txBody>
      </p:sp>
      <p:sp>
        <p:nvSpPr>
          <p:cNvPr id="6" name="Google Shape;136;p20">
            <a:extLst>
              <a:ext uri="{FF2B5EF4-FFF2-40B4-BE49-F238E27FC236}">
                <a16:creationId xmlns:a16="http://schemas.microsoft.com/office/drawing/2014/main" id="{4461F771-F544-1523-F6C8-9240DD6D61C1}"/>
              </a:ext>
            </a:extLst>
          </p:cNvPr>
          <p:cNvSpPr txBox="1"/>
          <p:nvPr/>
        </p:nvSpPr>
        <p:spPr>
          <a:xfrm>
            <a:off x="5378125" y="3167400"/>
            <a:ext cx="206106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Screen1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raz 1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C924FDCC-17FE-803F-B02D-B99589217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" t="53652" r="-1229" b="-61"/>
          <a:stretch/>
        </p:blipFill>
        <p:spPr>
          <a:xfrm>
            <a:off x="15283" y="865421"/>
            <a:ext cx="6079827" cy="4015784"/>
          </a:xfrm>
          <a:prstGeom prst="rect">
            <a:avLst/>
          </a:prstGeom>
        </p:spPr>
      </p:pic>
      <p:pic>
        <p:nvPicPr>
          <p:cNvPr id="5" name="Obraz 4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C7F443C0-818A-4FD2-1C08-88D859278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23" b="44751"/>
          <a:stretch/>
        </p:blipFill>
        <p:spPr>
          <a:xfrm>
            <a:off x="6066531" y="865421"/>
            <a:ext cx="6069625" cy="40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5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sym typeface="Gill Sans"/>
              </a:rPr>
              <a:t>Metody dostępne w </a:t>
            </a:r>
            <a:r>
              <a:rPr lang="pl-PL" sz="2800" dirty="0" err="1">
                <a:latin typeface="Gill Sans"/>
                <a:sym typeface="Gill Sans"/>
              </a:rPr>
              <a:t>WebAPI</a:t>
            </a:r>
            <a:r>
              <a:rPr lang="pl-PL" sz="2800" dirty="0">
                <a:latin typeface="Gill Sans"/>
                <a:sym typeface="Gill Sans"/>
              </a:rPr>
              <a:t> - </a:t>
            </a:r>
            <a:r>
              <a:rPr lang="pl-PL" sz="2800" dirty="0" err="1">
                <a:latin typeface="Gill Sans"/>
                <a:sym typeface="Gill Sans"/>
              </a:rPr>
              <a:t>Swagger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7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6;p20">
            <a:extLst>
              <a:ext uri="{FF2B5EF4-FFF2-40B4-BE49-F238E27FC236}">
                <a16:creationId xmlns:a16="http://schemas.microsoft.com/office/drawing/2014/main" id="{4461F771-F544-1523-F6C8-9240DD6D61C1}"/>
              </a:ext>
            </a:extLst>
          </p:cNvPr>
          <p:cNvSpPr txBox="1"/>
          <p:nvPr/>
        </p:nvSpPr>
        <p:spPr>
          <a:xfrm>
            <a:off x="5378125" y="3167400"/>
            <a:ext cx="206106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Screen1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raz 1" descr="Obraz zawierający tekst, zrzut ekranu, numer, Równolegle&#10;&#10;Opis wygenerowany automatycznie">
            <a:extLst>
              <a:ext uri="{FF2B5EF4-FFF2-40B4-BE49-F238E27FC236}">
                <a16:creationId xmlns:a16="http://schemas.microsoft.com/office/drawing/2014/main" id="{A9947B5F-F5D9-F32A-55BE-80826C22F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28" y="745067"/>
            <a:ext cx="5617716" cy="5682075"/>
          </a:xfrm>
          <a:prstGeom prst="rect">
            <a:avLst/>
          </a:prstGeom>
        </p:spPr>
      </p:pic>
      <p:pic>
        <p:nvPicPr>
          <p:cNvPr id="5" name="Obraz 4" descr="Obraz zawierający tekst, zrzut ekranu, numer, Równolegle&#10;&#10;Opis wygenerowany automatycznie">
            <a:extLst>
              <a:ext uri="{FF2B5EF4-FFF2-40B4-BE49-F238E27FC236}">
                <a16:creationId xmlns:a16="http://schemas.microsoft.com/office/drawing/2014/main" id="{249EB94E-B939-9211-6E9B-D178A6F26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870" y="745233"/>
            <a:ext cx="6199600" cy="40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4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 err="1">
                <a:latin typeface="Gill Sans"/>
                <a:sym typeface="Gill Sans"/>
              </a:rPr>
              <a:t>Swagger</a:t>
            </a:r>
            <a:r>
              <a:rPr lang="pl-PL" sz="2800" dirty="0">
                <a:latin typeface="Gill Sans"/>
                <a:sym typeface="Gill Sans"/>
              </a:rPr>
              <a:t> – test metody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8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Obraz 3" descr="Obraz zawierający tekst, zrzut ekranu, oprogramowanie, Ikona komputerowa&#10;&#10;Opis wygenerowany automatycznie">
            <a:extLst>
              <a:ext uri="{FF2B5EF4-FFF2-40B4-BE49-F238E27FC236}">
                <a16:creationId xmlns:a16="http://schemas.microsoft.com/office/drawing/2014/main" id="{966FA06D-ECD0-4F1F-DF82-85FB065E9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84" y="901981"/>
            <a:ext cx="7857594" cy="5324593"/>
          </a:xfrm>
          <a:prstGeom prst="rect">
            <a:avLst/>
          </a:prstGeom>
        </p:spPr>
      </p:pic>
      <p:pic>
        <p:nvPicPr>
          <p:cNvPr id="7" name="Obraz 6" descr="Obraz zawierający zrzut ekranu, Oprogramowanie multimedialne, oprogramowanie, Oprogramowanie graficzne&#10;&#10;Opis wygenerowany automatycznie">
            <a:extLst>
              <a:ext uri="{FF2B5EF4-FFF2-40B4-BE49-F238E27FC236}">
                <a16:creationId xmlns:a16="http://schemas.microsoft.com/office/drawing/2014/main" id="{C2FFFE14-EC0A-AB88-AAA4-B2201C188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205" y="5898091"/>
            <a:ext cx="6605295" cy="6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6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 err="1">
                <a:latin typeface="Gill Sans"/>
                <a:sym typeface="Gill Sans"/>
              </a:rPr>
              <a:t>Swagger</a:t>
            </a:r>
            <a:r>
              <a:rPr lang="pl-PL" sz="2800" dirty="0">
                <a:latin typeface="Gill Sans"/>
                <a:sym typeface="Gill Sans"/>
              </a:rPr>
              <a:t> – test metody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9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Obraz 5" descr="Obraz zawierający tekst, zrzut ekranu, oprogramowanie, Ikona komputerowa&#10;&#10;Opis wygenerowany automatycznie">
            <a:extLst>
              <a:ext uri="{FF2B5EF4-FFF2-40B4-BE49-F238E27FC236}">
                <a16:creationId xmlns:a16="http://schemas.microsoft.com/office/drawing/2014/main" id="{333C0017-AAC3-991C-15FD-EEDC1914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17" y="705555"/>
            <a:ext cx="6835138" cy="4600223"/>
          </a:xfrm>
          <a:prstGeom prst="rect">
            <a:avLst/>
          </a:prstGeom>
        </p:spPr>
      </p:pic>
      <p:pic>
        <p:nvPicPr>
          <p:cNvPr id="8" name="Obraz 7" descr="Obraz zawierający zrzut ekranu, tekst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7AD5FC19-5FD0-F62B-9B4E-86DD01E46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997" y="4789135"/>
            <a:ext cx="5660672" cy="15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5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171</Words>
  <Application>Microsoft Office PowerPoint</Application>
  <PresentationFormat>Panoramiczny</PresentationFormat>
  <Paragraphs>51</Paragraphs>
  <Slides>11</Slides>
  <Notes>11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Wiktor Kobryń (wk303200)</cp:lastModifiedBy>
  <cp:revision>101</cp:revision>
  <dcterms:modified xsi:type="dcterms:W3CDTF">2024-04-15T19:01:43Z</dcterms:modified>
</cp:coreProperties>
</file>