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</p:sldIdLst>
  <p:sldSz cx="12192000" cy="6858000"/>
  <p:notesSz cx="7559675" cy="10691813"/>
  <p:embeddedFontLs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73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5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20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72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0478e629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c60478e6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84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24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10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21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57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56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1F1"/>
          </a:solidFill>
          <a:ln>
            <a:noFill/>
          </a:ln>
        </p:spPr>
      </p:sp>
      <p:grpSp>
        <p:nvGrpSpPr>
          <p:cNvPr id="8" name="Google Shape;8;p1"/>
          <p:cNvGrpSpPr/>
          <p:nvPr/>
        </p:nvGrpSpPr>
        <p:grpSpPr>
          <a:xfrm>
            <a:off x="0" y="0"/>
            <a:ext cx="12192120" cy="6858000"/>
            <a:chOff x="0" y="0"/>
            <a:chExt cx="12192120" cy="6858000"/>
          </a:xfrm>
        </p:grpSpPr>
        <p:sp>
          <p:nvSpPr>
            <p:cNvPr id="9" name="Google Shape;9;p1"/>
            <p:cNvSpPr/>
            <p:nvPr/>
          </p:nvSpPr>
          <p:spPr>
            <a:xfrm>
              <a:off x="209160" y="727560"/>
              <a:ext cx="172440" cy="17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8CBAD">
                <a:alpha val="49803"/>
              </a:srgb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50040" y="1364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>
                <a:alpha val="49803"/>
              </a:srgb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1575440" y="58590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8FAADC">
                <a:alpha val="49803"/>
              </a:srgbClr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95760" y="113400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1536920" y="554400"/>
              <a:ext cx="382680" cy="3826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1224440" y="29988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1629800" y="548244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0415160" y="61250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120320" y="625608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9934200" y="62042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1642400" y="6317640"/>
              <a:ext cx="549720" cy="540360"/>
            </a:xfrm>
            <a:custGeom>
              <a:avLst/>
              <a:gdLst/>
              <a:ahLst/>
              <a:cxnLst/>
              <a:rect l="l" t="t" r="r" b="b"/>
              <a:pathLst>
                <a:path w="2115556" h="2079100" extrusionOk="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0"/>
              <a:ext cx="510120" cy="538200"/>
            </a:xfrm>
            <a:custGeom>
              <a:avLst/>
              <a:gdLst/>
              <a:ahLst/>
              <a:cxnLst/>
              <a:rect l="l" t="t" r="r" b="b"/>
              <a:pathLst>
                <a:path w="510196" h="538336" extrusionOk="0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528560" y="0"/>
              <a:ext cx="554040" cy="282600"/>
            </a:xfrm>
            <a:custGeom>
              <a:avLst/>
              <a:gdLst/>
              <a:ahLst/>
              <a:cxnLst/>
              <a:rect l="l" t="t" r="r" b="b"/>
              <a:pathLst>
                <a:path w="309162" h="157771" extrusionOk="0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rgbClr val="FF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4000" y="113256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2051360" y="5576400"/>
              <a:ext cx="137520" cy="210600"/>
            </a:xfrm>
            <a:custGeom>
              <a:avLst/>
              <a:gdLst/>
              <a:ahLst/>
              <a:cxnLst/>
              <a:rect l="l" t="t" r="r" b="b"/>
              <a:pathLst>
                <a:path w="137603" h="210490" extrusionOk="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4038480" y="6488280"/>
            <a:ext cx="41148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693280" y="6488280"/>
            <a:ext cx="27432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81" name="Google Shape;81;p14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82" name="Google Shape;82;p14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84" name="Google Shape;84;p14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2044500" y="3485165"/>
            <a:ext cx="8252271" cy="124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u="none" strike="noStrike" cap="none" dirty="0">
                <a:solidFill>
                  <a:srgbClr val="FFFFFF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ETAP 3 –</a:t>
            </a:r>
            <a:endParaRPr lang="pl-PL" sz="4000" b="1" dirty="0">
              <a:solidFill>
                <a:srgbClr val="FFFFFF"/>
              </a:solidFill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u="none" strike="noStrike" cap="none" dirty="0">
                <a:solidFill>
                  <a:srgbClr val="FFFFFF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Wizualizacja Widoków</a:t>
            </a:r>
            <a:endParaRPr lang="pl-PL" sz="4000" b="1" u="none" strike="noStrike" cap="none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62475" y="2556352"/>
            <a:ext cx="7063920" cy="63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Projekt z Przedmiotu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Tworzenie </a:t>
            </a:r>
            <a:r>
              <a:rPr lang="pl-PL" sz="1800" b="0" i="0" u="none" strike="noStrike" cap="none" dirty="0">
                <a:solidFill>
                  <a:srgbClr val="FFFFFF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aplikacji</a:t>
            </a:r>
            <a:r>
              <a:rPr lang="pl-PL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internetowych i bazodanowych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43BEBC5C-A1C8-F1CC-C58C-A73328B1A421}"/>
              </a:ext>
            </a:extLst>
          </p:cNvPr>
          <p:cNvSpPr txBox="1"/>
          <p:nvPr/>
        </p:nvSpPr>
        <p:spPr>
          <a:xfrm>
            <a:off x="1892100" y="1178879"/>
            <a:ext cx="8404671" cy="1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800" b="1" i="0" u="none" strike="noStrike" cap="none" dirty="0" err="1">
                <a:solidFill>
                  <a:srgbClr val="FFFFFF"/>
                </a:solidFill>
                <a:latin typeface="Gill Sans"/>
                <a:ea typeface="Gill Sans"/>
                <a:cs typeface="Calibri" panose="020F0502020204030204" pitchFamily="34" charset="0"/>
                <a:sym typeface="Gill Sans"/>
              </a:rPr>
              <a:t>CheckChart</a:t>
            </a:r>
            <a:endParaRPr sz="8800" b="1" i="0" u="none" strike="noStrike" cap="none" dirty="0"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FindFriends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604978" y="6334800"/>
            <a:ext cx="58702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10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2266EBE-C447-CFF9-49D7-7DC21789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7" y="700959"/>
            <a:ext cx="11509027" cy="54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SignUp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593689" y="6334800"/>
            <a:ext cx="59831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11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718A472-1271-A4A7-6F8F-2C8B748A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9" y="700959"/>
            <a:ext cx="11509027" cy="55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 err="1">
                <a:latin typeface="Gill Sans"/>
                <a:ea typeface="Arial"/>
                <a:cs typeface="Arial"/>
                <a:sym typeface="Gill Sans"/>
              </a:rPr>
              <a:t>AdminPanel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593689" y="6334800"/>
            <a:ext cx="59831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12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276D86-67A6-80EC-11A6-F4772CA0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7" y="700959"/>
            <a:ext cx="11509027" cy="54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Zestawienie Koncepcji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593689" y="6334800"/>
            <a:ext cx="59831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13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6;p20">
            <a:extLst>
              <a:ext uri="{FF2B5EF4-FFF2-40B4-BE49-F238E27FC236}">
                <a16:creationId xmlns:a16="http://schemas.microsoft.com/office/drawing/2014/main" id="{3BEF90AC-F7CF-03AF-F9E9-408E3A5BD5AF}"/>
              </a:ext>
            </a:extLst>
          </p:cNvPr>
          <p:cNvSpPr txBox="1"/>
          <p:nvPr/>
        </p:nvSpPr>
        <p:spPr>
          <a:xfrm>
            <a:off x="0" y="1074556"/>
            <a:ext cx="428578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/>
                <a:ea typeface="Arial"/>
                <a:cs typeface="Arial"/>
                <a:sym typeface="Gill Sans"/>
              </a:rPr>
              <a:t>Schemat Koncepcyjny (MS Paint)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875C9B-4D59-A078-2592-6D330DF7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7" y="1490645"/>
            <a:ext cx="3648075" cy="2524125"/>
          </a:xfrm>
          <a:prstGeom prst="rect">
            <a:avLst/>
          </a:prstGeom>
        </p:spPr>
      </p:pic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876C0C3F-6E29-2BA3-97B3-29B4A88AEEE1}"/>
              </a:ext>
            </a:extLst>
          </p:cNvPr>
          <p:cNvSpPr txBox="1"/>
          <p:nvPr/>
        </p:nvSpPr>
        <p:spPr>
          <a:xfrm>
            <a:off x="4979018" y="3443656"/>
            <a:ext cx="2531557" cy="67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/>
                <a:ea typeface="Arial"/>
                <a:cs typeface="Arial"/>
                <a:sym typeface="Gill Sans"/>
              </a:rPr>
              <a:t>Projekt I </a:t>
            </a:r>
            <a:r>
              <a:rPr lang="pl-PL" sz="1800" dirty="0">
                <a:latin typeface="Gill Sans"/>
                <a:sym typeface="Gill Sans"/>
              </a:rPr>
              <a:t>(</a:t>
            </a:r>
            <a:r>
              <a:rPr lang="pl-PL" sz="1800" b="0" i="0" u="none" strike="noStrike" cap="none" dirty="0" err="1">
                <a:latin typeface="Gill Sans"/>
                <a:ea typeface="Arial"/>
                <a:cs typeface="Arial"/>
                <a:sym typeface="Gill Sans"/>
              </a:rPr>
              <a:t>Figma</a:t>
            </a:r>
            <a:r>
              <a:rPr lang="pl-PL" sz="1800" b="0" i="0" u="none" strike="noStrike" cap="none" dirty="0">
                <a:latin typeface="Gill Sans"/>
                <a:ea typeface="Arial"/>
                <a:cs typeface="Arial"/>
                <a:sym typeface="Gill Sans"/>
              </a:rPr>
              <a:t>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0256BA2-98CA-98B0-9304-D4466A2F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19" y="3780933"/>
            <a:ext cx="3966757" cy="25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załka: wygięta 8">
            <a:extLst>
              <a:ext uri="{FF2B5EF4-FFF2-40B4-BE49-F238E27FC236}">
                <a16:creationId xmlns:a16="http://schemas.microsoft.com/office/drawing/2014/main" id="{721B9678-D0B9-9183-F61D-D3F61271D2C7}"/>
              </a:ext>
            </a:extLst>
          </p:cNvPr>
          <p:cNvSpPr/>
          <p:nvPr/>
        </p:nvSpPr>
        <p:spPr>
          <a:xfrm rot="10800000" flipH="1">
            <a:off x="2142892" y="4168202"/>
            <a:ext cx="2118525" cy="1615242"/>
          </a:xfrm>
          <a:prstGeom prst="bentArrow">
            <a:avLst>
              <a:gd name="adj1" fmla="val 13320"/>
              <a:gd name="adj2" fmla="val 17603"/>
              <a:gd name="adj3" fmla="val 25000"/>
              <a:gd name="adj4" fmla="val 7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Google Shape;136;p20">
            <a:extLst>
              <a:ext uri="{FF2B5EF4-FFF2-40B4-BE49-F238E27FC236}">
                <a16:creationId xmlns:a16="http://schemas.microsoft.com/office/drawing/2014/main" id="{FAF006CB-CEF1-3EDA-DF54-9F1AF2EF1233}"/>
              </a:ext>
            </a:extLst>
          </p:cNvPr>
          <p:cNvSpPr txBox="1"/>
          <p:nvPr/>
        </p:nvSpPr>
        <p:spPr>
          <a:xfrm>
            <a:off x="8451447" y="1074556"/>
            <a:ext cx="2635337" cy="67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latin typeface="Gill Sans"/>
                <a:ea typeface="Arial"/>
                <a:cs typeface="Arial"/>
                <a:sym typeface="Gill Sans"/>
              </a:rPr>
              <a:t>Projekt II </a:t>
            </a:r>
            <a:r>
              <a:rPr lang="pl-PL" sz="1800" dirty="0">
                <a:latin typeface="Gill Sans"/>
                <a:sym typeface="Gill Sans"/>
              </a:rPr>
              <a:t>(</a:t>
            </a:r>
            <a:r>
              <a:rPr lang="pl-PL" sz="1800" b="0" i="0" u="none" strike="noStrike" cap="none" dirty="0" err="1">
                <a:latin typeface="Gill Sans"/>
                <a:ea typeface="Arial"/>
                <a:cs typeface="Arial"/>
                <a:sym typeface="Gill Sans"/>
              </a:rPr>
              <a:t>Wix</a:t>
            </a:r>
            <a:r>
              <a:rPr lang="pl-PL" sz="1800" b="0" i="0" u="none" strike="noStrike" cap="none" dirty="0">
                <a:latin typeface="Gill Sans"/>
                <a:ea typeface="Arial"/>
                <a:cs typeface="Arial"/>
                <a:sym typeface="Gill Sans"/>
              </a:rPr>
              <a:t> Studio)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466832D-9B13-A659-FB17-7E878F80C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575" y="1461284"/>
            <a:ext cx="4285785" cy="2032366"/>
          </a:xfrm>
          <a:prstGeom prst="rect">
            <a:avLst/>
          </a:prstGeom>
        </p:spPr>
      </p:pic>
      <p:sp>
        <p:nvSpPr>
          <p:cNvPr id="13" name="Strzałka: wygięta 12">
            <a:extLst>
              <a:ext uri="{FF2B5EF4-FFF2-40B4-BE49-F238E27FC236}">
                <a16:creationId xmlns:a16="http://schemas.microsoft.com/office/drawing/2014/main" id="{43B36EFB-9D0C-A6BB-2097-B21C02014377}"/>
              </a:ext>
            </a:extLst>
          </p:cNvPr>
          <p:cNvSpPr/>
          <p:nvPr/>
        </p:nvSpPr>
        <p:spPr>
          <a:xfrm rot="5400000" flipH="1">
            <a:off x="8671109" y="3765316"/>
            <a:ext cx="1641762" cy="1776285"/>
          </a:xfrm>
          <a:prstGeom prst="bentArrow">
            <a:avLst>
              <a:gd name="adj1" fmla="val 13320"/>
              <a:gd name="adj2" fmla="val 17603"/>
              <a:gd name="adj3" fmla="val 25000"/>
              <a:gd name="adj4" fmla="val 7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9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55" name="Google Shape;155;p23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156" name="Google Shape;156;p23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3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158" name="Google Shape;158;p23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66" name="Google Shape;166;p23"/>
          <p:cNvSpPr txBox="1"/>
          <p:nvPr/>
        </p:nvSpPr>
        <p:spPr>
          <a:xfrm>
            <a:off x="915120" y="2391480"/>
            <a:ext cx="10222560" cy="9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Dziękujemy za uwagę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0E3054FB-1C37-2A45-3F3E-4F95D9570B55}"/>
              </a:ext>
            </a:extLst>
          </p:cNvPr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93350" y="174888"/>
            <a:ext cx="45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ea typeface="Gill Sans"/>
                <a:cs typeface="Gill Sans"/>
                <a:sym typeface="Gill Sans"/>
              </a:rPr>
              <a:t>Diagram ERD Aplikacji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09F9DD9A-CB2D-1C54-5850-C23CF620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8" y="713586"/>
            <a:ext cx="10399264" cy="6070746"/>
          </a:xfrm>
          <a:prstGeom prst="rect">
            <a:avLst/>
          </a:prstGeom>
        </p:spPr>
      </p:pic>
      <p:sp>
        <p:nvSpPr>
          <p:cNvPr id="2" name="Google Shape;136;p20">
            <a:extLst>
              <a:ext uri="{FF2B5EF4-FFF2-40B4-BE49-F238E27FC236}">
                <a16:creationId xmlns:a16="http://schemas.microsoft.com/office/drawing/2014/main" id="{4494A5EE-53C8-9511-EF48-E6D3A767015F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2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Spis planowanych widoków aplikacji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3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4461F771-F544-1523-F6C8-9240DD6D61C1}"/>
              </a:ext>
            </a:extLst>
          </p:cNvPr>
          <p:cNvSpPr txBox="1"/>
          <p:nvPr/>
        </p:nvSpPr>
        <p:spPr>
          <a:xfrm>
            <a:off x="777283" y="1023524"/>
            <a:ext cx="6978184" cy="419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pl-PL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l-PL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strona startowa + logowanie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1" dirty="0">
                <a:solidFill>
                  <a:schemeClr val="accent1">
                    <a:lumMod val="75000"/>
                  </a:schemeClr>
                </a:solidFill>
              </a:rPr>
              <a:t>Profile</a:t>
            </a:r>
            <a:r>
              <a:rPr lang="pl-PL" sz="1800" dirty="0"/>
              <a:t> – </a:t>
            </a:r>
            <a:r>
              <a:rPr lang="pl-PL" sz="1800" i="1" dirty="0"/>
              <a:t>profil użytkownika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pl-PL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l-PL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menu dostępnych eventów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TaskEvent</a:t>
            </a:r>
            <a:r>
              <a:rPr lang="pl-PL" sz="1800" dirty="0"/>
              <a:t> –  </a:t>
            </a:r>
            <a:r>
              <a:rPr lang="pl-PL" sz="1800" i="1" dirty="0"/>
              <a:t>wyświetlenie/edycja eventu to-do-list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ChartEvent</a:t>
            </a:r>
            <a:r>
              <a:rPr lang="pl-PL" sz="1800" dirty="0"/>
              <a:t> - </a:t>
            </a:r>
            <a:r>
              <a:rPr lang="pl-PL" sz="1800" i="1" dirty="0"/>
              <a:t>wyświetlenie/edycja eventu głosowań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ActivitiesEvent</a:t>
            </a:r>
            <a:r>
              <a:rPr lang="pl-PL" sz="1800" dirty="0"/>
              <a:t> - </a:t>
            </a:r>
            <a:r>
              <a:rPr lang="pl-PL" sz="1800" i="1" dirty="0"/>
              <a:t>wyświetlenie/edycja eventu kalendarza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FindFriends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/>
              <a:t>– </a:t>
            </a:r>
            <a:r>
              <a:rPr lang="pl-PL" sz="1800" i="1" dirty="0"/>
              <a:t>wyszukiwanie i dodawanie znajomych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SignUp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/>
              <a:t>–</a:t>
            </a:r>
            <a:r>
              <a:rPr lang="pl-PL" sz="1800" i="1" dirty="0"/>
              <a:t> tworzenie konta użytkownika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 err="1">
                <a:solidFill>
                  <a:schemeClr val="accent1">
                    <a:lumMod val="75000"/>
                  </a:schemeClr>
                </a:solidFill>
              </a:rPr>
              <a:t>AdminPanel</a:t>
            </a:r>
            <a:r>
              <a:rPr lang="pl-PL" sz="1800" dirty="0"/>
              <a:t> – </a:t>
            </a:r>
            <a:r>
              <a:rPr lang="pl-PL" sz="1800" i="1" dirty="0"/>
              <a:t>dane marketingowe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91AB9E-A8E0-6CD9-FB0C-8D3B94EE1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7" y="4235591"/>
            <a:ext cx="3454400" cy="2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B954CF-5473-6BFA-EB08-4C1FF822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01" y="1749458"/>
            <a:ext cx="3966757" cy="25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Profile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4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4E7638-147E-ABAA-99A4-4B9D4984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3" y="723537"/>
            <a:ext cx="11325094" cy="53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Home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5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8E2863-60A4-92C8-174D-FC550C24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3" y="700959"/>
            <a:ext cx="11376633" cy="54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sym typeface="Gill Sans"/>
              </a:rPr>
              <a:t>Dashboard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6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0ADA94-56ED-8A5E-47C9-0A60E692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3" y="711930"/>
            <a:ext cx="11376633" cy="54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TaskEvent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7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C79E84-4CCD-3AB3-7BC1-F8AFB53B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3" y="700959"/>
            <a:ext cx="11423073" cy="5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ChartEvent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8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94ECE84-D473-3BF5-F5F1-E1AAB439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8" y="700959"/>
            <a:ext cx="11423073" cy="54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77283" y="177759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>
                <a:latin typeface="Gill Sans"/>
                <a:sym typeface="Gill Sans"/>
              </a:rPr>
              <a:t>ActivitiesEvent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20">
            <a:extLst>
              <a:ext uri="{FF2B5EF4-FFF2-40B4-BE49-F238E27FC236}">
                <a16:creationId xmlns:a16="http://schemas.microsoft.com/office/drawing/2014/main" id="{6D249A76-9066-5324-0C31-CA2072B33842}"/>
              </a:ext>
            </a:extLst>
          </p:cNvPr>
          <p:cNvSpPr txBox="1"/>
          <p:nvPr/>
        </p:nvSpPr>
        <p:spPr>
          <a:xfrm>
            <a:off x="11749158" y="6334800"/>
            <a:ext cx="44284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939A958-8129-4F06-877C-CB0FD85BAD47}" type="slidenum">
              <a:rPr lang="pl-PL" sz="2800"/>
              <a:t>9</a:t>
            </a:fld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CB345A-48C0-68BF-552D-1599A542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3" y="700959"/>
            <a:ext cx="11509027" cy="54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141</Words>
  <Application>Microsoft Office PowerPoint</Application>
  <PresentationFormat>Panoramiczny</PresentationFormat>
  <Paragraphs>52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Gill Sans</vt:lpstr>
      <vt:lpstr>Times New Roman</vt:lpstr>
      <vt:lpstr>Calibri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Wiktor Kobryń (wk303200)</cp:lastModifiedBy>
  <cp:revision>14</cp:revision>
  <dcterms:modified xsi:type="dcterms:W3CDTF">2024-04-23T22:13:54Z</dcterms:modified>
</cp:coreProperties>
</file>