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Pptx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due 12/12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Readme must have a link to a video as a Google Drive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371af5397_2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371af5397_2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Forgot to put input from display of pixel x and pixel 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coordinates are treated as tiles based on predictable font character size.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x 16 bits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 character then row by row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371af5397_2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371af5397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371af5397_2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371af5397_2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371af5397_2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371af5397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371af5397_2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a371af5397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c5543b0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c5543b0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371af539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371af539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371af5397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371af539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a371af5397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a371af5397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a371af539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a371af539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5543b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c5543b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a371af5397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a371af539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 Bottom text?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Tradeoff Discussion - Too optimized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371af5397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a371af5397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371af53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371af53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371af53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371af53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ec5543b0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ec5543b0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ec898146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ec898146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ec898146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ec898146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a371af539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a371af539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c5543b0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c5543b0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a371af5397_2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a371af5397_2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c8981461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c898146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ec909ccc6c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ec909ccc6c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371af539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371af539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371af5397_2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371af5397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371af5397_2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371af5397_2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371af5397_2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371af5397_2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371af5397_2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371af5397_2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71af5397_2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71af5397_2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t0HCvtMaWIbCFSfo4O4v-Iev2t-d5ht0/view" TargetMode="External"/><Relationship Id="rId4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iamard.blogspot.com/2014/03/verilog-coding-for-vga-signal-controll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FPS on FPGA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Wiktor Lidwin, Ysatis Tagle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Display</a:t>
            </a:r>
            <a:endParaRPr/>
          </a:p>
        </p:txBody>
      </p:sp>
      <p:sp>
        <p:nvSpPr>
          <p:cNvPr id="276" name="Google Shape;276;p22"/>
          <p:cNvSpPr txBox="1"/>
          <p:nvPr/>
        </p:nvSpPr>
        <p:spPr>
          <a:xfrm>
            <a:off x="2730065" y="778025"/>
            <a:ext cx="49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3410850" y="3268000"/>
            <a:ext cx="17046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Display:</a:t>
            </a:r>
            <a:r>
              <a:rPr lang="en" sz="1000"/>
              <a:t> Arranges text onto the screen, updates text</a:t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3368350" y="2056900"/>
            <a:ext cx="1281000" cy="100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Movement:</a:t>
            </a:r>
            <a:r>
              <a:rPr lang="en" sz="1000"/>
              <a:t> Translates inputs from position and orientation to x &amp; Y</a:t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1963455" y="1975800"/>
            <a:ext cx="1183500" cy="1205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FSM:</a:t>
            </a:r>
            <a:r>
              <a:rPr lang="en" sz="1000"/>
              <a:t> Controls display and behavior of game</a:t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1805850" y="1535100"/>
            <a:ext cx="4106400" cy="2543400"/>
          </a:xfrm>
          <a:prstGeom prst="roundRect">
            <a:avLst>
              <a:gd fmla="val 16667" name="adj"/>
            </a:avLst>
          </a:prstGeom>
          <a:solidFill>
            <a:srgbClr val="78909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1" name="Google Shape;281;p22"/>
          <p:cNvSpPr/>
          <p:nvPr/>
        </p:nvSpPr>
        <p:spPr>
          <a:xfrm rot="5400000">
            <a:off x="6025925" y="2512300"/>
            <a:ext cx="2250300" cy="424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 sz="1000"/>
          </a:p>
        </p:txBody>
      </p:sp>
      <p:sp>
        <p:nvSpPr>
          <p:cNvPr id="282" name="Google Shape;282;p22"/>
          <p:cNvSpPr/>
          <p:nvPr/>
        </p:nvSpPr>
        <p:spPr>
          <a:xfrm>
            <a:off x="3975125" y="1725250"/>
            <a:ext cx="1521300" cy="2124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Text:</a:t>
            </a:r>
            <a:r>
              <a:rPr lang="en"/>
              <a:t>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Constructs and places words based on screen pixels available.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Updates text based on timer value</a:t>
            </a:r>
            <a:endParaRPr sz="1000"/>
          </a:p>
        </p:txBody>
      </p:sp>
      <p:sp>
        <p:nvSpPr>
          <p:cNvPr id="283" name="Google Shape;283;p22"/>
          <p:cNvSpPr/>
          <p:nvPr/>
        </p:nvSpPr>
        <p:spPr>
          <a:xfrm>
            <a:off x="5691350" y="2224800"/>
            <a:ext cx="1281000" cy="70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RGB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1868491" y="2949138"/>
            <a:ext cx="1422600" cy="91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Rom</a:t>
            </a:r>
            <a:r>
              <a:rPr lang="en"/>
              <a:t>:</a:t>
            </a:r>
            <a:r>
              <a:rPr lang="en" sz="1000"/>
              <a:t> Stores each pixel of 8x16 font, row by row</a:t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3291100" y="3187075"/>
            <a:ext cx="752400" cy="5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1194300" y="1941150"/>
            <a:ext cx="2849100" cy="78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22"/>
          <p:cNvSpPr/>
          <p:nvPr/>
        </p:nvSpPr>
        <p:spPr>
          <a:xfrm rot="5400000">
            <a:off x="108625" y="2495150"/>
            <a:ext cx="2104800" cy="548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</a:t>
            </a:r>
            <a:r>
              <a:rPr lang="en"/>
              <a:t> Functionality: Display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"/>
          <p:cNvSpPr txBox="1"/>
          <p:nvPr/>
        </p:nvSpPr>
        <p:spPr>
          <a:xfrm>
            <a:off x="2730065" y="1387625"/>
            <a:ext cx="49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1868500" y="1460250"/>
            <a:ext cx="4991100" cy="3380100"/>
          </a:xfrm>
          <a:prstGeom prst="roundRect">
            <a:avLst>
              <a:gd fmla="val 16667" name="adj"/>
            </a:avLst>
          </a:prstGeom>
          <a:solidFill>
            <a:srgbClr val="78909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2062450" y="1762400"/>
            <a:ext cx="11835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 sz="1000"/>
          </a:p>
        </p:txBody>
      </p:sp>
      <p:sp>
        <p:nvSpPr>
          <p:cNvPr id="296" name="Google Shape;296;p23"/>
          <p:cNvSpPr/>
          <p:nvPr/>
        </p:nvSpPr>
        <p:spPr>
          <a:xfrm>
            <a:off x="3563250" y="3115725"/>
            <a:ext cx="2834100" cy="506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Display:</a:t>
            </a:r>
            <a:r>
              <a:rPr lang="en" sz="1000">
                <a:solidFill>
                  <a:schemeClr val="lt1"/>
                </a:solidFill>
              </a:rPr>
              <a:t> Maps RGB values for each pixel of the screen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726125" y="1762395"/>
            <a:ext cx="10731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7074756" y="4030006"/>
            <a:ext cx="12810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Display</a:t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1703528" y="2000025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6481349" y="4143489"/>
            <a:ext cx="5934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4409091" y="951717"/>
            <a:ext cx="968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FPGA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3410850" y="3877600"/>
            <a:ext cx="17046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Display:</a:t>
            </a:r>
            <a:r>
              <a:rPr lang="en" sz="1000"/>
              <a:t> Arranges text onto the screen, updates text</a:t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3563250" y="2514100"/>
            <a:ext cx="2294100" cy="506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Movement:</a:t>
            </a:r>
            <a:r>
              <a:rPr lang="en" sz="1000"/>
              <a:t> Translates inputs from position and orientation to x &amp; Y</a:t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2039650" y="2546050"/>
            <a:ext cx="1183500" cy="124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FSM:</a:t>
            </a:r>
            <a:r>
              <a:rPr lang="en" sz="1000"/>
              <a:t> Controls display and behavior of game</a:t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3379150" y="1657475"/>
            <a:ext cx="30552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Raycaster:</a:t>
            </a:r>
            <a:r>
              <a:rPr lang="en" sz="1000"/>
              <a:t> Generates the current view of the 3D environment</a:t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2071150" y="4085525"/>
            <a:ext cx="968100" cy="329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 rot="5400000">
            <a:off x="2499000" y="23003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23"/>
          <p:cNvSpPr/>
          <p:nvPr/>
        </p:nvSpPr>
        <p:spPr>
          <a:xfrm rot="5400000">
            <a:off x="2154538" y="37794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Google Shape;309;p23"/>
          <p:cNvSpPr/>
          <p:nvPr/>
        </p:nvSpPr>
        <p:spPr>
          <a:xfrm rot="5400000">
            <a:off x="5718275" y="2521150"/>
            <a:ext cx="8922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3039247" y="4097925"/>
            <a:ext cx="42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Google Shape;311;p23"/>
          <p:cNvSpPr/>
          <p:nvPr/>
        </p:nvSpPr>
        <p:spPr>
          <a:xfrm rot="-5400000">
            <a:off x="2748188" y="37794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3146296" y="2599500"/>
            <a:ext cx="42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23"/>
          <p:cNvSpPr/>
          <p:nvPr/>
        </p:nvSpPr>
        <p:spPr>
          <a:xfrm rot="5400000">
            <a:off x="5635960" y="35409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23"/>
          <p:cNvSpPr/>
          <p:nvPr/>
        </p:nvSpPr>
        <p:spPr>
          <a:xfrm rot="-5400000">
            <a:off x="4123350" y="2161538"/>
            <a:ext cx="2796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3146295" y="3233050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23"/>
          <p:cNvSpPr/>
          <p:nvPr/>
        </p:nvSpPr>
        <p:spPr>
          <a:xfrm rot="-5400000">
            <a:off x="3745825" y="3517150"/>
            <a:ext cx="39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5201550" y="3862100"/>
            <a:ext cx="1281000" cy="793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Driver: </a:t>
            </a:r>
            <a:r>
              <a:rPr lang="en" sz="1000"/>
              <a:t>Drive signal for x and y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Functionality: Display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237150" y="1054050"/>
            <a:ext cx="2834100" cy="506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Display:</a:t>
            </a:r>
            <a:r>
              <a:rPr lang="en" sz="1000">
                <a:solidFill>
                  <a:schemeClr val="lt1"/>
                </a:solidFill>
              </a:rPr>
              <a:t> Maps RGB values for each pixel of the screen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911050" y="1831525"/>
            <a:ext cx="693720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Display -&gt; State-based MUX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Example: If state is gameover, then the RGB values from the text-display module will be passed to the VGA display, otherwise, the RGB values from the raycaster’s framebuffer will be passed out.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Pixel by pixel for current frame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 txBox="1"/>
          <p:nvPr/>
        </p:nvSpPr>
        <p:spPr>
          <a:xfrm>
            <a:off x="2730065" y="1387625"/>
            <a:ext cx="49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1868500" y="1460250"/>
            <a:ext cx="4991100" cy="3380100"/>
          </a:xfrm>
          <a:prstGeom prst="roundRect">
            <a:avLst>
              <a:gd fmla="val 16667" name="adj"/>
            </a:avLst>
          </a:prstGeom>
          <a:solidFill>
            <a:srgbClr val="78909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5201550" y="3862100"/>
            <a:ext cx="1281000" cy="793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Driver: </a:t>
            </a:r>
            <a:r>
              <a:rPr lang="en" sz="1000"/>
              <a:t>Drive signal for x and y</a:t>
            </a:r>
            <a:endParaRPr sz="1000"/>
          </a:p>
        </p:txBody>
      </p:sp>
      <p:sp>
        <p:nvSpPr>
          <p:cNvPr id="333" name="Google Shape;333;p25"/>
          <p:cNvSpPr/>
          <p:nvPr/>
        </p:nvSpPr>
        <p:spPr>
          <a:xfrm>
            <a:off x="2062450" y="1762400"/>
            <a:ext cx="11835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 sz="1000"/>
          </a:p>
        </p:txBody>
      </p:sp>
      <p:sp>
        <p:nvSpPr>
          <p:cNvPr id="334" name="Google Shape;334;p25"/>
          <p:cNvSpPr/>
          <p:nvPr/>
        </p:nvSpPr>
        <p:spPr>
          <a:xfrm>
            <a:off x="3563250" y="3115725"/>
            <a:ext cx="2834100" cy="506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Display:</a:t>
            </a:r>
            <a:r>
              <a:rPr lang="en" sz="1000"/>
              <a:t> Maps RGB values for each pixel of the screen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726125" y="1762395"/>
            <a:ext cx="10731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7074756" y="4030006"/>
            <a:ext cx="12810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Display</a:t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1703528" y="2000025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6481349" y="4143489"/>
            <a:ext cx="5934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4409091" y="951717"/>
            <a:ext cx="968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FPGA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3410850" y="3877600"/>
            <a:ext cx="17046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Display:</a:t>
            </a:r>
            <a:r>
              <a:rPr lang="en" sz="1000"/>
              <a:t> Arranges text onto the screen, updates text</a:t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>
            <a:off x="3563250" y="2514100"/>
            <a:ext cx="2294100" cy="506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Movement:</a:t>
            </a:r>
            <a:r>
              <a:rPr lang="en" sz="1000"/>
              <a:t> Translates inputs from position and orientation to x &amp; Y</a:t>
            </a:r>
            <a:endParaRPr/>
          </a:p>
        </p:txBody>
      </p:sp>
      <p:sp>
        <p:nvSpPr>
          <p:cNvPr id="342" name="Google Shape;342;p25"/>
          <p:cNvSpPr/>
          <p:nvPr/>
        </p:nvSpPr>
        <p:spPr>
          <a:xfrm>
            <a:off x="2039650" y="2546050"/>
            <a:ext cx="1183500" cy="124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FSM:</a:t>
            </a:r>
            <a:r>
              <a:rPr lang="en" sz="1000"/>
              <a:t> Controls display and behavior of game</a:t>
            </a:r>
            <a:endParaRPr/>
          </a:p>
        </p:txBody>
      </p:sp>
      <p:sp>
        <p:nvSpPr>
          <p:cNvPr id="343" name="Google Shape;343;p25"/>
          <p:cNvSpPr/>
          <p:nvPr/>
        </p:nvSpPr>
        <p:spPr>
          <a:xfrm>
            <a:off x="3379150" y="1657475"/>
            <a:ext cx="3055200" cy="58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Raycaster:</a:t>
            </a:r>
            <a:r>
              <a:rPr lang="en" sz="1000">
                <a:solidFill>
                  <a:schemeClr val="lt1"/>
                </a:solidFill>
              </a:rPr>
              <a:t> Generates the current view of the 3D environment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2071150" y="4085525"/>
            <a:ext cx="968100" cy="329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 rot="5400000">
            <a:off x="2499000" y="23003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25"/>
          <p:cNvSpPr/>
          <p:nvPr/>
        </p:nvSpPr>
        <p:spPr>
          <a:xfrm rot="5400000">
            <a:off x="2154538" y="37794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25"/>
          <p:cNvSpPr/>
          <p:nvPr/>
        </p:nvSpPr>
        <p:spPr>
          <a:xfrm rot="5400000">
            <a:off x="5718275" y="2521150"/>
            <a:ext cx="8922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3039247" y="4097925"/>
            <a:ext cx="42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25"/>
          <p:cNvSpPr/>
          <p:nvPr/>
        </p:nvSpPr>
        <p:spPr>
          <a:xfrm rot="-5400000">
            <a:off x="2748188" y="37794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3146296" y="2599500"/>
            <a:ext cx="42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5"/>
          <p:cNvSpPr/>
          <p:nvPr/>
        </p:nvSpPr>
        <p:spPr>
          <a:xfrm rot="5400000">
            <a:off x="5635960" y="35409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25"/>
          <p:cNvSpPr/>
          <p:nvPr/>
        </p:nvSpPr>
        <p:spPr>
          <a:xfrm rot="-5400000">
            <a:off x="4123350" y="2161538"/>
            <a:ext cx="2796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3146295" y="3233050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4" name="Google Shape;354;p25"/>
          <p:cNvSpPr/>
          <p:nvPr/>
        </p:nvSpPr>
        <p:spPr>
          <a:xfrm rot="-5400000">
            <a:off x="3745825" y="3517150"/>
            <a:ext cx="39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</a:t>
            </a:r>
            <a:r>
              <a:rPr lang="en"/>
              <a:t> Functionality - Raycaster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"/>
          <p:cNvSpPr txBox="1"/>
          <p:nvPr/>
        </p:nvSpPr>
        <p:spPr>
          <a:xfrm>
            <a:off x="2730065" y="1387625"/>
            <a:ext cx="49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1868500" y="1307850"/>
            <a:ext cx="5302800" cy="3380100"/>
          </a:xfrm>
          <a:prstGeom prst="roundRect">
            <a:avLst>
              <a:gd fmla="val 16667" name="adj"/>
            </a:avLst>
          </a:prstGeom>
          <a:solidFill>
            <a:srgbClr val="78909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5326925" y="3802100"/>
            <a:ext cx="15702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Driver: </a:t>
            </a:r>
            <a:r>
              <a:rPr lang="en" sz="1000"/>
              <a:t>Drive Signal for x and y based on a frame buffer</a:t>
            </a:r>
            <a:endParaRPr sz="1000"/>
          </a:p>
        </p:txBody>
      </p:sp>
      <p:sp>
        <p:nvSpPr>
          <p:cNvPr id="363" name="Google Shape;363;p26"/>
          <p:cNvSpPr/>
          <p:nvPr/>
        </p:nvSpPr>
        <p:spPr>
          <a:xfrm>
            <a:off x="2062450" y="1762400"/>
            <a:ext cx="968100" cy="670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 sz="1000"/>
          </a:p>
        </p:txBody>
      </p:sp>
      <p:sp>
        <p:nvSpPr>
          <p:cNvPr id="364" name="Google Shape;364;p26"/>
          <p:cNvSpPr/>
          <p:nvPr/>
        </p:nvSpPr>
        <p:spPr>
          <a:xfrm>
            <a:off x="4768191" y="2753000"/>
            <a:ext cx="1422600" cy="91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Render:</a:t>
            </a:r>
            <a:r>
              <a:rPr lang="en" sz="1000"/>
              <a:t> Continuous rendering of  current frame</a:t>
            </a: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1982391" y="1307842"/>
            <a:ext cx="968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FPGA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3410850" y="3877600"/>
            <a:ext cx="17046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Display:</a:t>
            </a:r>
            <a:r>
              <a:rPr lang="en" sz="1000"/>
              <a:t> Arranges text onto the screen, updates text</a:t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3368350" y="2666500"/>
            <a:ext cx="1281000" cy="100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Movement:</a:t>
            </a:r>
            <a:r>
              <a:rPr lang="en" sz="1000"/>
              <a:t> Translates inputs from position and orientation to x &amp; Y</a:t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1963455" y="2585400"/>
            <a:ext cx="1183500" cy="1205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FSM:</a:t>
            </a:r>
            <a:r>
              <a:rPr lang="en" sz="1000"/>
              <a:t> Controls display and behavior of game</a:t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1805850" y="1268675"/>
            <a:ext cx="5365500" cy="3419400"/>
          </a:xfrm>
          <a:prstGeom prst="roundRect">
            <a:avLst>
              <a:gd fmla="val 16667" name="adj"/>
            </a:avLst>
          </a:prstGeom>
          <a:solidFill>
            <a:srgbClr val="78909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Raycaster:</a:t>
            </a:r>
            <a:r>
              <a:rPr lang="en">
                <a:solidFill>
                  <a:schemeClr val="lt1"/>
                </a:solidFill>
              </a:rPr>
              <a:t> Generates the current view of the 3D environment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70" name="Google Shape;370;p26"/>
          <p:cNvSpPr/>
          <p:nvPr/>
        </p:nvSpPr>
        <p:spPr>
          <a:xfrm rot="5400000">
            <a:off x="6928100" y="3113250"/>
            <a:ext cx="2250300" cy="424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Driver</a:t>
            </a:r>
            <a:endParaRPr sz="1000"/>
          </a:p>
        </p:txBody>
      </p:sp>
      <p:sp>
        <p:nvSpPr>
          <p:cNvPr id="371" name="Google Shape;371;p26"/>
          <p:cNvSpPr/>
          <p:nvPr/>
        </p:nvSpPr>
        <p:spPr>
          <a:xfrm>
            <a:off x="5912749" y="2441400"/>
            <a:ext cx="11343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Memory: </a:t>
            </a:r>
            <a:r>
              <a:rPr lang="en" sz="1000"/>
              <a:t>Frame Buffer</a:t>
            </a:r>
            <a:endParaRPr sz="1000"/>
          </a:p>
        </p:txBody>
      </p:sp>
      <p:sp>
        <p:nvSpPr>
          <p:cNvPr id="372" name="Google Shape;372;p26"/>
          <p:cNvSpPr/>
          <p:nvPr/>
        </p:nvSpPr>
        <p:spPr>
          <a:xfrm>
            <a:off x="3594125" y="2334850"/>
            <a:ext cx="1134300" cy="2124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Slice Render: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Compute Slice</a:t>
            </a:r>
            <a:endParaRPr sz="1000"/>
          </a:p>
        </p:txBody>
      </p:sp>
      <p:sp>
        <p:nvSpPr>
          <p:cNvPr id="373" name="Google Shape;373;p26"/>
          <p:cNvSpPr/>
          <p:nvPr/>
        </p:nvSpPr>
        <p:spPr>
          <a:xfrm>
            <a:off x="4696200" y="2440300"/>
            <a:ext cx="1281000" cy="70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Color and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Line Height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1868491" y="3558738"/>
            <a:ext cx="1422600" cy="91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 Tables:</a:t>
            </a:r>
            <a:r>
              <a:rPr lang="en" sz="1000"/>
              <a:t> Angles, Map, Height Calculation, Slice</a:t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7065975" y="2472425"/>
            <a:ext cx="807600" cy="70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3138700" y="3801400"/>
            <a:ext cx="752400" cy="5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26"/>
          <p:cNvSpPr/>
          <p:nvPr/>
        </p:nvSpPr>
        <p:spPr>
          <a:xfrm>
            <a:off x="1898891" y="2438700"/>
            <a:ext cx="1422600" cy="91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Render:</a:t>
            </a:r>
            <a:r>
              <a:rPr lang="en" sz="1000"/>
              <a:t> Continuous rendering of current frame</a:t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3146950" y="2564650"/>
            <a:ext cx="752400" cy="5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Slice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9" name="Google Shape;379;p26"/>
          <p:cNvSpPr/>
          <p:nvPr/>
        </p:nvSpPr>
        <p:spPr>
          <a:xfrm>
            <a:off x="965700" y="2398350"/>
            <a:ext cx="1016700" cy="78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X,y, angle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0" name="Google Shape;380;p26"/>
          <p:cNvSpPr/>
          <p:nvPr/>
        </p:nvSpPr>
        <p:spPr>
          <a:xfrm rot="5400000">
            <a:off x="-424775" y="3104750"/>
            <a:ext cx="2104800" cy="548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Raycaster -  Graphics Render</a:t>
            </a:r>
            <a:endParaRPr/>
          </a:p>
        </p:txBody>
      </p:sp>
      <p:sp>
        <p:nvSpPr>
          <p:cNvPr id="386" name="Google Shape;38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126" y="1210483"/>
            <a:ext cx="7038900" cy="362533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7"/>
          <p:cNvSpPr txBox="1"/>
          <p:nvPr/>
        </p:nvSpPr>
        <p:spPr>
          <a:xfrm>
            <a:off x="5225800" y="1307850"/>
            <a:ext cx="2880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 for Splice Completion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9" name="Google Shape;389;p27"/>
          <p:cNvCxnSpPr>
            <a:stCxn id="388" idx="1"/>
          </p:cNvCxnSpPr>
          <p:nvPr/>
        </p:nvCxnSpPr>
        <p:spPr>
          <a:xfrm flipH="1">
            <a:off x="4688500" y="1462200"/>
            <a:ext cx="5373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27"/>
          <p:cNvSpPr txBox="1"/>
          <p:nvPr/>
        </p:nvSpPr>
        <p:spPr>
          <a:xfrm>
            <a:off x="223275" y="2134625"/>
            <a:ext cx="1299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Store Results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frame_buffer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27"/>
          <p:cNvSpPr txBox="1"/>
          <p:nvPr/>
        </p:nvSpPr>
        <p:spPr>
          <a:xfrm>
            <a:off x="4117075" y="4249150"/>
            <a:ext cx="2880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Helpful Timing Logic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27"/>
          <p:cNvSpPr txBox="1"/>
          <p:nvPr/>
        </p:nvSpPr>
        <p:spPr>
          <a:xfrm>
            <a:off x="5340725" y="3098525"/>
            <a:ext cx="2880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Updating next splice x value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Raycaster</a:t>
            </a:r>
            <a:r>
              <a:rPr lang="en"/>
              <a:t> -  Splice Render</a:t>
            </a:r>
            <a:endParaRPr/>
          </a:p>
        </p:txBody>
      </p:sp>
      <p:sp>
        <p:nvSpPr>
          <p:cNvPr id="398" name="Google Shape;39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 FSM to share resources and pipeline process(Each time a multiply operation is found a new DSP module is burnt for that specific line) → share </a:t>
            </a:r>
            <a:r>
              <a:rPr lang="en"/>
              <a:t>multiplier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Slice Render FSM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28"/>
          <p:cNvPicPr preferRelativeResize="0"/>
          <p:nvPr/>
        </p:nvPicPr>
        <p:blipFill rotWithShape="1">
          <a:blip r:embed="rId3">
            <a:alphaModFix/>
          </a:blip>
          <a:srcRect b="42132" l="0" r="0" t="0"/>
          <a:stretch/>
        </p:blipFill>
        <p:spPr>
          <a:xfrm>
            <a:off x="1297500" y="2087100"/>
            <a:ext cx="6858000" cy="29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Raycaster </a:t>
            </a:r>
            <a:r>
              <a:rPr lang="en"/>
              <a:t>-  Splice Render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Optimizations</a:t>
            </a:r>
            <a:endParaRPr/>
          </a:p>
        </p:txBody>
      </p:sp>
      <p:pic>
        <p:nvPicPr>
          <p:cNvPr id="405" name="Google Shape;4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500" y="945850"/>
            <a:ext cx="339090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00" y="1676400"/>
            <a:ext cx="26670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9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0000"/>
              </a:solidFill>
              <a:highlight>
                <a:srgbClr val="EEEEEE"/>
              </a:highlight>
            </a:endParaRPr>
          </a:p>
        </p:txBody>
      </p:sp>
      <p:sp>
        <p:nvSpPr>
          <p:cNvPr id="408" name="Google Shape;408;p29"/>
          <p:cNvSpPr txBox="1"/>
          <p:nvPr/>
        </p:nvSpPr>
        <p:spPr>
          <a:xfrm>
            <a:off x="0" y="3605025"/>
            <a:ext cx="4791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Original C++ Code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dirX = dirX * cos(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rotSpeed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- dirY * sin(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rotSpeed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dirY = oldDirX * sin(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rotSpeed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+ dirY * cos(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rotSpeed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planeX = planeX * cos(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rotSpeed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- planeY * sin(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rotSpeed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planeY = oldPlaneX * sin(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rotSpeed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+ planeY * cos(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rotSpeed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29"/>
          <p:cNvSpPr txBox="1"/>
          <p:nvPr/>
        </p:nvSpPr>
        <p:spPr>
          <a:xfrm>
            <a:off x="4851450" y="3810775"/>
            <a:ext cx="3746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Original C++ Code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double rayDirX = dirX + planeX * cameraX;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Raycaster </a:t>
            </a:r>
            <a:r>
              <a:rPr lang="en"/>
              <a:t>-  Splice Render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 LOOKUPS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363" y="1506950"/>
            <a:ext cx="17240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0"/>
          <p:cNvPicPr preferRelativeResize="0"/>
          <p:nvPr/>
        </p:nvPicPr>
        <p:blipFill rotWithShape="1">
          <a:blip r:embed="rId4">
            <a:alphaModFix/>
          </a:blip>
          <a:srcRect b="42548" l="0" r="0" t="0"/>
          <a:stretch/>
        </p:blipFill>
        <p:spPr>
          <a:xfrm>
            <a:off x="1251775" y="1307845"/>
            <a:ext cx="2571750" cy="2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0"/>
          <p:cNvPicPr preferRelativeResize="0"/>
          <p:nvPr/>
        </p:nvPicPr>
        <p:blipFill rotWithShape="1">
          <a:blip r:embed="rId4">
            <a:alphaModFix/>
          </a:blip>
          <a:srcRect b="0" l="0" r="0" t="58868"/>
          <a:stretch/>
        </p:blipFill>
        <p:spPr>
          <a:xfrm>
            <a:off x="3823525" y="2531618"/>
            <a:ext cx="2571750" cy="19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Raycaster</a:t>
            </a:r>
            <a:r>
              <a:rPr lang="en"/>
              <a:t> -  Splice Render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13272"/>
            <a:ext cx="4181100" cy="32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625" y="1408150"/>
            <a:ext cx="1917775" cy="18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Implement simplified 3D FPGS on FPGA</a:t>
            </a:r>
            <a:endParaRPr sz="200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Inspired by games like Doom, Wolfenstein 3D</a:t>
            </a:r>
            <a:endParaRPr sz="200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Components include: Game Logic FSM, VGA and Button Drivers, Text Display, 3D </a:t>
            </a:r>
            <a:r>
              <a:rPr lang="en" sz="2000"/>
              <a:t>environment, enemies spawning</a:t>
            </a:r>
            <a:endParaRPr sz="20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Goals: </a:t>
            </a:r>
            <a:endParaRPr sz="200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Implement ray casting to simulate 3D environment</a:t>
            </a:r>
            <a:endParaRPr sz="200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Interact with environment via user input of on-board buttons</a:t>
            </a:r>
            <a:endParaRPr sz="200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Display on VGA</a:t>
            </a:r>
            <a:endParaRPr sz="200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Have a game sequence</a:t>
            </a:r>
            <a:endParaRPr sz="200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Have enemies appear</a:t>
            </a:r>
            <a:endParaRPr sz="20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Motivations</a:t>
            </a:r>
            <a:endParaRPr sz="200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Explore FPGA capabilities and limitations in a hands on manner for optimization, constraints</a:t>
            </a:r>
            <a:endParaRPr sz="200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Fun and creative.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proud Verilog</a:t>
            </a:r>
            <a:endParaRPr/>
          </a:p>
        </p:txBody>
      </p:sp>
      <p:sp>
        <p:nvSpPr>
          <p:cNvPr id="431" name="Google Shape;431;p32"/>
          <p:cNvSpPr txBox="1"/>
          <p:nvPr>
            <p:ph idx="1" type="body"/>
          </p:nvPr>
        </p:nvSpPr>
        <p:spPr>
          <a:xfrm>
            <a:off x="2179200" y="3853550"/>
            <a:ext cx="47856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00"/>
              <a:t>Over 4000 FPS</a:t>
            </a:r>
            <a:endParaRPr sz="3800"/>
          </a:p>
        </p:txBody>
      </p:sp>
      <p:pic>
        <p:nvPicPr>
          <p:cNvPr id="432" name="Google Shape;4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1307838"/>
            <a:ext cx="36385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3D </a:t>
            </a:r>
            <a:r>
              <a:rPr lang="en"/>
              <a:t>Environment</a:t>
            </a:r>
            <a:endParaRPr/>
          </a:p>
        </p:txBody>
      </p:sp>
      <p:sp>
        <p:nvSpPr>
          <p:cNvPr id="438" name="Google Shape;438;p33"/>
          <p:cNvSpPr txBox="1"/>
          <p:nvPr>
            <p:ph idx="1" type="body"/>
          </p:nvPr>
        </p:nvSpPr>
        <p:spPr>
          <a:xfrm>
            <a:off x="1219525" y="4737650"/>
            <a:ext cx="70389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Note: Currently implemented with switches</a:t>
            </a:r>
            <a:endParaRPr/>
          </a:p>
        </p:txBody>
      </p:sp>
      <p:pic>
        <p:nvPicPr>
          <p:cNvPr id="439" name="Google Shape;439;p33" title="IMG_2776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086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Presentation to Due Date Timeline</a:t>
            </a:r>
            <a:endParaRPr/>
          </a:p>
        </p:txBody>
      </p:sp>
      <p:sp>
        <p:nvSpPr>
          <p:cNvPr id="445" name="Google Shape;445;p3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November to Now: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Frame Testing Display → Dynamic rendering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+ Movement  in x/y plane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+ Rotation angle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In-Game logic → Controls and Collisions with walls, start menu and game over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External module</a:t>
            </a:r>
            <a:endParaRPr/>
          </a:p>
        </p:txBody>
      </p:sp>
      <p:sp>
        <p:nvSpPr>
          <p:cNvPr id="446" name="Google Shape;446;p34"/>
          <p:cNvSpPr txBox="1"/>
          <p:nvPr>
            <p:ph idx="2" type="body"/>
          </p:nvPr>
        </p:nvSpPr>
        <p:spPr>
          <a:xfrm>
            <a:off x="4933225" y="1567550"/>
            <a:ext cx="367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steps: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movement -&gt; X/Y to forward/turn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integration: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combine 3D environment and movement with game menus, text display, and button driver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 Graphics: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 Sprites, textures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 In game logic: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Spawning enemies, shooting enemies, points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Timeline and Goals</a:t>
            </a:r>
            <a:endParaRPr/>
          </a:p>
        </p:txBody>
      </p:sp>
      <p:sp>
        <p:nvSpPr>
          <p:cNvPr id="452" name="Google Shape;45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100000"/>
              <a:buFont typeface="Arial"/>
              <a:buAutoNum type="arabicPeriod"/>
            </a:pPr>
            <a:r>
              <a:rPr b="1"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Render a room  </a:t>
            </a:r>
            <a:endParaRPr b="1"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ct val="100000"/>
              <a:buFont typeface="Arial"/>
              <a:buAutoNum type="alphaLcPeriod"/>
            </a:pPr>
            <a:r>
              <a:rPr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Make sure display works</a:t>
            </a:r>
            <a:endParaRPr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ct val="100000"/>
              <a:buFont typeface="Arial"/>
              <a:buAutoNum type="alphaLcPeriod"/>
            </a:pPr>
            <a:r>
              <a:rPr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Design all graphics </a:t>
            </a:r>
            <a:endParaRPr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ct val="100000"/>
              <a:buFont typeface="Arial"/>
              <a:buAutoNum type="alphaLcPeriod"/>
            </a:pPr>
            <a:r>
              <a:rPr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Make sure FPGA can reset</a:t>
            </a:r>
            <a:endParaRPr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100000"/>
              <a:buFont typeface="Arial"/>
              <a:buAutoNum type="arabicPeriod"/>
            </a:pPr>
            <a:r>
              <a:rPr b="1"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Rotate POV in room </a:t>
            </a:r>
            <a:endParaRPr b="1" i="1"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ct val="100000"/>
              <a:buFont typeface="Arial"/>
              <a:buAutoNum type="alphaLcPeriod"/>
            </a:pPr>
            <a:r>
              <a:rPr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Make sure input works</a:t>
            </a:r>
            <a:endParaRPr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100000"/>
              <a:buFont typeface="Arial"/>
              <a:buAutoNum type="arabicPeriod"/>
            </a:pPr>
            <a:r>
              <a:rPr b="1"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Move around room </a:t>
            </a:r>
            <a:endParaRPr b="1"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ct val="100000"/>
              <a:buFont typeface="Arial"/>
              <a:buAutoNum type="alphaLcPeriod"/>
            </a:pPr>
            <a:r>
              <a:rPr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Make sure input works</a:t>
            </a:r>
            <a:endParaRPr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ct val="100000"/>
              <a:buFont typeface="Arial"/>
              <a:buAutoNum type="alphaLcPeriod"/>
            </a:pPr>
            <a:r>
              <a:rPr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Make sure both inputs can happen at same time</a:t>
            </a:r>
            <a:endParaRPr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100000"/>
              <a:buAutoNum type="arabicPeriod"/>
            </a:pPr>
            <a:r>
              <a:rPr b="1"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Collisions with room </a:t>
            </a:r>
            <a:r>
              <a:rPr i="1"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   ← Currently Here</a:t>
            </a:r>
            <a:endParaRPr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100000"/>
              <a:buFont typeface="Arial"/>
              <a:buAutoNum type="arabicPeriod"/>
            </a:pPr>
            <a:r>
              <a:rPr b="1"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Enemies spawning</a:t>
            </a:r>
            <a:endParaRPr b="1" i="1"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100000"/>
              <a:buAutoNum type="arabicPeriod"/>
            </a:pPr>
            <a:r>
              <a:rPr b="1"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Collisions and bullets</a:t>
            </a:r>
            <a:r>
              <a:rPr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 (Goal) ← </a:t>
            </a:r>
            <a:r>
              <a:rPr i="1"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On track for this</a:t>
            </a:r>
            <a:endParaRPr i="1"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0E0E0"/>
              </a:buClr>
              <a:buSzPct val="100000"/>
              <a:buFont typeface="Arial"/>
              <a:buAutoNum type="alphaLcPeriod"/>
            </a:pPr>
            <a:r>
              <a:rPr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Make sure input works, and can work w others at same time</a:t>
            </a:r>
            <a:endParaRPr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100000"/>
              <a:buFont typeface="Arial"/>
              <a:buAutoNum type="arabicPeriod"/>
            </a:pPr>
            <a:r>
              <a:rPr b="1" i="1"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HUD &amp; Sound Effects</a:t>
            </a:r>
            <a:endParaRPr b="1" i="1"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100000"/>
              <a:buAutoNum type="arabicPeriod"/>
            </a:pPr>
            <a:r>
              <a:rPr b="1"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Levels</a:t>
            </a:r>
            <a:r>
              <a:rPr lang="en" sz="150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  (Extra)</a:t>
            </a:r>
            <a:endParaRPr sz="1500">
              <a:solidFill>
                <a:srgbClr val="E0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Success, Failure</a:t>
            </a:r>
            <a:endParaRPr/>
          </a:p>
        </p:txBody>
      </p:sp>
      <p:sp>
        <p:nvSpPr>
          <p:cNvPr id="458" name="Google Shape;458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generate a 3D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control VGA display with user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Movement in the X/Y plane and angle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Timers effectively control FSM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achieve high (4000) frames per second for 3D display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Minimal utilization of FPGA -&gt; enough room for integration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Collisions with 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Failures: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Time: May be unable to incorporate game textures and enemy movement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Enemies will be stationary(more like targets)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Fix-Point </a:t>
            </a:r>
            <a:r>
              <a:rPr lang="en"/>
              <a:t>accuracy</a:t>
            </a:r>
            <a:r>
              <a:rPr lang="en"/>
              <a:t> causes distortions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64" name="Google Shape;464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https://iamard.blogspot.com/2014/03/verilog-coding-for-vga-signal-controller.html</a:t>
            </a:r>
            <a:r>
              <a:rPr lang="en"/>
              <a:t> VGA Photo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r>
              <a:rPr lang="en"/>
              <a:t> Functionality ::: All the blocks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9"/>
          <p:cNvSpPr txBox="1"/>
          <p:nvPr/>
        </p:nvSpPr>
        <p:spPr>
          <a:xfrm>
            <a:off x="2425265" y="1387625"/>
            <a:ext cx="49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"/>
          <p:cNvSpPr/>
          <p:nvPr/>
        </p:nvSpPr>
        <p:spPr>
          <a:xfrm>
            <a:off x="948975" y="1005925"/>
            <a:ext cx="7287300" cy="3843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9"/>
          <p:cNvSpPr/>
          <p:nvPr/>
        </p:nvSpPr>
        <p:spPr>
          <a:xfrm>
            <a:off x="6312594" y="2306045"/>
            <a:ext cx="1183500" cy="91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Driver: </a:t>
            </a:r>
            <a:r>
              <a:rPr lang="en" sz="1000"/>
              <a:t>Drive Signal for x and y based on a frame buffer</a:t>
            </a:r>
            <a:endParaRPr sz="1000"/>
          </a:p>
        </p:txBody>
      </p:sp>
      <p:sp>
        <p:nvSpPr>
          <p:cNvPr id="478" name="Google Shape;478;p39"/>
          <p:cNvSpPr/>
          <p:nvPr/>
        </p:nvSpPr>
        <p:spPr>
          <a:xfrm>
            <a:off x="3019375" y="2200725"/>
            <a:ext cx="1134300" cy="1042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Engine: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 mapping to position and orientation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Collisions</a:t>
            </a:r>
            <a:endParaRPr sz="1000"/>
          </a:p>
        </p:txBody>
      </p:sp>
      <p:sp>
        <p:nvSpPr>
          <p:cNvPr id="479" name="Google Shape;479;p39"/>
          <p:cNvSpPr/>
          <p:nvPr/>
        </p:nvSpPr>
        <p:spPr>
          <a:xfrm>
            <a:off x="4833766" y="2306050"/>
            <a:ext cx="1422600" cy="91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Render:</a:t>
            </a:r>
            <a:r>
              <a:rPr lang="en" sz="1000"/>
              <a:t> Continuous rendering of  current frame</a:t>
            </a:r>
            <a:endParaRPr/>
          </a:p>
        </p:txBody>
      </p:sp>
      <p:sp>
        <p:nvSpPr>
          <p:cNvPr id="480" name="Google Shape;480;p39"/>
          <p:cNvSpPr/>
          <p:nvPr/>
        </p:nvSpPr>
        <p:spPr>
          <a:xfrm rot="5400000">
            <a:off x="-1252350" y="2942050"/>
            <a:ext cx="3301200" cy="418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481" name="Google Shape;481;p39"/>
          <p:cNvSpPr/>
          <p:nvPr/>
        </p:nvSpPr>
        <p:spPr>
          <a:xfrm rot="5400000">
            <a:off x="7107250" y="3111650"/>
            <a:ext cx="3292800" cy="353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Display</a:t>
            </a: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712928" y="3066825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39"/>
          <p:cNvSpPr/>
          <p:nvPr/>
        </p:nvSpPr>
        <p:spPr>
          <a:xfrm>
            <a:off x="7925374" y="3018089"/>
            <a:ext cx="5934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4" name="Google Shape;484;p39"/>
          <p:cNvSpPr txBox="1"/>
          <p:nvPr/>
        </p:nvSpPr>
        <p:spPr>
          <a:xfrm>
            <a:off x="1677591" y="1307842"/>
            <a:ext cx="968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FPGA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85" name="Google Shape;485;p39"/>
          <p:cNvSpPr/>
          <p:nvPr/>
        </p:nvSpPr>
        <p:spPr>
          <a:xfrm>
            <a:off x="6583899" y="1082850"/>
            <a:ext cx="11343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Memory: </a:t>
            </a:r>
            <a:r>
              <a:rPr lang="en" sz="1000"/>
              <a:t>Frame Buffer</a:t>
            </a:r>
            <a:endParaRPr sz="1000"/>
          </a:p>
        </p:txBody>
      </p:sp>
      <p:sp>
        <p:nvSpPr>
          <p:cNvPr id="486" name="Google Shape;486;p39"/>
          <p:cNvSpPr/>
          <p:nvPr/>
        </p:nvSpPr>
        <p:spPr>
          <a:xfrm>
            <a:off x="4174650" y="2494950"/>
            <a:ext cx="728700" cy="70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x.y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angle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87" name="Google Shape;487;p39"/>
          <p:cNvSpPr/>
          <p:nvPr/>
        </p:nvSpPr>
        <p:spPr>
          <a:xfrm>
            <a:off x="4576288" y="1856550"/>
            <a:ext cx="1281000" cy="492900"/>
          </a:xfrm>
          <a:prstGeom prst="upArrow">
            <a:avLst>
              <a:gd fmla="val 50000" name="adj1"/>
              <a:gd fmla="val 582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Slice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39"/>
          <p:cNvSpPr/>
          <p:nvPr/>
        </p:nvSpPr>
        <p:spPr>
          <a:xfrm>
            <a:off x="4174650" y="977400"/>
            <a:ext cx="1422600" cy="91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Slice Render: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Compute Slice</a:t>
            </a:r>
            <a:endParaRPr sz="1000"/>
          </a:p>
        </p:txBody>
      </p:sp>
      <p:sp>
        <p:nvSpPr>
          <p:cNvPr id="489" name="Google Shape;489;p39"/>
          <p:cNvSpPr/>
          <p:nvPr/>
        </p:nvSpPr>
        <p:spPr>
          <a:xfrm>
            <a:off x="5371100" y="1082850"/>
            <a:ext cx="1366200" cy="62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Color and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Line Height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39"/>
          <p:cNvSpPr/>
          <p:nvPr/>
        </p:nvSpPr>
        <p:spPr>
          <a:xfrm>
            <a:off x="6064200" y="1767425"/>
            <a:ext cx="1570200" cy="58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8909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Color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39"/>
          <p:cNvSpPr/>
          <p:nvPr/>
        </p:nvSpPr>
        <p:spPr>
          <a:xfrm>
            <a:off x="2467466" y="1130588"/>
            <a:ext cx="1422600" cy="91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 Tables:</a:t>
            </a:r>
            <a:r>
              <a:rPr lang="en" sz="1000"/>
              <a:t> Angles, Map, Height Calculation, Slice</a:t>
            </a:r>
            <a:endParaRPr/>
          </a:p>
        </p:txBody>
      </p:sp>
      <p:sp>
        <p:nvSpPr>
          <p:cNvPr id="492" name="Google Shape;492;p39"/>
          <p:cNvSpPr/>
          <p:nvPr/>
        </p:nvSpPr>
        <p:spPr>
          <a:xfrm>
            <a:off x="3721225" y="1191825"/>
            <a:ext cx="593400" cy="70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Data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93" name="Google Shape;493;p39"/>
          <p:cNvSpPr/>
          <p:nvPr/>
        </p:nvSpPr>
        <p:spPr>
          <a:xfrm>
            <a:off x="1165575" y="2647675"/>
            <a:ext cx="968100" cy="1205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 Driver: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 input to valid behavior</a:t>
            </a:r>
            <a:endParaRPr sz="1000"/>
          </a:p>
        </p:txBody>
      </p:sp>
      <p:sp>
        <p:nvSpPr>
          <p:cNvPr id="494" name="Google Shape;494;p39"/>
          <p:cNvSpPr/>
          <p:nvPr/>
        </p:nvSpPr>
        <p:spPr>
          <a:xfrm>
            <a:off x="2209875" y="2647675"/>
            <a:ext cx="861300" cy="1205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FSM</a:t>
            </a:r>
            <a:r>
              <a:rPr lang="en"/>
              <a:t>:</a:t>
            </a:r>
            <a:r>
              <a:rPr lang="en" sz="1000"/>
              <a:t> Controls display and behavior of game</a:t>
            </a:r>
            <a:endParaRPr/>
          </a:p>
        </p:txBody>
      </p:sp>
      <p:sp>
        <p:nvSpPr>
          <p:cNvPr id="495" name="Google Shape;495;p39"/>
          <p:cNvSpPr/>
          <p:nvPr/>
        </p:nvSpPr>
        <p:spPr>
          <a:xfrm>
            <a:off x="1775000" y="4007420"/>
            <a:ext cx="1422600" cy="492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ROM</a:t>
            </a:r>
            <a:r>
              <a:rPr lang="en"/>
              <a:t>:</a:t>
            </a:r>
            <a:r>
              <a:rPr lang="en" sz="1000"/>
              <a:t> Stores fonts pixel by pixel</a:t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>
            <a:off x="1930203" y="2600500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39"/>
          <p:cNvSpPr/>
          <p:nvPr/>
        </p:nvSpPr>
        <p:spPr>
          <a:xfrm>
            <a:off x="2734703" y="2407200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3616850" y="3798077"/>
            <a:ext cx="14226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Display:</a:t>
            </a:r>
            <a:r>
              <a:rPr lang="en" sz="1000"/>
              <a:t> Arranges text onto the screen, updates text</a:t>
            </a:r>
            <a:endParaRPr/>
          </a:p>
        </p:txBody>
      </p:sp>
      <p:sp>
        <p:nvSpPr>
          <p:cNvPr id="499" name="Google Shape;499;p39"/>
          <p:cNvSpPr/>
          <p:nvPr/>
        </p:nvSpPr>
        <p:spPr>
          <a:xfrm>
            <a:off x="5921675" y="4270425"/>
            <a:ext cx="2068800" cy="25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Over Timer (2s)</a:t>
            </a:r>
            <a:endParaRPr/>
          </a:p>
        </p:txBody>
      </p:sp>
      <p:sp>
        <p:nvSpPr>
          <p:cNvPr id="500" name="Google Shape;500;p39"/>
          <p:cNvSpPr/>
          <p:nvPr/>
        </p:nvSpPr>
        <p:spPr>
          <a:xfrm>
            <a:off x="5921675" y="3919850"/>
            <a:ext cx="2068800" cy="25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</a:t>
            </a:r>
            <a:r>
              <a:rPr lang="en"/>
              <a:t>GameTimer (3m)</a:t>
            </a:r>
            <a:endParaRPr/>
          </a:p>
        </p:txBody>
      </p:sp>
      <p:sp>
        <p:nvSpPr>
          <p:cNvPr id="501" name="Google Shape;501;p39"/>
          <p:cNvSpPr/>
          <p:nvPr/>
        </p:nvSpPr>
        <p:spPr>
          <a:xfrm>
            <a:off x="4644088" y="3202052"/>
            <a:ext cx="14226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</a:t>
            </a:r>
            <a:r>
              <a:rPr lang="en"/>
              <a:t>:</a:t>
            </a:r>
            <a:r>
              <a:rPr lang="en" sz="1000"/>
              <a:t> Translates inputs from position and orientation to x &amp; 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0"/>
          <p:cNvSpPr txBox="1"/>
          <p:nvPr/>
        </p:nvSpPr>
        <p:spPr>
          <a:xfrm>
            <a:off x="2425265" y="1387625"/>
            <a:ext cx="49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0"/>
          <p:cNvSpPr/>
          <p:nvPr/>
        </p:nvSpPr>
        <p:spPr>
          <a:xfrm>
            <a:off x="1487500" y="1307850"/>
            <a:ext cx="5302800" cy="2697300"/>
          </a:xfrm>
          <a:prstGeom prst="roundRect">
            <a:avLst>
              <a:gd fmla="val 16667" name="adj"/>
            </a:avLst>
          </a:prstGeom>
          <a:solidFill>
            <a:srgbClr val="78909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0"/>
          <p:cNvSpPr/>
          <p:nvPr/>
        </p:nvSpPr>
        <p:spPr>
          <a:xfrm>
            <a:off x="5332619" y="2829195"/>
            <a:ext cx="1183500" cy="91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Driver</a:t>
            </a:r>
            <a:r>
              <a:rPr lang="en"/>
              <a:t>: </a:t>
            </a:r>
            <a:r>
              <a:rPr lang="en" sz="1000"/>
              <a:t>Drive Signal for x and y based on a frame buffer</a:t>
            </a:r>
            <a:endParaRPr sz="1000"/>
          </a:p>
        </p:txBody>
      </p:sp>
      <p:sp>
        <p:nvSpPr>
          <p:cNvPr id="510" name="Google Shape;510;p40"/>
          <p:cNvSpPr/>
          <p:nvPr/>
        </p:nvSpPr>
        <p:spPr>
          <a:xfrm>
            <a:off x="1849050" y="2829200"/>
            <a:ext cx="1422600" cy="91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Engine: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 mapping to position and orientation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Collisions</a:t>
            </a:r>
            <a:endParaRPr sz="1000"/>
          </a:p>
        </p:txBody>
      </p:sp>
      <p:sp>
        <p:nvSpPr>
          <p:cNvPr id="511" name="Google Shape;511;p40"/>
          <p:cNvSpPr/>
          <p:nvPr/>
        </p:nvSpPr>
        <p:spPr>
          <a:xfrm>
            <a:off x="3853791" y="2829200"/>
            <a:ext cx="1422600" cy="91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Render:</a:t>
            </a:r>
            <a:r>
              <a:rPr lang="en" sz="1000"/>
              <a:t> Continuous rendering of  current frame</a:t>
            </a:r>
            <a:endParaRPr/>
          </a:p>
        </p:txBody>
      </p:sp>
      <p:sp>
        <p:nvSpPr>
          <p:cNvPr id="512" name="Google Shape;512;p40"/>
          <p:cNvSpPr/>
          <p:nvPr/>
        </p:nvSpPr>
        <p:spPr>
          <a:xfrm>
            <a:off x="345125" y="2829195"/>
            <a:ext cx="10731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13" name="Google Shape;513;p40"/>
          <p:cNvSpPr/>
          <p:nvPr/>
        </p:nvSpPr>
        <p:spPr>
          <a:xfrm>
            <a:off x="7055406" y="2872606"/>
            <a:ext cx="12810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Display</a:t>
            </a: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1322528" y="3066825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6462074" y="3018089"/>
            <a:ext cx="5934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40"/>
          <p:cNvSpPr txBox="1"/>
          <p:nvPr/>
        </p:nvSpPr>
        <p:spPr>
          <a:xfrm>
            <a:off x="1677591" y="1307842"/>
            <a:ext cx="968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FPGA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5603924" y="1606000"/>
            <a:ext cx="11343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Memory: </a:t>
            </a:r>
            <a:r>
              <a:rPr lang="en" sz="1000"/>
              <a:t>Frame Buffer</a:t>
            </a:r>
            <a:endParaRPr sz="1000"/>
          </a:p>
        </p:txBody>
      </p:sp>
      <p:sp>
        <p:nvSpPr>
          <p:cNvPr id="518" name="Google Shape;518;p40"/>
          <p:cNvSpPr/>
          <p:nvPr/>
        </p:nvSpPr>
        <p:spPr>
          <a:xfrm>
            <a:off x="3194675" y="3018100"/>
            <a:ext cx="728700" cy="70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x</a:t>
            </a:r>
            <a:r>
              <a:rPr lang="en" sz="900">
                <a:solidFill>
                  <a:srgbClr val="FFFFFF"/>
                </a:solidFill>
              </a:rPr>
              <a:t>.y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angle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3596313" y="2379700"/>
            <a:ext cx="1281000" cy="492900"/>
          </a:xfrm>
          <a:prstGeom prst="upArrow">
            <a:avLst>
              <a:gd fmla="val 50000" name="adj1"/>
              <a:gd fmla="val 582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Slice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3194675" y="1500550"/>
            <a:ext cx="1422600" cy="91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Slice Render</a:t>
            </a:r>
            <a:r>
              <a:rPr lang="en"/>
              <a:t>: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Compute Slice</a:t>
            </a:r>
            <a:endParaRPr sz="1000"/>
          </a:p>
        </p:txBody>
      </p:sp>
      <p:sp>
        <p:nvSpPr>
          <p:cNvPr id="521" name="Google Shape;521;p40"/>
          <p:cNvSpPr/>
          <p:nvPr/>
        </p:nvSpPr>
        <p:spPr>
          <a:xfrm>
            <a:off x="4391125" y="1606000"/>
            <a:ext cx="1366200" cy="62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Color and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Line Height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5084225" y="2290575"/>
            <a:ext cx="1570200" cy="58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8909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Color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1487491" y="1653738"/>
            <a:ext cx="1422600" cy="918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 Tables:</a:t>
            </a:r>
            <a:r>
              <a:rPr lang="en" sz="1000"/>
              <a:t> Angles, Map, Height Calculation, Slice</a:t>
            </a:r>
            <a:endParaRPr/>
          </a:p>
        </p:txBody>
      </p:sp>
      <p:sp>
        <p:nvSpPr>
          <p:cNvPr id="524" name="Google Shape;524;p40"/>
          <p:cNvSpPr/>
          <p:nvPr/>
        </p:nvSpPr>
        <p:spPr>
          <a:xfrm>
            <a:off x="2741250" y="1714975"/>
            <a:ext cx="593400" cy="70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Data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1"/>
          <p:cNvSpPr txBox="1"/>
          <p:nvPr>
            <p:ph type="title"/>
          </p:nvPr>
        </p:nvSpPr>
        <p:spPr>
          <a:xfrm>
            <a:off x="975700" y="8952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Display Driver</a:t>
            </a:r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938" y="2088350"/>
            <a:ext cx="6506121" cy="17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and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032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Specifications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i="1" lang="en" sz="1305">
                <a:solidFill>
                  <a:schemeClr val="lt2"/>
                </a:solidFill>
              </a:rPr>
              <a:t>Xilinx</a:t>
            </a:r>
            <a:r>
              <a:rPr i="1" lang="en" sz="1305">
                <a:solidFill>
                  <a:schemeClr val="lt2"/>
                </a:solidFill>
              </a:rPr>
              <a:t> NEXYS A7 FPGA</a:t>
            </a:r>
            <a:r>
              <a:rPr lang="en" sz="1305"/>
              <a:t> </a:t>
            </a:r>
            <a:r>
              <a:rPr lang="en" sz="1305"/>
              <a:t>platform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i="1" lang="en" sz="1305">
                <a:solidFill>
                  <a:schemeClr val="lt2"/>
                </a:solidFill>
              </a:rPr>
              <a:t>VGA output </a:t>
            </a:r>
            <a:r>
              <a:rPr lang="en" sz="1305"/>
              <a:t>for display (RGB, </a:t>
            </a:r>
            <a:r>
              <a:rPr lang="en" sz="1305"/>
              <a:t>horizontal</a:t>
            </a:r>
            <a:r>
              <a:rPr lang="en" sz="1305"/>
              <a:t> and vertical sync)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Interface with </a:t>
            </a:r>
            <a:r>
              <a:rPr i="1" lang="en" sz="1305">
                <a:solidFill>
                  <a:schemeClr val="lt2"/>
                </a:solidFill>
              </a:rPr>
              <a:t>on board buttons</a:t>
            </a:r>
            <a:r>
              <a:rPr lang="en" sz="1305"/>
              <a:t> for user interaction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28429" l="9428" r="74249" t="46148"/>
          <a:stretch/>
        </p:blipFill>
        <p:spPr>
          <a:xfrm>
            <a:off x="2033300" y="3054400"/>
            <a:ext cx="2000750" cy="175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Want as smooth as possible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VGA glitching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Functionality: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interaction works as expected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 a form of game progression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FPGA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Compatible with Xilinx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Stable gameplay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r>
              <a:rPr lang="en"/>
              <a:t> 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2730065" y="1387625"/>
            <a:ext cx="49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1868500" y="1460250"/>
            <a:ext cx="4991100" cy="3380100"/>
          </a:xfrm>
          <a:prstGeom prst="roundRect">
            <a:avLst>
              <a:gd fmla="val 16667" name="adj"/>
            </a:avLst>
          </a:prstGeom>
          <a:solidFill>
            <a:srgbClr val="78909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5201550" y="3862100"/>
            <a:ext cx="1281000" cy="793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Driver: </a:t>
            </a:r>
            <a:r>
              <a:rPr lang="en" sz="1000"/>
              <a:t>Drive signal for x and y</a:t>
            </a:r>
            <a:endParaRPr sz="1000"/>
          </a:p>
        </p:txBody>
      </p:sp>
      <p:sp>
        <p:nvSpPr>
          <p:cNvPr id="158" name="Google Shape;158;p16"/>
          <p:cNvSpPr/>
          <p:nvPr/>
        </p:nvSpPr>
        <p:spPr>
          <a:xfrm>
            <a:off x="2062450" y="1762400"/>
            <a:ext cx="11835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 sz="1000"/>
          </a:p>
        </p:txBody>
      </p:sp>
      <p:sp>
        <p:nvSpPr>
          <p:cNvPr id="159" name="Google Shape;159;p16"/>
          <p:cNvSpPr/>
          <p:nvPr/>
        </p:nvSpPr>
        <p:spPr>
          <a:xfrm>
            <a:off x="3563250" y="3115725"/>
            <a:ext cx="2834100" cy="506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r>
              <a:rPr lang="en"/>
              <a:t>:</a:t>
            </a:r>
            <a:r>
              <a:rPr lang="en" sz="1000"/>
              <a:t> Maps RGB values for each pixel of the screen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726125" y="1762395"/>
            <a:ext cx="10731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7074756" y="4030006"/>
            <a:ext cx="12810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Display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1703528" y="2000025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6481349" y="4143489"/>
            <a:ext cx="5934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4409091" y="951717"/>
            <a:ext cx="968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FPGA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3410850" y="3877600"/>
            <a:ext cx="17046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Display:</a:t>
            </a:r>
            <a:r>
              <a:rPr lang="en" sz="1000"/>
              <a:t> Arranges text onto the screen, updates text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3563250" y="2514100"/>
            <a:ext cx="2294100" cy="506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Movement:</a:t>
            </a:r>
            <a:r>
              <a:rPr lang="en" sz="1000"/>
              <a:t> Translates inputs from position and orientation to x &amp; Y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039650" y="2546050"/>
            <a:ext cx="1183500" cy="124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FSM:</a:t>
            </a:r>
            <a:r>
              <a:rPr lang="en" sz="1000"/>
              <a:t> Controls display and behavior of game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3379150" y="1657475"/>
            <a:ext cx="30552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Raycaster</a:t>
            </a:r>
            <a:r>
              <a:rPr lang="en"/>
              <a:t>:</a:t>
            </a:r>
            <a:r>
              <a:rPr lang="en" sz="1000"/>
              <a:t> Generates the current view of the 3D </a:t>
            </a:r>
            <a:r>
              <a:rPr lang="en" sz="1000"/>
              <a:t>environment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071150" y="4085525"/>
            <a:ext cx="968100" cy="329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 rot="5400000">
            <a:off x="2499000" y="23003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16"/>
          <p:cNvSpPr/>
          <p:nvPr/>
        </p:nvSpPr>
        <p:spPr>
          <a:xfrm rot="5400000">
            <a:off x="2154538" y="37794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6"/>
          <p:cNvSpPr/>
          <p:nvPr/>
        </p:nvSpPr>
        <p:spPr>
          <a:xfrm rot="5400000">
            <a:off x="5718275" y="2521150"/>
            <a:ext cx="8922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039247" y="4097925"/>
            <a:ext cx="42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16"/>
          <p:cNvSpPr/>
          <p:nvPr/>
        </p:nvSpPr>
        <p:spPr>
          <a:xfrm rot="-5400000">
            <a:off x="2748188" y="37794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146296" y="2599500"/>
            <a:ext cx="42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16"/>
          <p:cNvSpPr/>
          <p:nvPr/>
        </p:nvSpPr>
        <p:spPr>
          <a:xfrm rot="5400000">
            <a:off x="5635960" y="35409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16"/>
          <p:cNvSpPr/>
          <p:nvPr/>
        </p:nvSpPr>
        <p:spPr>
          <a:xfrm rot="-5400000">
            <a:off x="4123350" y="2161538"/>
            <a:ext cx="2796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3146295" y="3233050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16"/>
          <p:cNvSpPr/>
          <p:nvPr/>
        </p:nvSpPr>
        <p:spPr>
          <a:xfrm rot="-5400000">
            <a:off x="3745825" y="3517150"/>
            <a:ext cx="39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113875" y="3852875"/>
            <a:ext cx="14235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Breakdown: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Wiktor</a:t>
            </a:r>
            <a:endParaRPr sz="1300">
              <a:solidFill>
                <a:schemeClr val="lt1"/>
              </a:solidFill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Ysatis</a:t>
            </a:r>
            <a:endParaRPr sz="1300">
              <a:solidFill>
                <a:schemeClr val="dk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</a:t>
            </a:r>
            <a:r>
              <a:rPr lang="en"/>
              <a:t> Functionality : Game FSM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2730065" y="1387625"/>
            <a:ext cx="49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1868500" y="1460250"/>
            <a:ext cx="4991100" cy="3380100"/>
          </a:xfrm>
          <a:prstGeom prst="roundRect">
            <a:avLst>
              <a:gd fmla="val 16667" name="adj"/>
            </a:avLst>
          </a:prstGeom>
          <a:solidFill>
            <a:srgbClr val="78909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5201550" y="3862100"/>
            <a:ext cx="1281000" cy="793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Driver: </a:t>
            </a:r>
            <a:r>
              <a:rPr lang="en" sz="1000"/>
              <a:t>Drive signal for x and y</a:t>
            </a:r>
            <a:endParaRPr sz="1000"/>
          </a:p>
        </p:txBody>
      </p:sp>
      <p:sp>
        <p:nvSpPr>
          <p:cNvPr id="189" name="Google Shape;189;p17"/>
          <p:cNvSpPr/>
          <p:nvPr/>
        </p:nvSpPr>
        <p:spPr>
          <a:xfrm>
            <a:off x="2062450" y="1762400"/>
            <a:ext cx="1183500" cy="58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Buttons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Driver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3563250" y="3115725"/>
            <a:ext cx="2834100" cy="506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Display:</a:t>
            </a:r>
            <a:r>
              <a:rPr lang="en" sz="1000"/>
              <a:t> Maps RGB values for each pixel of the screen</a:t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726125" y="1762395"/>
            <a:ext cx="10731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7074756" y="4030006"/>
            <a:ext cx="12810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Display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1703528" y="2000025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6481349" y="4143489"/>
            <a:ext cx="5934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4409091" y="951717"/>
            <a:ext cx="968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FPGA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3410850" y="3877600"/>
            <a:ext cx="17046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Display:</a:t>
            </a:r>
            <a:r>
              <a:rPr lang="en" sz="1000"/>
              <a:t> Arranges text onto the screen, updates text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3563250" y="2514100"/>
            <a:ext cx="2294100" cy="506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Movement:</a:t>
            </a:r>
            <a:r>
              <a:rPr lang="en" sz="1000"/>
              <a:t> Translates inputs from position and orientation to x &amp; Y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2039650" y="2546050"/>
            <a:ext cx="1183500" cy="124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Game FSM:</a:t>
            </a:r>
            <a:r>
              <a:rPr lang="en" sz="1000">
                <a:solidFill>
                  <a:schemeClr val="lt1"/>
                </a:solidFill>
              </a:rPr>
              <a:t> Controls display and behavior of game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3379150" y="1657475"/>
            <a:ext cx="30552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Raycaster:</a:t>
            </a:r>
            <a:r>
              <a:rPr lang="en" sz="1000"/>
              <a:t> Generates the current view of the 3D environment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071150" y="4085525"/>
            <a:ext cx="968100" cy="329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17"/>
          <p:cNvSpPr/>
          <p:nvPr/>
        </p:nvSpPr>
        <p:spPr>
          <a:xfrm rot="5400000">
            <a:off x="2499000" y="23003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17"/>
          <p:cNvSpPr/>
          <p:nvPr/>
        </p:nvSpPr>
        <p:spPr>
          <a:xfrm rot="5400000">
            <a:off x="2154538" y="37794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17"/>
          <p:cNvSpPr/>
          <p:nvPr/>
        </p:nvSpPr>
        <p:spPr>
          <a:xfrm rot="5400000">
            <a:off x="5718275" y="2521150"/>
            <a:ext cx="8922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3039247" y="4097925"/>
            <a:ext cx="42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17"/>
          <p:cNvSpPr/>
          <p:nvPr/>
        </p:nvSpPr>
        <p:spPr>
          <a:xfrm rot="-5400000">
            <a:off x="2748188" y="37794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3146296" y="2599500"/>
            <a:ext cx="42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17"/>
          <p:cNvSpPr/>
          <p:nvPr/>
        </p:nvSpPr>
        <p:spPr>
          <a:xfrm rot="5400000">
            <a:off x="5635960" y="35409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17"/>
          <p:cNvSpPr/>
          <p:nvPr/>
        </p:nvSpPr>
        <p:spPr>
          <a:xfrm rot="-5400000">
            <a:off x="4123350" y="2161538"/>
            <a:ext cx="2796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3146295" y="3233050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17"/>
          <p:cNvSpPr/>
          <p:nvPr/>
        </p:nvSpPr>
        <p:spPr>
          <a:xfrm rot="-5400000">
            <a:off x="3745825" y="3517150"/>
            <a:ext cx="39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FSM: Button Driver</a:t>
            </a:r>
            <a:endParaRPr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1297500" y="1567550"/>
            <a:ext cx="49944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Takes in user input and forces the output such that the program only outputs when only one button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Done for movement simplicity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</a:t>
            </a:r>
            <a:r>
              <a:rPr lang="en" sz="1600"/>
              <a:t>outputs “pressed”, which is activated when one or multiple buttons are pressed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for start menu “press any game to begin”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 b="7463" l="50000" r="35032" t="43401"/>
          <a:stretch/>
        </p:blipFill>
        <p:spPr>
          <a:xfrm>
            <a:off x="6453100" y="546775"/>
            <a:ext cx="2201650" cy="4065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8"/>
          <p:cNvSpPr/>
          <p:nvPr/>
        </p:nvSpPr>
        <p:spPr>
          <a:xfrm flipH="1" rot="10800000">
            <a:off x="6766800" y="1649780"/>
            <a:ext cx="797100" cy="153300"/>
          </a:xfrm>
          <a:prstGeom prst="rect">
            <a:avLst/>
          </a:prstGeom>
          <a:solidFill>
            <a:srgbClr val="82C7A5">
              <a:alpha val="33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8"/>
          <p:cNvSpPr/>
          <p:nvPr/>
        </p:nvSpPr>
        <p:spPr>
          <a:xfrm flipH="1" rot="10800000">
            <a:off x="6766800" y="2328255"/>
            <a:ext cx="797100" cy="153300"/>
          </a:xfrm>
          <a:prstGeom prst="rect">
            <a:avLst/>
          </a:prstGeom>
          <a:solidFill>
            <a:srgbClr val="82C7A5">
              <a:alpha val="33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8"/>
          <p:cNvSpPr/>
          <p:nvPr/>
        </p:nvSpPr>
        <p:spPr>
          <a:xfrm flipH="1" rot="10800000">
            <a:off x="6766800" y="2922555"/>
            <a:ext cx="797100" cy="153300"/>
          </a:xfrm>
          <a:prstGeom prst="rect">
            <a:avLst/>
          </a:prstGeom>
          <a:solidFill>
            <a:srgbClr val="82C7A5">
              <a:alpha val="33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8"/>
          <p:cNvSpPr/>
          <p:nvPr/>
        </p:nvSpPr>
        <p:spPr>
          <a:xfrm flipH="1" rot="10800000">
            <a:off x="6766800" y="3501980"/>
            <a:ext cx="797100" cy="153300"/>
          </a:xfrm>
          <a:prstGeom prst="rect">
            <a:avLst/>
          </a:prstGeom>
          <a:solidFill>
            <a:srgbClr val="82C7A5">
              <a:alpha val="33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8"/>
          <p:cNvSpPr/>
          <p:nvPr/>
        </p:nvSpPr>
        <p:spPr>
          <a:xfrm flipH="1" rot="10800000">
            <a:off x="6766800" y="4138330"/>
            <a:ext cx="797100" cy="153300"/>
          </a:xfrm>
          <a:prstGeom prst="rect">
            <a:avLst/>
          </a:prstGeom>
          <a:solidFill>
            <a:srgbClr val="82C7A5">
              <a:alpha val="33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FSM: Timers</a:t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4572000" y="1147700"/>
            <a:ext cx="3798900" cy="3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</a:t>
            </a:r>
            <a:r>
              <a:rPr lang="en"/>
              <a:t>count-down</a:t>
            </a:r>
            <a:r>
              <a:rPr lang="en"/>
              <a:t> timers: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over timer (shown): two seconds long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timer: three </a:t>
            </a:r>
            <a:r>
              <a:rPr lang="en"/>
              <a:t>minutes</a:t>
            </a:r>
            <a:r>
              <a:rPr lang="en"/>
              <a:t> long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Takes in timer_start signal and outputs timer_done as well as each click of the timer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Tradeoff of simplicity and functionality: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Wanted timer to output numbers for the text display, but that resorted in this design format (registers and timer behavior)</a:t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7443" l="51360" r="30626" t="46695"/>
          <a:stretch/>
        </p:blipFill>
        <p:spPr>
          <a:xfrm>
            <a:off x="1584800" y="1091350"/>
            <a:ext cx="2458848" cy="352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/>
          <p:nvPr/>
        </p:nvSpPr>
        <p:spPr>
          <a:xfrm>
            <a:off x="1186225" y="2306025"/>
            <a:ext cx="218100" cy="787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265725" y="2505325"/>
            <a:ext cx="86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265725" y="3397375"/>
            <a:ext cx="863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Timer behavior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1186225" y="3296625"/>
            <a:ext cx="218100" cy="787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FSM: States</a:t>
            </a:r>
            <a:endParaRPr/>
          </a:p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3">
            <a:alphaModFix/>
          </a:blip>
          <a:srcRect b="0" l="0" r="32437" t="0"/>
          <a:stretch/>
        </p:blipFill>
        <p:spPr>
          <a:xfrm>
            <a:off x="4266388" y="2209313"/>
            <a:ext cx="4558075" cy="15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433925" y="1173700"/>
            <a:ext cx="50607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newGame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Initializes raycaster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Stops any </a:t>
            </a:r>
            <a:r>
              <a:rPr lang="en" sz="1500"/>
              <a:t>occurring</a:t>
            </a:r>
            <a:r>
              <a:rPr lang="en" sz="1500"/>
              <a:t> timers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Reads </a:t>
            </a:r>
            <a:r>
              <a:rPr lang="en" sz="1500"/>
              <a:t>multiple buttons at a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playGame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Starts game timer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Starts enemy spawning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Enables movement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Reads one button at a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gameOver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Starts game over timer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Stops enemy spawning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Disables movement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State </a:t>
            </a:r>
            <a:r>
              <a:rPr lang="en" sz="1500"/>
              <a:t>transitions</a:t>
            </a:r>
            <a:r>
              <a:rPr lang="en" sz="1500"/>
              <a:t> are as shown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</a:t>
            </a:r>
            <a:r>
              <a:rPr lang="en"/>
              <a:t> Functionality: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2730065" y="1387625"/>
            <a:ext cx="49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1868500" y="1460250"/>
            <a:ext cx="4991100" cy="3380100"/>
          </a:xfrm>
          <a:prstGeom prst="roundRect">
            <a:avLst>
              <a:gd fmla="val 16667" name="adj"/>
            </a:avLst>
          </a:prstGeom>
          <a:solidFill>
            <a:srgbClr val="78909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5201550" y="3862100"/>
            <a:ext cx="1281000" cy="793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Driver: </a:t>
            </a:r>
            <a:r>
              <a:rPr lang="en" sz="1000"/>
              <a:t>Drive signal for x and y</a:t>
            </a:r>
            <a:endParaRPr sz="1000"/>
          </a:p>
        </p:txBody>
      </p:sp>
      <p:sp>
        <p:nvSpPr>
          <p:cNvPr id="249" name="Google Shape;249;p21"/>
          <p:cNvSpPr/>
          <p:nvPr/>
        </p:nvSpPr>
        <p:spPr>
          <a:xfrm>
            <a:off x="2062450" y="1762400"/>
            <a:ext cx="11835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 sz="1000"/>
          </a:p>
        </p:txBody>
      </p:sp>
      <p:sp>
        <p:nvSpPr>
          <p:cNvPr id="250" name="Google Shape;250;p21"/>
          <p:cNvSpPr/>
          <p:nvPr/>
        </p:nvSpPr>
        <p:spPr>
          <a:xfrm>
            <a:off x="3563250" y="3115725"/>
            <a:ext cx="2834100" cy="506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Display:</a:t>
            </a:r>
            <a:r>
              <a:rPr lang="en" sz="1000"/>
              <a:t> Maps RGB values for each pixel of the screen</a:t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726125" y="1762395"/>
            <a:ext cx="10731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7074756" y="4030006"/>
            <a:ext cx="1281000" cy="707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Display</a:t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1703528" y="2000025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6481349" y="4143489"/>
            <a:ext cx="5934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i/o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4409091" y="951717"/>
            <a:ext cx="968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FPGA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3410850" y="3877600"/>
            <a:ext cx="1704600" cy="58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Text Display:</a:t>
            </a:r>
            <a:r>
              <a:rPr lang="en" sz="1000">
                <a:solidFill>
                  <a:schemeClr val="lt1"/>
                </a:solidFill>
              </a:rPr>
              <a:t> Arranges text onto the screen, updates 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3563250" y="2514100"/>
            <a:ext cx="2294100" cy="506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Movement:</a:t>
            </a:r>
            <a:r>
              <a:rPr lang="en" sz="1000"/>
              <a:t> Translates inputs from position and orientation to x &amp; Y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2039650" y="2546050"/>
            <a:ext cx="1183500" cy="1244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FSM:</a:t>
            </a:r>
            <a:r>
              <a:rPr lang="en" sz="1000"/>
              <a:t> Controls display and behavior of game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379150" y="1657475"/>
            <a:ext cx="3055200" cy="58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Raycaster:</a:t>
            </a:r>
            <a:r>
              <a:rPr lang="en" sz="1000"/>
              <a:t> Generates the current view of the 3D environment</a:t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2071150" y="4085525"/>
            <a:ext cx="968100" cy="329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 rot="5400000">
            <a:off x="2499000" y="23003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21"/>
          <p:cNvSpPr/>
          <p:nvPr/>
        </p:nvSpPr>
        <p:spPr>
          <a:xfrm rot="5400000">
            <a:off x="2154538" y="37794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21"/>
          <p:cNvSpPr/>
          <p:nvPr/>
        </p:nvSpPr>
        <p:spPr>
          <a:xfrm rot="5400000">
            <a:off x="5718275" y="2521150"/>
            <a:ext cx="8922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3039247" y="4097925"/>
            <a:ext cx="42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" name="Google Shape;265;p21"/>
          <p:cNvSpPr/>
          <p:nvPr/>
        </p:nvSpPr>
        <p:spPr>
          <a:xfrm rot="-5400000">
            <a:off x="2748188" y="37794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3146296" y="2599500"/>
            <a:ext cx="42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7" name="Google Shape;267;p21"/>
          <p:cNvSpPr/>
          <p:nvPr/>
        </p:nvSpPr>
        <p:spPr>
          <a:xfrm rot="5400000">
            <a:off x="5635960" y="3540950"/>
            <a:ext cx="3147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8" name="Google Shape;268;p21"/>
          <p:cNvSpPr/>
          <p:nvPr/>
        </p:nvSpPr>
        <p:spPr>
          <a:xfrm rot="-5400000">
            <a:off x="4123350" y="2161538"/>
            <a:ext cx="2796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3146295" y="3233050"/>
            <a:ext cx="4629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" name="Google Shape;270;p21"/>
          <p:cNvSpPr/>
          <p:nvPr/>
        </p:nvSpPr>
        <p:spPr>
          <a:xfrm rot="-5400000">
            <a:off x="3745825" y="3517150"/>
            <a:ext cx="3918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