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2" r:id="rId5"/>
    <p:sldId id="260" r:id="rId6"/>
    <p:sldId id="261" r:id="rId7"/>
    <p:sldId id="263" r:id="rId8"/>
    <p:sldId id="25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8" d="100"/>
          <a:sy n="68" d="100"/>
        </p:scale>
        <p:origin x="5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3/23/2018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3/23/2018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3/23/2018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3/23/2018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3/23/2018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mltWc9_C9g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76424" y="1122363"/>
            <a:ext cx="8791575" cy="2091617"/>
          </a:xfrm>
        </p:spPr>
        <p:txBody>
          <a:bodyPr/>
          <a:lstStyle/>
          <a:p>
            <a:pPr algn="ctr"/>
            <a:r>
              <a:rPr lang="es-AR" dirty="0"/>
              <a:t> </a:t>
            </a:r>
          </a:p>
        </p:txBody>
      </p:sp>
      <p:sp>
        <p:nvSpPr>
          <p:cNvPr id="3" name="Subtítulo 2"/>
          <p:cNvSpPr>
            <a:spLocks noGrp="1"/>
          </p:cNvSpPr>
          <p:nvPr>
            <p:ph type="subTitle" idx="1"/>
          </p:nvPr>
        </p:nvSpPr>
        <p:spPr>
          <a:xfrm>
            <a:off x="1876423" y="3304515"/>
            <a:ext cx="8791575" cy="2435382"/>
          </a:xfrm>
        </p:spPr>
        <p:txBody>
          <a:bodyPr>
            <a:normAutofit lnSpcReduction="10000"/>
          </a:bodyPr>
          <a:lstStyle/>
          <a:p>
            <a:pPr algn="ctr"/>
            <a:endParaRPr lang="es-AR" dirty="0"/>
          </a:p>
          <a:p>
            <a:pPr algn="ctr"/>
            <a:r>
              <a:rPr lang="es-AR" sz="2400" dirty="0"/>
              <a:t>Sistemas de Procesamiento de Datos</a:t>
            </a:r>
          </a:p>
          <a:p>
            <a:pPr algn="ctr"/>
            <a:r>
              <a:rPr lang="es-AR" dirty="0"/>
              <a:t>UTN-FRA </a:t>
            </a:r>
          </a:p>
          <a:p>
            <a:pPr algn="ctr"/>
            <a:r>
              <a:rPr lang="es-AR" dirty="0"/>
              <a:t>Técnico Superior en Programación</a:t>
            </a:r>
          </a:p>
          <a:p>
            <a:pPr algn="ctr"/>
            <a:r>
              <a:rPr lang="es-AR"/>
              <a:t>2018</a:t>
            </a:r>
            <a:endParaRPr lang="es-AR" dirty="0"/>
          </a:p>
          <a:p>
            <a:endParaRPr lang="es-AR"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0610" y="1418565"/>
            <a:ext cx="2743200" cy="1885950"/>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4539" y="5452714"/>
            <a:ext cx="1313807" cy="1027080"/>
          </a:xfrm>
          <a:prstGeom prst="rect">
            <a:avLst/>
          </a:prstGeom>
        </p:spPr>
      </p:pic>
    </p:spTree>
    <p:extLst>
      <p:ext uri="{BB962C8B-B14F-4D97-AF65-F5344CB8AC3E}">
        <p14:creationId xmlns:p14="http://schemas.microsoft.com/office/powerpoint/2010/main" val="3843340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18518"/>
            <a:ext cx="9905998" cy="802876"/>
          </a:xfrm>
        </p:spPr>
        <p:txBody>
          <a:bodyPr/>
          <a:lstStyle/>
          <a:p>
            <a:pPr algn="ctr"/>
            <a:r>
              <a:rPr lang="es-AR" dirty="0"/>
              <a:t>Que es Arduino?</a:t>
            </a:r>
          </a:p>
        </p:txBody>
      </p:sp>
      <p:sp>
        <p:nvSpPr>
          <p:cNvPr id="3" name="Marcador de contenido 2"/>
          <p:cNvSpPr>
            <a:spLocks noGrp="1"/>
          </p:cNvSpPr>
          <p:nvPr>
            <p:ph idx="1"/>
          </p:nvPr>
        </p:nvSpPr>
        <p:spPr>
          <a:xfrm>
            <a:off x="1141413" y="1715331"/>
            <a:ext cx="9905999" cy="4024565"/>
          </a:xfrm>
        </p:spPr>
        <p:txBody>
          <a:bodyPr>
            <a:normAutofit fontScale="92500" lnSpcReduction="10000"/>
          </a:bodyPr>
          <a:lstStyle/>
          <a:p>
            <a:r>
              <a:rPr lang="es-AR" dirty="0"/>
              <a:t>Arduino es una plataforma de prototipos electrónicos de código abierto (open-</a:t>
            </a:r>
            <a:r>
              <a:rPr lang="es-AR" dirty="0" err="1"/>
              <a:t>source</a:t>
            </a:r>
            <a:r>
              <a:rPr lang="es-AR" dirty="0"/>
              <a:t>) basada en hardware y software flexibles y fáciles de usar. Está pensado para artistas, diseñadores, como hobby y para cualquiera interesado en crear objetos o entornos interactivos.</a:t>
            </a:r>
          </a:p>
          <a:p>
            <a:r>
              <a:rPr lang="es-AR" dirty="0"/>
              <a:t>Arduino es un autómata programable.</a:t>
            </a:r>
          </a:p>
          <a:p>
            <a:r>
              <a:rPr lang="es-AR" dirty="0"/>
              <a:t>Arduino es una plataforma abierta que facilita la programación de un microcontrolador.</a:t>
            </a:r>
          </a:p>
          <a:p>
            <a:r>
              <a:rPr lang="es-AR" dirty="0"/>
              <a:t>Para programación en tiempo real el hardware a utilizar es Arduino, para programación intensiva con gran cantidad de datos se usa una PC.</a:t>
            </a:r>
          </a:p>
          <a:p>
            <a:endParaRPr lang="es-AR" dirty="0"/>
          </a:p>
          <a:p>
            <a:endParaRPr lang="es-AR" dirty="0"/>
          </a:p>
        </p:txBody>
      </p:sp>
    </p:spTree>
    <p:extLst>
      <p:ext uri="{BB962C8B-B14F-4D97-AF65-F5344CB8AC3E}">
        <p14:creationId xmlns:p14="http://schemas.microsoft.com/office/powerpoint/2010/main" val="1563847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534154"/>
            <a:ext cx="9905998" cy="902031"/>
          </a:xfrm>
        </p:spPr>
        <p:txBody>
          <a:bodyPr/>
          <a:lstStyle/>
          <a:p>
            <a:pPr algn="ctr"/>
            <a:r>
              <a:rPr lang="es-AR" dirty="0"/>
              <a:t>Microprocesador Vs microcontrolador</a:t>
            </a:r>
          </a:p>
        </p:txBody>
      </p:sp>
      <p:sp>
        <p:nvSpPr>
          <p:cNvPr id="3" name="Marcador de contenido 2"/>
          <p:cNvSpPr>
            <a:spLocks noGrp="1"/>
          </p:cNvSpPr>
          <p:nvPr>
            <p:ph idx="1"/>
          </p:nvPr>
        </p:nvSpPr>
        <p:spPr>
          <a:xfrm>
            <a:off x="1141413" y="1892175"/>
            <a:ext cx="9905999" cy="4197791"/>
          </a:xfrm>
        </p:spPr>
        <p:txBody>
          <a:bodyPr>
            <a:normAutofit fontScale="85000" lnSpcReduction="10000"/>
          </a:bodyPr>
          <a:lstStyle/>
          <a:p>
            <a:r>
              <a:rPr lang="es-AR" dirty="0"/>
              <a:t>El uso de una u otra tecnología depende del fin que se espera, pues debido a sus características propias, los microcontroladores y los microprocesadores pueden adquirir variados y diferentes espacios de implementación, por ejemplo, los microprocesadores se han desarrollado fundamentalmente orientados al mercado de los ordenadores personales y las estaciones de trabajo, pues allí se requiere una elevada potencia de cálculo, el manejo de gran cantidad de memoria y una gran velocidad de procesamiento. Mientras que los microcontroladores están concebidos fundamentalmente para ser utilizados en aplicaciones puntuales, es decir, aplicaciones donde el microcontrolador debe realizar un pequeño número de tareas, al menor costo posible. En estas aplicaciones el microcontrolador ejecuta un programa almacenado permanentemente en su memoria, el cual trabaja con algunos datos almacenados temporalmente e interactúa con el exterior a través de las líneas de entrada y salida de que dispone.</a:t>
            </a:r>
          </a:p>
        </p:txBody>
      </p:sp>
    </p:spTree>
    <p:extLst>
      <p:ext uri="{BB962C8B-B14F-4D97-AF65-F5344CB8AC3E}">
        <p14:creationId xmlns:p14="http://schemas.microsoft.com/office/powerpoint/2010/main" val="946871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202059"/>
            <a:ext cx="9905998" cy="757609"/>
          </a:xfrm>
        </p:spPr>
        <p:txBody>
          <a:bodyPr/>
          <a:lstStyle/>
          <a:p>
            <a:pPr algn="ctr"/>
            <a:r>
              <a:rPr lang="es-AR" dirty="0"/>
              <a:t>Arduino</a:t>
            </a:r>
          </a:p>
        </p:txBody>
      </p:sp>
      <p:sp>
        <p:nvSpPr>
          <p:cNvPr id="3" name="Marcador de contenido 2"/>
          <p:cNvSpPr>
            <a:spLocks noGrp="1"/>
          </p:cNvSpPr>
          <p:nvPr>
            <p:ph idx="1"/>
          </p:nvPr>
        </p:nvSpPr>
        <p:spPr>
          <a:xfrm>
            <a:off x="1141413" y="959667"/>
            <a:ext cx="9905999" cy="5794217"/>
          </a:xfrm>
        </p:spPr>
        <p:txBody>
          <a:bodyPr/>
          <a:lstStyle/>
          <a:p>
            <a:r>
              <a:rPr lang="es-AR" dirty="0"/>
              <a:t>Los microcontroladores nos rodean en nuestra vida diaria, usan los sensores para escuchar el mundo físico y los actuadores para interactuar con el mundo físico. Los microcontroladores leen sobre los sensores y escriben sobre los actuadores.</a:t>
            </a:r>
          </a:p>
          <a:p>
            <a:endParaRPr lang="es-AR"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2991" y="2818016"/>
            <a:ext cx="8006680" cy="3935868"/>
          </a:xfrm>
          <a:prstGeom prst="rect">
            <a:avLst/>
          </a:prstGeom>
        </p:spPr>
      </p:pic>
    </p:spTree>
    <p:extLst>
      <p:ext uri="{BB962C8B-B14F-4D97-AF65-F5344CB8AC3E}">
        <p14:creationId xmlns:p14="http://schemas.microsoft.com/office/powerpoint/2010/main" val="2307590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591325400"/>
              </p:ext>
            </p:extLst>
          </p:nvPr>
        </p:nvGraphicFramePr>
        <p:xfrm>
          <a:off x="1312753" y="606582"/>
          <a:ext cx="9924783" cy="5540721"/>
        </p:xfrm>
        <a:graphic>
          <a:graphicData uri="http://schemas.openxmlformats.org/drawingml/2006/table">
            <a:tbl>
              <a:tblPr firstRow="1" bandRow="1">
                <a:tableStyleId>{7DF18680-E054-41AD-8BC1-D1AEF772440D}</a:tableStyleId>
              </a:tblPr>
              <a:tblGrid>
                <a:gridCol w="1550400">
                  <a:extLst>
                    <a:ext uri="{9D8B030D-6E8A-4147-A177-3AD203B41FA5}">
                      <a16:colId xmlns:a16="http://schemas.microsoft.com/office/drawing/2014/main" val="20000"/>
                    </a:ext>
                  </a:extLst>
                </a:gridCol>
                <a:gridCol w="4553458">
                  <a:extLst>
                    <a:ext uri="{9D8B030D-6E8A-4147-A177-3AD203B41FA5}">
                      <a16:colId xmlns:a16="http://schemas.microsoft.com/office/drawing/2014/main" val="20001"/>
                    </a:ext>
                  </a:extLst>
                </a:gridCol>
                <a:gridCol w="3820925">
                  <a:extLst>
                    <a:ext uri="{9D8B030D-6E8A-4147-A177-3AD203B41FA5}">
                      <a16:colId xmlns:a16="http://schemas.microsoft.com/office/drawing/2014/main" val="20002"/>
                    </a:ext>
                  </a:extLst>
                </a:gridCol>
              </a:tblGrid>
              <a:tr h="373415">
                <a:tc>
                  <a:txBody>
                    <a:bodyPr/>
                    <a:lstStyle/>
                    <a:p>
                      <a:endParaRPr lang="es-AR" dirty="0"/>
                    </a:p>
                  </a:txBody>
                  <a:tcPr/>
                </a:tc>
                <a:tc>
                  <a:txBody>
                    <a:bodyPr/>
                    <a:lstStyle/>
                    <a:p>
                      <a:pPr algn="ctr"/>
                      <a:r>
                        <a:rPr lang="es-AR" dirty="0"/>
                        <a:t>MicroProcesadores</a:t>
                      </a:r>
                    </a:p>
                  </a:txBody>
                  <a:tcPr/>
                </a:tc>
                <a:tc>
                  <a:txBody>
                    <a:bodyPr/>
                    <a:lstStyle/>
                    <a:p>
                      <a:pPr algn="ctr"/>
                      <a:r>
                        <a:rPr lang="es-AR" dirty="0"/>
                        <a:t>MicroControladores</a:t>
                      </a:r>
                    </a:p>
                  </a:txBody>
                  <a:tcPr/>
                </a:tc>
                <a:extLst>
                  <a:ext uri="{0D108BD9-81ED-4DB2-BD59-A6C34878D82A}">
                    <a16:rowId xmlns:a16="http://schemas.microsoft.com/office/drawing/2014/main" val="10000"/>
                  </a:ext>
                </a:extLst>
              </a:tr>
              <a:tr h="836583">
                <a:tc>
                  <a:txBody>
                    <a:bodyPr/>
                    <a:lstStyle/>
                    <a:p>
                      <a:pPr algn="ctr"/>
                      <a:r>
                        <a:rPr lang="es-AR" sz="1400" b="1" dirty="0"/>
                        <a:t>CPU</a:t>
                      </a:r>
                    </a:p>
                  </a:txBody>
                  <a:tcPr anchor="ctr"/>
                </a:tc>
                <a:tc>
                  <a:txBody>
                    <a:bodyPr/>
                    <a:lstStyle/>
                    <a:p>
                      <a:pPr algn="just"/>
                      <a:r>
                        <a:rPr lang="es-AR" sz="1400" dirty="0"/>
                        <a:t>El microprocesador tiene mucha más potencia de cálculo, por lo cual solamente realiza sus funciones con lo que tiene (datos) y su algoritmo o programa establecida.</a:t>
                      </a:r>
                    </a:p>
                  </a:txBody>
                  <a:tcPr/>
                </a:tc>
                <a:tc>
                  <a:txBody>
                    <a:bodyPr/>
                    <a:lstStyle/>
                    <a:p>
                      <a:pPr algn="just"/>
                      <a:r>
                        <a:rPr lang="es-AR" sz="1400" dirty="0"/>
                        <a:t>Es una de sus partes principales, la cual se encarga de dirigir sus operaciones.</a:t>
                      </a:r>
                    </a:p>
                  </a:txBody>
                  <a:tcPr/>
                </a:tc>
                <a:extLst>
                  <a:ext uri="{0D108BD9-81ED-4DB2-BD59-A6C34878D82A}">
                    <a16:rowId xmlns:a16="http://schemas.microsoft.com/office/drawing/2014/main" val="10001"/>
                  </a:ext>
                </a:extLst>
              </a:tr>
              <a:tr h="644524">
                <a:tc>
                  <a:txBody>
                    <a:bodyPr/>
                    <a:lstStyle/>
                    <a:p>
                      <a:pPr algn="ctr"/>
                      <a:r>
                        <a:rPr lang="es-AR" sz="1400" b="1" dirty="0"/>
                        <a:t>Memorias</a:t>
                      </a:r>
                    </a:p>
                    <a:p>
                      <a:pPr algn="ctr"/>
                      <a:r>
                        <a:rPr lang="es-AR" sz="1400" b="1" dirty="0"/>
                        <a:t> RAM</a:t>
                      </a:r>
                      <a:r>
                        <a:rPr lang="es-AR" sz="1400" b="1" baseline="0" dirty="0"/>
                        <a:t> y ROM</a:t>
                      </a:r>
                      <a:endParaRPr lang="es-AR" sz="1400" b="1" dirty="0"/>
                    </a:p>
                  </a:txBody>
                  <a:tcPr anchor="ctr"/>
                </a:tc>
                <a:tc>
                  <a:txBody>
                    <a:bodyPr/>
                    <a:lstStyle/>
                    <a:p>
                      <a:pPr algn="just"/>
                      <a:r>
                        <a:rPr lang="es-AR" sz="1400" dirty="0"/>
                        <a:t>Son dispositivos externos que lo complementan para su óptimo funcionamiento.</a:t>
                      </a:r>
                    </a:p>
                  </a:txBody>
                  <a:tcPr/>
                </a:tc>
                <a:tc>
                  <a:txBody>
                    <a:bodyPr/>
                    <a:lstStyle/>
                    <a:p>
                      <a:pPr algn="just"/>
                      <a:r>
                        <a:rPr lang="es-AR" sz="1400" dirty="0"/>
                        <a:t>Las incluye en un solo circuito integrado.</a:t>
                      </a:r>
                    </a:p>
                  </a:txBody>
                  <a:tcPr/>
                </a:tc>
                <a:extLst>
                  <a:ext uri="{0D108BD9-81ED-4DB2-BD59-A6C34878D82A}">
                    <a16:rowId xmlns:a16="http://schemas.microsoft.com/office/drawing/2014/main" val="10002"/>
                  </a:ext>
                </a:extLst>
              </a:tr>
              <a:tr h="644524">
                <a:tc>
                  <a:txBody>
                    <a:bodyPr/>
                    <a:lstStyle/>
                    <a:p>
                      <a:pPr algn="ctr"/>
                      <a:r>
                        <a:rPr lang="es-AR" sz="1400" b="1" dirty="0"/>
                        <a:t>Velocidad </a:t>
                      </a:r>
                    </a:p>
                    <a:p>
                      <a:pPr algn="ctr"/>
                      <a:r>
                        <a:rPr lang="es-AR" sz="1400" b="1" dirty="0"/>
                        <a:t>de Operación</a:t>
                      </a:r>
                    </a:p>
                  </a:txBody>
                  <a:tcPr anchor="ctr"/>
                </a:tc>
                <a:tc>
                  <a:txBody>
                    <a:bodyPr/>
                    <a:lstStyle/>
                    <a:p>
                      <a:pPr algn="just"/>
                      <a:r>
                        <a:rPr lang="es-AR" sz="1400" dirty="0"/>
                        <a:t>Rápida</a:t>
                      </a:r>
                    </a:p>
                  </a:txBody>
                  <a:tcPr/>
                </a:tc>
                <a:tc>
                  <a:txBody>
                    <a:bodyPr/>
                    <a:lstStyle/>
                    <a:p>
                      <a:pPr algn="just"/>
                      <a:r>
                        <a:rPr lang="es-AR" sz="1400" dirty="0"/>
                        <a:t>Lenta en comparación con la de un microprocesador</a:t>
                      </a:r>
                    </a:p>
                  </a:txBody>
                  <a:tcPr/>
                </a:tc>
                <a:extLst>
                  <a:ext uri="{0D108BD9-81ED-4DB2-BD59-A6C34878D82A}">
                    <a16:rowId xmlns:a16="http://schemas.microsoft.com/office/drawing/2014/main" val="10003"/>
                  </a:ext>
                </a:extLst>
              </a:tr>
              <a:tr h="1163903">
                <a:tc>
                  <a:txBody>
                    <a:bodyPr/>
                    <a:lstStyle/>
                    <a:p>
                      <a:pPr algn="ctr"/>
                      <a:r>
                        <a:rPr lang="es-AR" sz="1400" b="1" dirty="0"/>
                        <a:t>Tamaño</a:t>
                      </a:r>
                    </a:p>
                  </a:txBody>
                  <a:tcPr anchor="ctr"/>
                </a:tc>
                <a:tc>
                  <a:txBody>
                    <a:bodyPr/>
                    <a:lstStyle/>
                    <a:p>
                      <a:pPr algn="just"/>
                      <a:r>
                        <a:rPr lang="es-AR" sz="1400" dirty="0"/>
                        <a:t>La configuración mínima básica de un Microprocesador está constituida por un Microprocesador, una memoria RAM, una memoria ROM, un decodificador de direcciones, lo cual lo convierte en un circuito bastante engorroso.</a:t>
                      </a:r>
                    </a:p>
                  </a:txBody>
                  <a:tcPr/>
                </a:tc>
                <a:tc>
                  <a:txBody>
                    <a:bodyPr/>
                    <a:lstStyle/>
                    <a:p>
                      <a:pPr algn="just"/>
                      <a:r>
                        <a:rPr lang="es-AR" sz="1400" dirty="0"/>
                        <a:t>El Microcontrolador incluye todo estos elementos en un solo Circuito Integrado por lo que implica una gran ventaja en varios factores,  como por ejemplo, la disminución en el tamaño del circuito impreso por la reducción de los circuitos externos.</a:t>
                      </a:r>
                    </a:p>
                  </a:txBody>
                  <a:tcPr/>
                </a:tc>
                <a:extLst>
                  <a:ext uri="{0D108BD9-81ED-4DB2-BD59-A6C34878D82A}">
                    <a16:rowId xmlns:a16="http://schemas.microsoft.com/office/drawing/2014/main" val="10004"/>
                  </a:ext>
                </a:extLst>
              </a:tr>
              <a:tr h="520693">
                <a:tc>
                  <a:txBody>
                    <a:bodyPr/>
                    <a:lstStyle/>
                    <a:p>
                      <a:pPr algn="ctr"/>
                      <a:r>
                        <a:rPr lang="es-AR" sz="1400" b="1" dirty="0"/>
                        <a:t>Costos</a:t>
                      </a:r>
                    </a:p>
                  </a:txBody>
                  <a:tcPr anchor="ctr"/>
                </a:tc>
                <a:tc>
                  <a:txBody>
                    <a:bodyPr/>
                    <a:lstStyle/>
                    <a:p>
                      <a:pPr algn="just"/>
                      <a:r>
                        <a:rPr lang="es-AR" sz="1400" dirty="0"/>
                        <a:t>Para el Microprocesador, el costo es muy alto en la actualidad.</a:t>
                      </a:r>
                    </a:p>
                  </a:txBody>
                  <a:tcPr/>
                </a:tc>
                <a:tc>
                  <a:txBody>
                    <a:bodyPr/>
                    <a:lstStyle/>
                    <a:p>
                      <a:pPr algn="just"/>
                      <a:r>
                        <a:rPr lang="es-AR" sz="1400" dirty="0"/>
                        <a:t>El costo para un sistema basado en Microcontrolador es mucho menor.</a:t>
                      </a:r>
                    </a:p>
                  </a:txBody>
                  <a:tcPr/>
                </a:tc>
                <a:extLst>
                  <a:ext uri="{0D108BD9-81ED-4DB2-BD59-A6C34878D82A}">
                    <a16:rowId xmlns:a16="http://schemas.microsoft.com/office/drawing/2014/main" val="10005"/>
                  </a:ext>
                </a:extLst>
              </a:tr>
              <a:tr h="735096">
                <a:tc>
                  <a:txBody>
                    <a:bodyPr/>
                    <a:lstStyle/>
                    <a:p>
                      <a:pPr algn="ctr"/>
                      <a:r>
                        <a:rPr lang="es-AR" sz="1400" b="1" dirty="0"/>
                        <a:t>Interferencias</a:t>
                      </a:r>
                    </a:p>
                  </a:txBody>
                  <a:tcPr anchor="ctr"/>
                </a:tc>
                <a:tc>
                  <a:txBody>
                    <a:bodyPr/>
                    <a:lstStyle/>
                    <a:p>
                      <a:pPr algn="just"/>
                      <a:r>
                        <a:rPr lang="es-AR" sz="1400" dirty="0"/>
                        <a:t>Son más susceptibles a la interferencia electromagnética debido a su tamaño y a </a:t>
                      </a:r>
                      <a:r>
                        <a:rPr lang="es-AR" sz="1400" baseline="0" dirty="0"/>
                        <a:t>su cableado externo que lo hace más propenso al ruido.</a:t>
                      </a:r>
                      <a:endParaRPr lang="es-AR" sz="1400" dirty="0"/>
                    </a:p>
                  </a:txBody>
                  <a:tcPr/>
                </a:tc>
                <a:tc>
                  <a:txBody>
                    <a:bodyPr/>
                    <a:lstStyle/>
                    <a:p>
                      <a:pPr algn="just"/>
                      <a:r>
                        <a:rPr lang="es-AR" sz="1400" dirty="0"/>
                        <a:t>El alto nivel de integración reduce los niveles de interferencia electromagnética</a:t>
                      </a:r>
                    </a:p>
                  </a:txBody>
                  <a:tcPr/>
                </a:tc>
                <a:extLst>
                  <a:ext uri="{0D108BD9-81ED-4DB2-BD59-A6C34878D82A}">
                    <a16:rowId xmlns:a16="http://schemas.microsoft.com/office/drawing/2014/main" val="10006"/>
                  </a:ext>
                </a:extLst>
              </a:tr>
              <a:tr h="621983">
                <a:tc>
                  <a:txBody>
                    <a:bodyPr/>
                    <a:lstStyle/>
                    <a:p>
                      <a:pPr algn="ctr"/>
                      <a:r>
                        <a:rPr lang="es-AR" sz="1400" b="1" dirty="0"/>
                        <a:t>Tiempo de </a:t>
                      </a:r>
                    </a:p>
                    <a:p>
                      <a:pPr algn="ctr"/>
                      <a:r>
                        <a:rPr lang="es-AR" sz="1400" b="1" dirty="0"/>
                        <a:t>Desarrollo</a:t>
                      </a:r>
                    </a:p>
                  </a:txBody>
                  <a:tcPr anchor="ctr"/>
                </a:tc>
                <a:tc>
                  <a:txBody>
                    <a:bodyPr/>
                    <a:lstStyle/>
                    <a:p>
                      <a:pPr algn="just"/>
                      <a:r>
                        <a:rPr lang="es-AR" sz="1400" dirty="0"/>
                        <a:t>El tiempo de desarrollo de un microprocesador es lento.</a:t>
                      </a:r>
                    </a:p>
                  </a:txBody>
                  <a:tcPr/>
                </a:tc>
                <a:tc>
                  <a:txBody>
                    <a:bodyPr/>
                    <a:lstStyle/>
                    <a:p>
                      <a:pPr algn="just"/>
                      <a:r>
                        <a:rPr lang="es-AR" sz="1400" dirty="0"/>
                        <a:t>Por el contrario, el de un microcontrolador es rápido.</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20984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2" y="419342"/>
            <a:ext cx="9905998" cy="875304"/>
          </a:xfrm>
        </p:spPr>
        <p:txBody>
          <a:bodyPr/>
          <a:lstStyle/>
          <a:p>
            <a:pPr algn="ctr"/>
            <a:r>
              <a:rPr lang="es-AR" dirty="0"/>
              <a:t>Para que sirve Arduino?</a:t>
            </a:r>
          </a:p>
        </p:txBody>
      </p:sp>
      <p:sp>
        <p:nvSpPr>
          <p:cNvPr id="3" name="Marcador de contenido 2"/>
          <p:cNvSpPr>
            <a:spLocks noGrp="1"/>
          </p:cNvSpPr>
          <p:nvPr>
            <p:ph idx="1"/>
          </p:nvPr>
        </p:nvSpPr>
        <p:spPr>
          <a:xfrm>
            <a:off x="1141412" y="1213164"/>
            <a:ext cx="9905999" cy="4578037"/>
          </a:xfrm>
        </p:spPr>
        <p:txBody>
          <a:bodyPr>
            <a:normAutofit/>
          </a:bodyPr>
          <a:lstStyle/>
          <a:p>
            <a:r>
              <a:rPr lang="es-AR" sz="1800" dirty="0"/>
              <a:t>Arduino se puede utilizar para desarrollar elementos autónomos, o bien conectarse a otros dispositivos o interactuar con otros programas, para interactuar tanto con el hardware como con el software. Nos sirve tanto para controlar una lámpara , gracias a un sensor de luz conectado al Arduino, o bien para leer la información de una fuente, como puede ser un teclado, y convertir la información en una acción como puede ser encender una luz y pasar por un display lo tecleado.</a:t>
            </a:r>
          </a:p>
          <a:p>
            <a:r>
              <a:rPr lang="es-AR" sz="1800" dirty="0"/>
              <a:t>Su curva de aprendizaje en muy rápida. Teniendo básicos conocimientos de electrónica y programación se pueden hacer en pocos minutos proyectos que demandarían muchas horas de ingeniería.</a:t>
            </a:r>
          </a:p>
          <a:p>
            <a:r>
              <a:rPr lang="es-AR" sz="1800" dirty="0"/>
              <a:t>Arduino es apoyado por una extensa comunidad que desarrolla y comparte librerías que facilitan el uso de sensores y publica proyectos para que sean utilizados y mejorados por el resto de la comunidad.</a:t>
            </a:r>
          </a:p>
          <a:p>
            <a:pPr marL="0" indent="0" algn="just">
              <a:buNone/>
            </a:pPr>
            <a:r>
              <a:rPr lang="es-AR" dirty="0"/>
              <a:t>                      Arduino = Hardware + Software + Comunidad</a:t>
            </a:r>
          </a:p>
        </p:txBody>
      </p:sp>
    </p:spTree>
    <p:extLst>
      <p:ext uri="{BB962C8B-B14F-4D97-AF65-F5344CB8AC3E}">
        <p14:creationId xmlns:p14="http://schemas.microsoft.com/office/powerpoint/2010/main" val="842609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AR" dirty="0"/>
              <a:t>Filosofía Arduino</a:t>
            </a:r>
          </a:p>
        </p:txBody>
      </p:sp>
      <p:sp>
        <p:nvSpPr>
          <p:cNvPr id="3" name="Marcador de contenido 2"/>
          <p:cNvSpPr>
            <a:spLocks noGrp="1"/>
          </p:cNvSpPr>
          <p:nvPr>
            <p:ph idx="1"/>
          </p:nvPr>
        </p:nvSpPr>
        <p:spPr/>
        <p:txBody>
          <a:bodyPr/>
          <a:lstStyle/>
          <a:p>
            <a:r>
              <a:rPr lang="es-AR" dirty="0"/>
              <a:t>Para entender la filosofía de Arduino, es recomendable ver el documental:</a:t>
            </a:r>
          </a:p>
          <a:p>
            <a:pPr marL="0" indent="0">
              <a:buNone/>
            </a:pPr>
            <a:r>
              <a:rPr lang="es-AR" dirty="0"/>
              <a:t>                                          </a:t>
            </a:r>
            <a:r>
              <a:rPr lang="es-AR" dirty="0">
                <a:hlinkClick r:id="rId2"/>
              </a:rPr>
              <a:t>Documental Arduino</a:t>
            </a:r>
            <a:endParaRPr lang="es-AR" dirty="0"/>
          </a:p>
        </p:txBody>
      </p:sp>
    </p:spTree>
    <p:extLst>
      <p:ext uri="{BB962C8B-B14F-4D97-AF65-F5344CB8AC3E}">
        <p14:creationId xmlns:p14="http://schemas.microsoft.com/office/powerpoint/2010/main" val="2066191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2" y="265433"/>
            <a:ext cx="9905998" cy="721395"/>
          </a:xfrm>
        </p:spPr>
        <p:txBody>
          <a:bodyPr/>
          <a:lstStyle/>
          <a:p>
            <a:pPr algn="ctr"/>
            <a:r>
              <a:rPr lang="es-AR" dirty="0"/>
              <a:t>Arduino uno r3</a:t>
            </a:r>
          </a:p>
        </p:txBody>
      </p:sp>
      <p:pic>
        <p:nvPicPr>
          <p:cNvPr id="6" name="Marcador de contenid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9754" y="1316980"/>
            <a:ext cx="6389314" cy="4454265"/>
          </a:xfrm>
        </p:spPr>
      </p:pic>
    </p:spTree>
    <p:extLst>
      <p:ext uri="{BB962C8B-B14F-4D97-AF65-F5344CB8AC3E}">
        <p14:creationId xmlns:p14="http://schemas.microsoft.com/office/powerpoint/2010/main" val="35587501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Circuito</Template>
  <TotalTime>650</TotalTime>
  <Words>716</Words>
  <Application>Microsoft Office PowerPoint</Application>
  <PresentationFormat>Panorámica</PresentationFormat>
  <Paragraphs>50</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Trebuchet MS</vt:lpstr>
      <vt:lpstr>Tw Cen MT</vt:lpstr>
      <vt:lpstr>Circuito</vt:lpstr>
      <vt:lpstr> </vt:lpstr>
      <vt:lpstr>Que es Arduino?</vt:lpstr>
      <vt:lpstr>Microprocesador Vs microcontrolador</vt:lpstr>
      <vt:lpstr>Arduino</vt:lpstr>
      <vt:lpstr>Presentación de PowerPoint</vt:lpstr>
      <vt:lpstr>Para que sirve Arduino?</vt:lpstr>
      <vt:lpstr>Filosofía Arduino</vt:lpstr>
      <vt:lpstr>Arduino uno r3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dc:title>
  <dc:creator>Christian Baus</dc:creator>
  <cp:lastModifiedBy>Christian Baus</cp:lastModifiedBy>
  <cp:revision>23</cp:revision>
  <dcterms:created xsi:type="dcterms:W3CDTF">2017-03-07T20:48:06Z</dcterms:created>
  <dcterms:modified xsi:type="dcterms:W3CDTF">2018-03-23T14:11:23Z</dcterms:modified>
</cp:coreProperties>
</file>