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2" r:id="rId6"/>
    <p:sldId id="263" r:id="rId7"/>
    <p:sldId id="264" r:id="rId8"/>
    <p:sldId id="265" r:id="rId9"/>
    <p:sldId id="266" r:id="rId10"/>
    <p:sldId id="260" r:id="rId11"/>
    <p:sldId id="269" r:id="rId12"/>
    <p:sldId id="267" r:id="rId13"/>
    <p:sldId id="268"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48430-E6D0-43B3-A08E-0EE812697C4D}" type="datetimeFigureOut">
              <a:rPr lang="zh-CN" altLang="en-US" smtClean="0"/>
              <a:t>2023/10/12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F6FD0-038E-4A2C-9854-A25B228C456F}" type="slidenum">
              <a:rPr lang="zh-CN" altLang="en-US" smtClean="0"/>
              <a:t>‹#›</a:t>
            </a:fld>
            <a:endParaRPr lang="zh-CN" altLang="en-US"/>
          </a:p>
        </p:txBody>
      </p:sp>
    </p:spTree>
    <p:extLst>
      <p:ext uri="{BB962C8B-B14F-4D97-AF65-F5344CB8AC3E}">
        <p14:creationId xmlns:p14="http://schemas.microsoft.com/office/powerpoint/2010/main" val="288222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10</a:t>
            </a:fld>
            <a:endParaRPr lang="zh-CN" altLang="en-US"/>
          </a:p>
        </p:txBody>
      </p:sp>
    </p:spTree>
    <p:extLst>
      <p:ext uri="{BB962C8B-B14F-4D97-AF65-F5344CB8AC3E}">
        <p14:creationId xmlns:p14="http://schemas.microsoft.com/office/powerpoint/2010/main" val="84279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19</a:t>
            </a:fld>
            <a:endParaRPr lang="zh-CN" altLang="en-US"/>
          </a:p>
        </p:txBody>
      </p:sp>
    </p:spTree>
    <p:extLst>
      <p:ext uri="{BB962C8B-B14F-4D97-AF65-F5344CB8AC3E}">
        <p14:creationId xmlns:p14="http://schemas.microsoft.com/office/powerpoint/2010/main" val="1687867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20</a:t>
            </a:fld>
            <a:endParaRPr lang="zh-CN" altLang="en-US"/>
          </a:p>
        </p:txBody>
      </p:sp>
    </p:spTree>
    <p:extLst>
      <p:ext uri="{BB962C8B-B14F-4D97-AF65-F5344CB8AC3E}">
        <p14:creationId xmlns:p14="http://schemas.microsoft.com/office/powerpoint/2010/main" val="1368207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21</a:t>
            </a:fld>
            <a:endParaRPr lang="zh-CN" altLang="en-US"/>
          </a:p>
        </p:txBody>
      </p:sp>
    </p:spTree>
    <p:extLst>
      <p:ext uri="{BB962C8B-B14F-4D97-AF65-F5344CB8AC3E}">
        <p14:creationId xmlns:p14="http://schemas.microsoft.com/office/powerpoint/2010/main" val="220129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11</a:t>
            </a:fld>
            <a:endParaRPr lang="zh-CN" altLang="en-US"/>
          </a:p>
        </p:txBody>
      </p:sp>
    </p:spTree>
    <p:extLst>
      <p:ext uri="{BB962C8B-B14F-4D97-AF65-F5344CB8AC3E}">
        <p14:creationId xmlns:p14="http://schemas.microsoft.com/office/powerpoint/2010/main" val="413098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12</a:t>
            </a:fld>
            <a:endParaRPr lang="zh-CN" altLang="en-US"/>
          </a:p>
        </p:txBody>
      </p:sp>
    </p:spTree>
    <p:extLst>
      <p:ext uri="{BB962C8B-B14F-4D97-AF65-F5344CB8AC3E}">
        <p14:creationId xmlns:p14="http://schemas.microsoft.com/office/powerpoint/2010/main" val="149618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13</a:t>
            </a:fld>
            <a:endParaRPr lang="zh-CN" altLang="en-US"/>
          </a:p>
        </p:txBody>
      </p:sp>
    </p:spTree>
    <p:extLst>
      <p:ext uri="{BB962C8B-B14F-4D97-AF65-F5344CB8AC3E}">
        <p14:creationId xmlns:p14="http://schemas.microsoft.com/office/powerpoint/2010/main" val="425008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14</a:t>
            </a:fld>
            <a:endParaRPr lang="zh-CN" altLang="en-US"/>
          </a:p>
        </p:txBody>
      </p:sp>
    </p:spTree>
    <p:extLst>
      <p:ext uri="{BB962C8B-B14F-4D97-AF65-F5344CB8AC3E}">
        <p14:creationId xmlns:p14="http://schemas.microsoft.com/office/powerpoint/2010/main" val="224997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15</a:t>
            </a:fld>
            <a:endParaRPr lang="zh-CN" altLang="en-US"/>
          </a:p>
        </p:txBody>
      </p:sp>
    </p:spTree>
    <p:extLst>
      <p:ext uri="{BB962C8B-B14F-4D97-AF65-F5344CB8AC3E}">
        <p14:creationId xmlns:p14="http://schemas.microsoft.com/office/powerpoint/2010/main" val="3209746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16</a:t>
            </a:fld>
            <a:endParaRPr lang="zh-CN" altLang="en-US"/>
          </a:p>
        </p:txBody>
      </p:sp>
    </p:spTree>
    <p:extLst>
      <p:ext uri="{BB962C8B-B14F-4D97-AF65-F5344CB8AC3E}">
        <p14:creationId xmlns:p14="http://schemas.microsoft.com/office/powerpoint/2010/main" val="465423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17</a:t>
            </a:fld>
            <a:endParaRPr lang="zh-CN" altLang="en-US"/>
          </a:p>
        </p:txBody>
      </p:sp>
    </p:spTree>
    <p:extLst>
      <p:ext uri="{BB962C8B-B14F-4D97-AF65-F5344CB8AC3E}">
        <p14:creationId xmlns:p14="http://schemas.microsoft.com/office/powerpoint/2010/main" val="353190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EF6FD0-038E-4A2C-9854-A25B228C456F}" type="slidenum">
              <a:rPr lang="zh-CN" altLang="en-US" smtClean="0"/>
              <a:t>18</a:t>
            </a:fld>
            <a:endParaRPr lang="zh-CN" altLang="en-US"/>
          </a:p>
        </p:txBody>
      </p:sp>
    </p:spTree>
    <p:extLst>
      <p:ext uri="{BB962C8B-B14F-4D97-AF65-F5344CB8AC3E}">
        <p14:creationId xmlns:p14="http://schemas.microsoft.com/office/powerpoint/2010/main" val="223787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99501-EDB9-4AE5-9C07-24B6625D16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5CE773-1EB7-9945-78B8-14EB7C3AD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027718-CC45-8E4E-D921-7C494B2A0AA7}"/>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2C187D1D-7231-4F0D-6BB2-A2E578945A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67D01-9574-FCB9-53C2-E1BC802C4EA5}"/>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335110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45A2D-8990-42CD-CDCB-AEF64B419B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B56A580-E19F-6C1D-9BB0-7DE717A26E8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329A08-D2C2-19C6-9CEF-5257613DD6C1}"/>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C7BC040C-2498-9DD0-DF69-F77B5247C4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C217C8-33D1-99D5-EF5C-43BA7CA0B7B3}"/>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3658041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86D8EB6-4FAC-58D7-CF82-AE8E949A06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BDCEA5-C0B6-82E9-A48E-7637930A0EB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9C5F8F-8DB0-4955-D6E3-5ADD0BC53E88}"/>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35611C8C-B6AB-711B-FC02-1AF034BDAC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F69566-C638-66F1-F6AA-1DB1B273AD71}"/>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323981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5DF2E6-F878-1CB6-A345-3ECD7FCED9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6F60E2-C718-A77F-33E7-3B412381F0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0D00A7-DBD5-25C8-5808-EEC54181FA64}"/>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5B5A7A9A-F35A-1AC3-A0F8-5E4CE83E7E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71735-324E-5427-7E31-D782DEAD7637}"/>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81007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5834A-2DCC-E79F-DD05-790BF3E6A5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F3C449-67AA-4A52-0478-921A6CA65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8BE5ED-29B0-D44B-3C89-C996892C1E72}"/>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FFD58634-9B75-D9ED-11E9-BA980684EC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5448A9-8285-6FFD-826D-D24A06FAAB3F}"/>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384780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C8289-D474-728F-F88A-966AC1A9CB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07E6DA-7E71-2EAA-8C06-7254233D08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0723E09-9EA2-C39E-45B0-B1D7522C49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5B96192-829D-A1E8-6919-E28B1CF2CDD3}"/>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6" name="页脚占位符 5">
            <a:extLst>
              <a:ext uri="{FF2B5EF4-FFF2-40B4-BE49-F238E27FC236}">
                <a16:creationId xmlns:a16="http://schemas.microsoft.com/office/drawing/2014/main" id="{714E7A76-ADD5-109E-8BCE-A706511554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1D7C4F-CDFB-44A4-A3F8-71B919A3DDD0}"/>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19609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0898A-70E4-F28E-17E9-1173F608CA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1881B8-4680-09C8-B571-DC4BB7E9F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E8E0AC-96B6-D99F-1E31-41C80F2CE91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EB9223-F45A-AEA8-EB54-56EDF27675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8E249B-353C-494A-8ACD-79F3B7427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16AFD33-22D3-BC9B-9397-3B29987FAE59}"/>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8" name="页脚占位符 7">
            <a:extLst>
              <a:ext uri="{FF2B5EF4-FFF2-40B4-BE49-F238E27FC236}">
                <a16:creationId xmlns:a16="http://schemas.microsoft.com/office/drawing/2014/main" id="{4842BEDB-8AF4-942A-97CF-395864F1E64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466CCD-4B9F-6194-2858-48338E43A9A3}"/>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386443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44F73-207F-450A-C757-A34F33C6B93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01EFC5-5BAB-BB41-496A-0072093E92E0}"/>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4" name="页脚占位符 3">
            <a:extLst>
              <a:ext uri="{FF2B5EF4-FFF2-40B4-BE49-F238E27FC236}">
                <a16:creationId xmlns:a16="http://schemas.microsoft.com/office/drawing/2014/main" id="{3F2ED181-E691-7181-5B03-F437128C71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EC8FC2-4910-CE84-2442-96B4AA78ECB8}"/>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308525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4BEA71A-2FF8-DDF3-BA10-1BCAB1FC6C4E}"/>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3" name="页脚占位符 2">
            <a:extLst>
              <a:ext uri="{FF2B5EF4-FFF2-40B4-BE49-F238E27FC236}">
                <a16:creationId xmlns:a16="http://schemas.microsoft.com/office/drawing/2014/main" id="{E8D06BD9-34A7-E0C1-6AEA-AFD5BC59E3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FC6B25-1EF4-89A0-EF65-707FC24E63EE}"/>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200075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C182E-0725-B465-0340-0205569B1B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E12422-5D16-EE58-0AC5-269C3CD3D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D4122EA-97CB-F640-F4E1-CFBC2368D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E8B270-B562-3016-E750-FFDCF7C7638A}"/>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6" name="页脚占位符 5">
            <a:extLst>
              <a:ext uri="{FF2B5EF4-FFF2-40B4-BE49-F238E27FC236}">
                <a16:creationId xmlns:a16="http://schemas.microsoft.com/office/drawing/2014/main" id="{F842A3E5-9276-27E0-5F09-D8DD67B71E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28544A-73BA-C460-3DBD-B9605C5E1633}"/>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302517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ED108-E3D4-A820-7224-E02AAAEF95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A4231F8-FB4B-F4A2-66A2-85EFA124E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7BBC875-6BE6-1AAF-CD3C-62D0FB6BA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78371E-8FA9-233A-D9C7-530364C552A7}"/>
              </a:ext>
            </a:extLst>
          </p:cNvPr>
          <p:cNvSpPr>
            <a:spLocks noGrp="1"/>
          </p:cNvSpPr>
          <p:nvPr>
            <p:ph type="dt" sz="half" idx="10"/>
          </p:nvPr>
        </p:nvSpPr>
        <p:spPr/>
        <p:txBody>
          <a:bodyPr/>
          <a:lstStyle/>
          <a:p>
            <a:fld id="{0D3EDEE4-FC37-444C-A31F-B6EA700FBA7B}" type="datetimeFigureOut">
              <a:rPr lang="zh-CN" altLang="en-US" smtClean="0"/>
              <a:t>2023/10/12</a:t>
            </a:fld>
            <a:endParaRPr lang="zh-CN" altLang="en-US"/>
          </a:p>
        </p:txBody>
      </p:sp>
      <p:sp>
        <p:nvSpPr>
          <p:cNvPr id="6" name="页脚占位符 5">
            <a:extLst>
              <a:ext uri="{FF2B5EF4-FFF2-40B4-BE49-F238E27FC236}">
                <a16:creationId xmlns:a16="http://schemas.microsoft.com/office/drawing/2014/main" id="{DB0A546E-85B3-B6DF-1AA1-70181C1AEF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0F6B89-1A58-8C40-5475-3BE89F4ABDC0}"/>
              </a:ext>
            </a:extLst>
          </p:cNvPr>
          <p:cNvSpPr>
            <a:spLocks noGrp="1"/>
          </p:cNvSpPr>
          <p:nvPr>
            <p:ph type="sldNum" sz="quarter" idx="12"/>
          </p:nvPr>
        </p:nvSpPr>
        <p:spPr/>
        <p:txBody>
          <a:body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155607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31A584-6398-CE53-9564-7182DA5B2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55B829-12DA-B503-CED2-E7FFCAA6A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CD110E-ED7E-4EF5-25EC-8DADF6E30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EDEE4-FC37-444C-A31F-B6EA700FBA7B}" type="datetimeFigureOut">
              <a:rPr lang="zh-CN" altLang="en-US" smtClean="0"/>
              <a:t>2023/10/12</a:t>
            </a:fld>
            <a:endParaRPr lang="zh-CN" altLang="en-US"/>
          </a:p>
        </p:txBody>
      </p:sp>
      <p:sp>
        <p:nvSpPr>
          <p:cNvPr id="5" name="页脚占位符 4">
            <a:extLst>
              <a:ext uri="{FF2B5EF4-FFF2-40B4-BE49-F238E27FC236}">
                <a16:creationId xmlns:a16="http://schemas.microsoft.com/office/drawing/2014/main" id="{37A8617F-A9EA-12F3-D0D8-A4060E760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6E8AB1-4899-EA0F-967E-7CEACC751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F8778-8F22-489B-BFA1-6D89CC78890E}" type="slidenum">
              <a:rPr lang="zh-CN" altLang="en-US" smtClean="0"/>
              <a:t>‹#›</a:t>
            </a:fld>
            <a:endParaRPr lang="zh-CN" altLang="en-US"/>
          </a:p>
        </p:txBody>
      </p:sp>
    </p:spTree>
    <p:extLst>
      <p:ext uri="{BB962C8B-B14F-4D97-AF65-F5344CB8AC3E}">
        <p14:creationId xmlns:p14="http://schemas.microsoft.com/office/powerpoint/2010/main" val="395239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herrycattt.github.io/EvLowLigh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oomluo02/ADMFlo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E174DB7-5E2E-6A7D-1385-82990E6A0A57}"/>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文本框 5">
            <a:extLst>
              <a:ext uri="{FF2B5EF4-FFF2-40B4-BE49-F238E27FC236}">
                <a16:creationId xmlns:a16="http://schemas.microsoft.com/office/drawing/2014/main" id="{598F9091-33D5-6DED-B106-E65421EE07C5}"/>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1-3D from multi-view and sensors 1</a:t>
            </a:r>
          </a:p>
        </p:txBody>
      </p:sp>
      <p:sp>
        <p:nvSpPr>
          <p:cNvPr id="12" name="文本框 11">
            <a:extLst>
              <a:ext uri="{FF2B5EF4-FFF2-40B4-BE49-F238E27FC236}">
                <a16:creationId xmlns:a16="http://schemas.microsoft.com/office/drawing/2014/main" id="{8A6F174D-A553-6E7C-FDCD-6449CB793DDC}"/>
              </a:ext>
            </a:extLst>
          </p:cNvPr>
          <p:cNvSpPr txBox="1"/>
          <p:nvPr/>
        </p:nvSpPr>
        <p:spPr>
          <a:xfrm>
            <a:off x="1007052" y="2477199"/>
            <a:ext cx="9689432" cy="4216539"/>
          </a:xfrm>
          <a:prstGeom prst="rect">
            <a:avLst/>
          </a:prstGeom>
          <a:noFill/>
        </p:spPr>
        <p:txBody>
          <a:bodyPr wrap="square" rtlCol="0">
            <a:spAutoFit/>
          </a:bodyPr>
          <a:lstStyle/>
          <a:p>
            <a:r>
              <a:rPr lang="zh-CN" altLang="en-US" sz="2000" dirty="0"/>
              <a:t>挑战：仅从视觉数据为快速移动的可成形物体建模神经辐射场 </a:t>
            </a:r>
            <a:endParaRPr lang="en-US" altLang="zh-CN" sz="2000" dirty="0"/>
          </a:p>
          <a:p>
            <a:r>
              <a:rPr lang="zh-CN" altLang="en-US" sz="2000" dirty="0"/>
              <a:t>问题：高变形和低采集率</a:t>
            </a:r>
            <a:endParaRPr lang="en-US" altLang="zh-CN" sz="2000" dirty="0"/>
          </a:p>
          <a:p>
            <a:endParaRPr lang="en-US" altLang="zh-CN" sz="2000" dirty="0"/>
          </a:p>
          <a:p>
            <a:r>
              <a:rPr lang="zh-CN" altLang="en-US" sz="2000" dirty="0"/>
              <a:t>方法：使用能够以异步方式快速获取视觉变化的事件相机。</a:t>
            </a:r>
            <a:endParaRPr lang="en-US" altLang="zh-CN" sz="2000" dirty="0"/>
          </a:p>
          <a:p>
            <a:r>
              <a:rPr lang="zh-CN" altLang="en-US" sz="2000" dirty="0"/>
              <a:t>我们开发了一种使用</a:t>
            </a:r>
            <a:r>
              <a:rPr lang="en-US" altLang="zh-CN" sz="2000" dirty="0"/>
              <a:t>RGB</a:t>
            </a:r>
            <a:r>
              <a:rPr lang="zh-CN" altLang="en-US" sz="2000" dirty="0"/>
              <a:t>和事件相机来建模可变形神经辐射场的新方法</a:t>
            </a:r>
            <a:r>
              <a:rPr lang="en-US" altLang="zh-CN" sz="2000" dirty="0"/>
              <a:t>——</a:t>
            </a:r>
            <a:r>
              <a:rPr lang="zh-CN" altLang="en-US" sz="2000" dirty="0"/>
              <a:t>使用</a:t>
            </a:r>
            <a:r>
              <a:rPr lang="zh-CN" altLang="en-US" sz="2000" b="1" dirty="0"/>
              <a:t>异步流事件</a:t>
            </a:r>
            <a:r>
              <a:rPr lang="zh-CN" altLang="en-US" sz="2000" dirty="0"/>
              <a:t>和校准稀疏</a:t>
            </a:r>
            <a:r>
              <a:rPr lang="en-US" altLang="zh-CN" sz="2000" dirty="0"/>
              <a:t>RGB</a:t>
            </a:r>
            <a:r>
              <a:rPr lang="zh-CN" altLang="en-US" sz="2000" dirty="0"/>
              <a:t>帧。</a:t>
            </a:r>
            <a:endParaRPr lang="en-US" altLang="zh-CN" sz="2000" dirty="0"/>
          </a:p>
          <a:p>
            <a:endParaRPr lang="en-US" altLang="zh-CN" sz="2000" dirty="0"/>
          </a:p>
          <a:p>
            <a:r>
              <a:rPr lang="zh-CN" altLang="en-US" sz="2000" dirty="0"/>
              <a:t>设置：相机在单个事件上的姿势</a:t>
            </a:r>
            <a:r>
              <a:rPr lang="en-US" altLang="zh-CN" sz="2000" dirty="0"/>
              <a:t>——</a:t>
            </a:r>
            <a:r>
              <a:rPr lang="zh-CN" altLang="en-US" sz="2000" dirty="0"/>
              <a:t>需要将它们整合到辐射场中</a:t>
            </a:r>
            <a:r>
              <a:rPr lang="en-US" altLang="zh-CN" sz="2000" dirty="0"/>
              <a:t>——</a:t>
            </a:r>
            <a:r>
              <a:rPr lang="zh-CN" altLang="en-US" sz="2000" dirty="0"/>
              <a:t>仍然是未知的。方法共同优化了这些姿势和亮度字段。这可以通过利用集合有效地实现的事件，并在过程中积极地采样事件学习。</a:t>
            </a:r>
            <a:endParaRPr lang="en-US" altLang="zh-CN" sz="2000" dirty="0"/>
          </a:p>
          <a:p>
            <a:endParaRPr lang="en-US" altLang="zh-CN" sz="2000" dirty="0"/>
          </a:p>
          <a:p>
            <a:r>
              <a:rPr lang="zh-CN" altLang="en-US" sz="1600" dirty="0"/>
              <a:t>在真实渲染的图形和真实世界的数据集上进行的实验表明，所提出的方法比最先进的方法和比较基线有显著的优势。这显示了一个很有希望的建模可变形神经辐射场的方向在现实世界的动态场景。</a:t>
            </a:r>
            <a:endParaRPr lang="en-US" altLang="zh-CN" sz="1600" dirty="0"/>
          </a:p>
          <a:p>
            <a:r>
              <a:rPr lang="en-US" altLang="zh-CN" sz="1600" dirty="0"/>
              <a:t>https://qimaqi.github.io/DE-NeRF.github.io/</a:t>
            </a:r>
            <a:endParaRPr lang="zh-CN" altLang="en-US" sz="1600" dirty="0"/>
          </a:p>
        </p:txBody>
      </p:sp>
      <p:sp>
        <p:nvSpPr>
          <p:cNvPr id="14" name="文本框 13">
            <a:extLst>
              <a:ext uri="{FF2B5EF4-FFF2-40B4-BE49-F238E27FC236}">
                <a16:creationId xmlns:a16="http://schemas.microsoft.com/office/drawing/2014/main" id="{7856607E-CFCF-0AB0-FB7C-830C35E20272}"/>
              </a:ext>
            </a:extLst>
          </p:cNvPr>
          <p:cNvSpPr txBox="1"/>
          <p:nvPr/>
        </p:nvSpPr>
        <p:spPr>
          <a:xfrm>
            <a:off x="2941359" y="722872"/>
            <a:ext cx="6041859" cy="369332"/>
          </a:xfrm>
          <a:prstGeom prst="rect">
            <a:avLst/>
          </a:prstGeom>
          <a:noFill/>
        </p:spPr>
        <p:txBody>
          <a:bodyPr wrap="square" rtlCol="0">
            <a:spAutoFit/>
          </a:bodyPr>
          <a:lstStyle/>
          <a:p>
            <a:r>
              <a:rPr lang="zh-CN" altLang="en-US" dirty="0"/>
              <a:t>使用</a:t>
            </a:r>
            <a:r>
              <a:rPr lang="en-US" altLang="zh-CN" dirty="0"/>
              <a:t>RGB</a:t>
            </a:r>
            <a:r>
              <a:rPr lang="zh-CN" altLang="en-US" dirty="0"/>
              <a:t>和事件相机的可变形神经辐射场</a:t>
            </a:r>
          </a:p>
        </p:txBody>
      </p:sp>
      <p:sp>
        <p:nvSpPr>
          <p:cNvPr id="22" name="文本框 21">
            <a:extLst>
              <a:ext uri="{FF2B5EF4-FFF2-40B4-BE49-F238E27FC236}">
                <a16:creationId xmlns:a16="http://schemas.microsoft.com/office/drawing/2014/main" id="{71C92133-29A7-6E75-9046-4363680A9232}"/>
              </a:ext>
            </a:extLst>
          </p:cNvPr>
          <p:cNvSpPr txBox="1"/>
          <p:nvPr/>
        </p:nvSpPr>
        <p:spPr>
          <a:xfrm>
            <a:off x="865627" y="1092204"/>
            <a:ext cx="8699656" cy="1384995"/>
          </a:xfrm>
          <a:prstGeom prst="rect">
            <a:avLst/>
          </a:prstGeom>
          <a:noFill/>
        </p:spPr>
        <p:txBody>
          <a:bodyPr wrap="square">
            <a:spAutoFit/>
          </a:bodyPr>
          <a:lstStyle/>
          <a:p>
            <a:pPr algn="ctr"/>
            <a:r>
              <a:rPr lang="en-US" altLang="zh-CN" sz="2400" b="1" dirty="0"/>
              <a:t>Deformable Neural Radiance Fields using RGB and Event Cameras </a:t>
            </a:r>
          </a:p>
          <a:p>
            <a:pPr algn="ctr"/>
            <a:r>
              <a:rPr lang="en-US" altLang="zh-CN" dirty="0"/>
              <a:t>Qi Ma1 Danda </a:t>
            </a:r>
            <a:r>
              <a:rPr lang="en-US" altLang="zh-CN" dirty="0" err="1"/>
              <a:t>Pani</a:t>
            </a:r>
            <a:r>
              <a:rPr lang="en-US" altLang="zh-CN" dirty="0"/>
              <a:t> Paudel1,3 </a:t>
            </a:r>
            <a:r>
              <a:rPr lang="en-US" altLang="zh-CN" dirty="0" err="1"/>
              <a:t>Ajad</a:t>
            </a:r>
            <a:r>
              <a:rPr lang="en-US" altLang="zh-CN" dirty="0"/>
              <a:t> Chhatkuli1 Luc Van Gool1,2,3 1Computer Vision Lab, ETH Zurich 2VISICS, ESAT/PSI, KU Leuven 3 INSAIT, Sofia University</a:t>
            </a:r>
            <a:endParaRPr lang="zh-CN" altLang="en-US" dirty="0"/>
          </a:p>
        </p:txBody>
      </p:sp>
    </p:spTree>
    <p:extLst>
      <p:ext uri="{BB962C8B-B14F-4D97-AF65-F5344CB8AC3E}">
        <p14:creationId xmlns:p14="http://schemas.microsoft.com/office/powerpoint/2010/main" val="244257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文本框 4">
            <a:extLst>
              <a:ext uri="{FF2B5EF4-FFF2-40B4-BE49-F238E27FC236}">
                <a16:creationId xmlns:a16="http://schemas.microsoft.com/office/drawing/2014/main" id="{B3284F0F-EAE6-63E7-2E03-F7A46C7D0698}"/>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6-Motion estimation, matching and tracking</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088124" y="2566239"/>
            <a:ext cx="9031821" cy="3477875"/>
          </a:xfrm>
          <a:prstGeom prst="rect">
            <a:avLst/>
          </a:prstGeom>
          <a:noFill/>
        </p:spPr>
        <p:txBody>
          <a:bodyPr wrap="square" rtlCol="0">
            <a:spAutoFit/>
          </a:bodyPr>
          <a:lstStyle/>
          <a:p>
            <a:pPr algn="just"/>
            <a:r>
              <a:rPr lang="zh-CN" altLang="en-US" sz="2000" dirty="0"/>
              <a:t>事件相机为复杂的计算机视觉问题的低延迟和低功耗解决方案开辟了新途径。</a:t>
            </a:r>
            <a:endParaRPr lang="en-US" altLang="zh-CN" sz="2000" dirty="0"/>
          </a:p>
          <a:p>
            <a:pPr algn="just"/>
            <a:endParaRPr lang="en-US" altLang="zh-CN" sz="2000" dirty="0"/>
          </a:p>
          <a:p>
            <a:pPr algn="just"/>
            <a:r>
              <a:rPr lang="zh-CN" altLang="en-US" sz="2000" dirty="0"/>
              <a:t>为了解决这些问题，有必要开发能够利用事件数据独特性的算法。</a:t>
            </a:r>
            <a:endParaRPr lang="en-US" altLang="zh-CN" sz="2000" dirty="0"/>
          </a:p>
          <a:p>
            <a:pPr algn="just"/>
            <a:r>
              <a:rPr lang="zh-CN" altLang="en-US" sz="2000" dirty="0"/>
              <a:t>然而，目前最先进的技术仍然受到基于框架的文献的很大影响，通常无法兑现这些承诺。</a:t>
            </a:r>
            <a:endParaRPr lang="en-US" altLang="zh-CN" sz="2000" dirty="0"/>
          </a:p>
          <a:p>
            <a:pPr algn="just"/>
            <a:r>
              <a:rPr lang="zh-CN" altLang="en-US" sz="2000" dirty="0"/>
              <a:t>本文考虑到这一点，提出了一种新的自监督学习通道，用于基于事件的光流的顺序估计，允许将模型扩展到高推理频率。</a:t>
            </a:r>
            <a:endParaRPr lang="en-US" altLang="zh-CN" sz="2000" dirty="0"/>
          </a:p>
          <a:p>
            <a:pPr algn="just"/>
            <a:r>
              <a:rPr lang="zh-CN" altLang="en-US" sz="2000" dirty="0"/>
              <a:t>在其核心，我们有一个持续运行的有状态神经模型，使用一种新的对比度最大化公式进行训练，使其对非线性和输入事件中的不同统计数据具有鲁棒性。跨多个数据集的结果证实了所提出方法的有效性，在没有真实值的情况下训练或优化的方法的准确性方面建立了新的技术水平。</a:t>
            </a:r>
            <a:endParaRPr lang="en-US" altLang="zh-CN" sz="120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3195386" y="660426"/>
            <a:ext cx="6041859" cy="369332"/>
          </a:xfrm>
          <a:prstGeom prst="rect">
            <a:avLst/>
          </a:prstGeom>
          <a:noFill/>
        </p:spPr>
        <p:txBody>
          <a:bodyPr wrap="square" rtlCol="0">
            <a:spAutoFit/>
          </a:bodyPr>
          <a:lstStyle/>
          <a:p>
            <a:r>
              <a:rPr lang="zh-CN" altLang="en-US" dirty="0"/>
              <a:t>对比度最大化的序列、低延迟、基于事件的光流学习</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001249" cy="1261884"/>
          </a:xfrm>
          <a:prstGeom prst="rect">
            <a:avLst/>
          </a:prstGeom>
          <a:noFill/>
        </p:spPr>
        <p:txBody>
          <a:bodyPr wrap="square">
            <a:spAutoFit/>
          </a:bodyPr>
          <a:lstStyle/>
          <a:p>
            <a:pPr algn="ctr"/>
            <a:r>
              <a:rPr lang="en-US" altLang="zh-CN" sz="2400" b="1" dirty="0"/>
              <a:t>Taming Contrast Maximization for Learning</a:t>
            </a:r>
          </a:p>
          <a:p>
            <a:pPr algn="ctr"/>
            <a:r>
              <a:rPr lang="en-US" altLang="zh-CN" sz="2400" b="1" dirty="0"/>
              <a:t>Sequential, Low-latency, Event-based Optical Flow</a:t>
            </a:r>
          </a:p>
          <a:p>
            <a:pPr algn="ctr"/>
            <a:r>
              <a:rPr lang="en-US" altLang="zh-CN" sz="1400" dirty="0"/>
              <a:t>Federico Paredes-Valles´ 1,2 Kirk Y. W. Scheper2 </a:t>
            </a:r>
            <a:r>
              <a:rPr lang="en-US" altLang="zh-CN" sz="1400" dirty="0" err="1"/>
              <a:t>Christope</a:t>
            </a:r>
            <a:r>
              <a:rPr lang="en-US" altLang="zh-CN" sz="1400" dirty="0"/>
              <a:t> De Wagter1 Guido C. H. E. de Croon1 1 Micro Air Vehicle Laboratory, Delft University of Technology 2 Stuttgart Laboratory 1, Sony Semiconductor Solutions Europe, Sony Europe B.V</a:t>
            </a:r>
            <a:endParaRPr lang="zh-CN" altLang="en-US" sz="1400" dirty="0"/>
          </a:p>
        </p:txBody>
      </p:sp>
    </p:spTree>
    <p:extLst>
      <p:ext uri="{BB962C8B-B14F-4D97-AF65-F5344CB8AC3E}">
        <p14:creationId xmlns:p14="http://schemas.microsoft.com/office/powerpoint/2010/main" val="219791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文本框 4">
            <a:extLst>
              <a:ext uri="{FF2B5EF4-FFF2-40B4-BE49-F238E27FC236}">
                <a16:creationId xmlns:a16="http://schemas.microsoft.com/office/drawing/2014/main" id="{B3284F0F-EAE6-63E7-2E03-F7A46C7D0698}"/>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6-Motion estimation, matching and tracking</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233680" y="1919677"/>
            <a:ext cx="9031821" cy="4770537"/>
          </a:xfrm>
          <a:prstGeom prst="rect">
            <a:avLst/>
          </a:prstGeom>
          <a:noFill/>
        </p:spPr>
        <p:txBody>
          <a:bodyPr wrap="square" rtlCol="0">
            <a:spAutoFit/>
          </a:bodyPr>
          <a:lstStyle/>
          <a:p>
            <a:pPr algn="just"/>
            <a:r>
              <a:rPr lang="zh-CN" altLang="en-US" sz="2000" dirty="0"/>
              <a:t>事件相机能够以高时间分辨率记录物体的连续和详细轨迹，从而为光流估计提供直观的运动线索。然而，大多数现有的基于学习的事件光流估计方法直接通过将连续的事件流表示为静态帧来重塑传统图像的范式，而忽略了事件数据固有的时间连续性。</a:t>
            </a:r>
            <a:endParaRPr lang="en-US" altLang="zh-CN" sz="2000" dirty="0"/>
          </a:p>
          <a:p>
            <a:pPr algn="just"/>
            <a:endParaRPr lang="en-US" altLang="zh-CN" sz="2000" dirty="0"/>
          </a:p>
          <a:p>
            <a:pPr algn="just"/>
            <a:r>
              <a:rPr lang="zh-CN" altLang="en-US" sz="2000" dirty="0"/>
              <a:t>在本文中，我们认为时间连续性是基于事件的光流的一个重要组成部分，并提出了一种新的时间运动聚合</a:t>
            </a:r>
            <a:r>
              <a:rPr lang="en-US" altLang="zh-CN" sz="2000" dirty="0"/>
              <a:t>(TMA)</a:t>
            </a:r>
            <a:r>
              <a:rPr lang="zh-CN" altLang="en-US" sz="2000" dirty="0"/>
              <a:t>方法来释放其潜力。从技术上讲，</a:t>
            </a:r>
            <a:r>
              <a:rPr lang="en-US" altLang="zh-CN" sz="2000" dirty="0"/>
              <a:t>TMA</a:t>
            </a:r>
            <a:r>
              <a:rPr lang="zh-CN" altLang="en-US" sz="2000" dirty="0"/>
              <a:t>包括三个组成部分</a:t>
            </a:r>
            <a:r>
              <a:rPr lang="en-US" altLang="zh-CN" sz="2000" dirty="0"/>
              <a:t>:</a:t>
            </a:r>
            <a:r>
              <a:rPr lang="zh-CN" altLang="en-US" sz="2000" dirty="0"/>
              <a:t>一个事件分裂策略，以整合隐藏在时间上下文下的中间运动信息</a:t>
            </a:r>
            <a:r>
              <a:rPr lang="en-US" altLang="zh-CN" sz="2000" dirty="0"/>
              <a:t>;</a:t>
            </a:r>
            <a:r>
              <a:rPr lang="zh-CN" altLang="en-US" sz="2000" dirty="0"/>
              <a:t>一个线性查找策略，以对齐时间细粒度运动特征</a:t>
            </a:r>
            <a:r>
              <a:rPr lang="en-US" altLang="zh-CN" sz="2000" dirty="0"/>
              <a:t>;</a:t>
            </a:r>
            <a:r>
              <a:rPr lang="zh-CN" altLang="en-US" sz="2000" dirty="0"/>
              <a:t>一个新的运动模式聚合模块，以强调运动特征增强的一致性模式。通过结合时间上细粒度的运动信息，</a:t>
            </a:r>
            <a:r>
              <a:rPr lang="en-US" altLang="zh-CN" sz="2000" dirty="0"/>
              <a:t>TMA</a:t>
            </a:r>
            <a:r>
              <a:rPr lang="zh-CN" altLang="en-US" sz="2000" dirty="0"/>
              <a:t>可以在早期阶段获得比现有方法更好的流量估计。</a:t>
            </a:r>
            <a:endParaRPr lang="en-US" altLang="zh-CN" sz="2000" dirty="0"/>
          </a:p>
          <a:p>
            <a:pPr algn="just"/>
            <a:endParaRPr lang="en-US" altLang="zh-CN" sz="2000" dirty="0"/>
          </a:p>
          <a:p>
            <a:pPr algn="just"/>
            <a:r>
              <a:rPr lang="zh-CN" altLang="en-US" sz="1600" dirty="0"/>
              <a:t>这不仅使</a:t>
            </a:r>
            <a:r>
              <a:rPr lang="en-US" altLang="zh-CN" sz="1600" dirty="0"/>
              <a:t>TMA</a:t>
            </a:r>
            <a:r>
              <a:rPr lang="zh-CN" altLang="en-US" sz="1600" dirty="0"/>
              <a:t>能够获得更准确的最终预测，而且大大减少了对许多改进的需求。在</a:t>
            </a:r>
            <a:r>
              <a:rPr lang="en-US" altLang="zh-CN" sz="1600" dirty="0"/>
              <a:t>DSEC-Flow</a:t>
            </a:r>
            <a:r>
              <a:rPr lang="zh-CN" altLang="en-US" sz="1600" dirty="0"/>
              <a:t>和</a:t>
            </a:r>
            <a:r>
              <a:rPr lang="en-US" altLang="zh-CN" sz="1600" dirty="0"/>
              <a:t>MVSEC</a:t>
            </a:r>
            <a:r>
              <a:rPr lang="zh-CN" altLang="en-US" sz="1600" dirty="0"/>
              <a:t>数据集上的大量实验验证了我们的</a:t>
            </a:r>
            <a:r>
              <a:rPr lang="en-US" altLang="zh-CN" sz="1600" dirty="0"/>
              <a:t>TMA</a:t>
            </a:r>
            <a:r>
              <a:rPr lang="zh-CN" altLang="en-US" sz="1600" dirty="0"/>
              <a:t>的有效性和优越性。值得注意的是，与</a:t>
            </a:r>
            <a:r>
              <a:rPr lang="en-US" altLang="zh-CN" sz="1600" dirty="0"/>
              <a:t>E-RAFT</a:t>
            </a:r>
            <a:r>
              <a:rPr lang="zh-CN" altLang="en-US" sz="1600" dirty="0"/>
              <a:t>相比，</a:t>
            </a:r>
            <a:r>
              <a:rPr lang="en-US" altLang="zh-CN" sz="1600" dirty="0"/>
              <a:t>TMA</a:t>
            </a:r>
            <a:r>
              <a:rPr lang="zh-CN" altLang="en-US" sz="1600" dirty="0"/>
              <a:t>在</a:t>
            </a:r>
            <a:r>
              <a:rPr lang="en-US" altLang="zh-CN" sz="1600" dirty="0"/>
              <a:t>DSEC</a:t>
            </a:r>
            <a:r>
              <a:rPr lang="zh-CN" altLang="en-US" sz="1600" dirty="0"/>
              <a:t>流上的准确率提高了</a:t>
            </a:r>
            <a:r>
              <a:rPr lang="en-US" altLang="zh-CN" sz="1600" dirty="0"/>
              <a:t>6%</a:t>
            </a:r>
            <a:r>
              <a:rPr lang="zh-CN" altLang="en-US" sz="1600" dirty="0"/>
              <a:t>，推理时间减少了</a:t>
            </a:r>
            <a:r>
              <a:rPr lang="en-US" altLang="zh-CN" sz="1600" dirty="0"/>
              <a:t>40%</a:t>
            </a:r>
            <a:r>
              <a:rPr lang="zh-CN" altLang="en-US" sz="1600" dirty="0"/>
              <a:t>。代码将在</a:t>
            </a:r>
            <a:r>
              <a:rPr lang="en-US" altLang="zh-CN" sz="1600" dirty="0"/>
              <a:t>https://github</a:t>
            </a:r>
            <a:r>
              <a:rPr lang="zh-CN" altLang="en-US" sz="1600" dirty="0"/>
              <a:t>上提供。</a:t>
            </a:r>
            <a:r>
              <a:rPr lang="en-US" altLang="zh-CN" sz="1600" dirty="0"/>
              <a:t>com/</a:t>
            </a:r>
            <a:r>
              <a:rPr lang="en-US" altLang="zh-CN" sz="1600" dirty="0" err="1"/>
              <a:t>ispc</a:t>
            </a:r>
            <a:r>
              <a:rPr lang="en-US" altLang="zh-CN" sz="1600" dirty="0"/>
              <a:t>-lab/TMA</a:t>
            </a:r>
            <a:r>
              <a:rPr lang="zh-CN" altLang="en-US" sz="1600" dirty="0"/>
              <a:t>。</a:t>
            </a:r>
            <a:endParaRPr lang="en-US" altLang="zh-CN" sz="120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4220823" y="674907"/>
            <a:ext cx="6041859" cy="369332"/>
          </a:xfrm>
          <a:prstGeom prst="rect">
            <a:avLst/>
          </a:prstGeom>
          <a:noFill/>
        </p:spPr>
        <p:txBody>
          <a:bodyPr wrap="square" rtlCol="0">
            <a:spAutoFit/>
          </a:bodyPr>
          <a:lstStyle/>
          <a:p>
            <a:r>
              <a:rPr lang="zh-CN" altLang="en-US" dirty="0"/>
              <a:t>基于事件光流的时间运动聚合</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001249" cy="892552"/>
          </a:xfrm>
          <a:prstGeom prst="rect">
            <a:avLst/>
          </a:prstGeom>
          <a:noFill/>
        </p:spPr>
        <p:txBody>
          <a:bodyPr wrap="square">
            <a:spAutoFit/>
          </a:bodyPr>
          <a:lstStyle/>
          <a:p>
            <a:pPr algn="ctr"/>
            <a:r>
              <a:rPr lang="en-US" altLang="zh-CN" sz="2400" b="1" dirty="0"/>
              <a:t>TMA: Temporal Motion Aggregation for Event-based Optical Flow</a:t>
            </a:r>
          </a:p>
          <a:p>
            <a:pPr algn="ctr"/>
            <a:r>
              <a:rPr lang="en-US" altLang="zh-CN" sz="1400" dirty="0"/>
              <a:t>Haotian Liu1 Guang Chen1* </a:t>
            </a:r>
            <a:r>
              <a:rPr lang="en-US" altLang="zh-CN" sz="1400" dirty="0" err="1"/>
              <a:t>Sanqing</a:t>
            </a:r>
            <a:r>
              <a:rPr lang="en-US" altLang="zh-CN" sz="1400" dirty="0"/>
              <a:t> Qu1 </a:t>
            </a:r>
            <a:r>
              <a:rPr lang="en-US" altLang="zh-CN" sz="1400" dirty="0" err="1"/>
              <a:t>Yanping</a:t>
            </a:r>
            <a:r>
              <a:rPr lang="en-US" altLang="zh-CN" sz="1400" dirty="0"/>
              <a:t> Zhang1 Zhijun Li1 Alois Knoll2 </a:t>
            </a:r>
            <a:r>
              <a:rPr lang="en-US" altLang="zh-CN" sz="1400" dirty="0" err="1"/>
              <a:t>Changjun</a:t>
            </a:r>
            <a:r>
              <a:rPr lang="en-US" altLang="zh-CN" sz="1400" dirty="0"/>
              <a:t> Jiang1 </a:t>
            </a:r>
          </a:p>
          <a:p>
            <a:pPr algn="ctr"/>
            <a:r>
              <a:rPr lang="en-US" altLang="zh-CN" sz="1400" dirty="0"/>
              <a:t>1Tongji University 2Technical University of Munich</a:t>
            </a:r>
            <a:endParaRPr lang="zh-CN" altLang="en-US" sz="1400" dirty="0"/>
          </a:p>
        </p:txBody>
      </p:sp>
    </p:spTree>
    <p:extLst>
      <p:ext uri="{BB962C8B-B14F-4D97-AF65-F5344CB8AC3E}">
        <p14:creationId xmlns:p14="http://schemas.microsoft.com/office/powerpoint/2010/main" val="220477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7-Transfer, low-shot, continual, long-tail learning 2</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924683" y="2229091"/>
            <a:ext cx="8530759" cy="3785652"/>
          </a:xfrm>
          <a:prstGeom prst="rect">
            <a:avLst/>
          </a:prstGeom>
          <a:noFill/>
        </p:spPr>
        <p:txBody>
          <a:bodyPr wrap="square" rtlCol="0">
            <a:spAutoFit/>
          </a:bodyPr>
          <a:lstStyle/>
          <a:p>
            <a:pPr algn="just"/>
            <a:r>
              <a:rPr lang="zh-CN" altLang="en-US" sz="2400" dirty="0"/>
              <a:t>基于事件的相机为预估高动态范围内的计算机视觉任务提供了可靠的测量环境和快速运动的机动（性）。</a:t>
            </a:r>
            <a:endParaRPr lang="en-US" altLang="zh-CN" sz="2400" dirty="0"/>
          </a:p>
          <a:p>
            <a:pPr algn="just"/>
            <a:endParaRPr lang="en-US" altLang="zh-CN" sz="2400" dirty="0"/>
          </a:p>
          <a:p>
            <a:pPr algn="just"/>
            <a:r>
              <a:rPr lang="zh-CN" altLang="en-US" sz="2400" dirty="0"/>
              <a:t>然而，由于事件相机的时效性，在基于事件的视觉中采用深度学习面临标注数据稀缺的挑战。迁移从传统相机标注数据中获得的知识为这一挑战提供了一个实用的解决方案。</a:t>
            </a:r>
            <a:endParaRPr lang="en-US" altLang="zh-CN" sz="2400" dirty="0"/>
          </a:p>
          <a:p>
            <a:pPr algn="just"/>
            <a:endParaRPr lang="en-US" altLang="zh-CN" sz="2400" dirty="0"/>
          </a:p>
          <a:p>
            <a:pPr algn="just"/>
            <a:r>
              <a:rPr lang="zh-CN" altLang="en-US" sz="2400" dirty="0"/>
              <a:t>本文开发了一种无监督域适应算法，用对比学习和数据的不相关条件来训练一个用于基于事件的数据图像分类的深度网络。为此，我们的解决方案优于现有算法。</a:t>
            </a:r>
            <a:endParaRPr lang="en-US" altLang="zh-CN" sz="140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3087102" y="719465"/>
            <a:ext cx="7368340" cy="369332"/>
          </a:xfrm>
          <a:prstGeom prst="rect">
            <a:avLst/>
          </a:prstGeom>
          <a:noFill/>
        </p:spPr>
        <p:txBody>
          <a:bodyPr wrap="square" rtlCol="0">
            <a:spAutoFit/>
          </a:bodyPr>
          <a:lstStyle/>
          <a:p>
            <a:r>
              <a:rPr lang="zh-CN" altLang="en-US" dirty="0"/>
              <a:t>使用对比学习和不相关条件训练基于事件网络的无监督域适应</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825412" cy="1046440"/>
          </a:xfrm>
          <a:prstGeom prst="rect">
            <a:avLst/>
          </a:prstGeom>
          <a:noFill/>
        </p:spPr>
        <p:txBody>
          <a:bodyPr wrap="square">
            <a:spAutoFit/>
          </a:bodyPr>
          <a:lstStyle/>
          <a:p>
            <a:pPr algn="ctr"/>
            <a:r>
              <a:rPr lang="en-US" altLang="zh-CN" sz="2400" b="1" dirty="0"/>
              <a:t>Unsupervised Domain Adaptation for Training Event-Based Networks Using</a:t>
            </a:r>
          </a:p>
          <a:p>
            <a:pPr algn="ctr"/>
            <a:r>
              <a:rPr lang="en-US" altLang="zh-CN" sz="2400" b="1" dirty="0"/>
              <a:t>Contrastive Learning and Uncorrelated Conditioning</a:t>
            </a:r>
          </a:p>
          <a:p>
            <a:pPr algn="ctr"/>
            <a:r>
              <a:rPr lang="en-US" altLang="zh-CN" sz="1400" dirty="0" err="1"/>
              <a:t>Dayuan</a:t>
            </a:r>
            <a:r>
              <a:rPr lang="en-US" altLang="zh-CN" sz="1400" dirty="0"/>
              <a:t> Jian Mohammad Rostami University of Southern California</a:t>
            </a:r>
            <a:endParaRPr lang="zh-CN" altLang="en-US" sz="1400" dirty="0"/>
          </a:p>
        </p:txBody>
      </p:sp>
    </p:spTree>
    <p:extLst>
      <p:ext uri="{BB962C8B-B14F-4D97-AF65-F5344CB8AC3E}">
        <p14:creationId xmlns:p14="http://schemas.microsoft.com/office/powerpoint/2010/main" val="62968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0"/>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8 - Vision applications and systems</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647702" y="2374104"/>
            <a:ext cx="8530759" cy="4154984"/>
          </a:xfrm>
          <a:prstGeom prst="rect">
            <a:avLst/>
          </a:prstGeom>
          <a:noFill/>
        </p:spPr>
        <p:txBody>
          <a:bodyPr wrap="square" rtlCol="0">
            <a:spAutoFit/>
          </a:bodyPr>
          <a:lstStyle/>
          <a:p>
            <a:pPr algn="just"/>
            <a:r>
              <a:rPr lang="zh-CN" altLang="en-US" sz="2400" dirty="0"/>
              <a:t>事件相机以微秒级的时间分辨率异步报告亮度变化，这使得它们天生就适合解决涉及快速运动感知的问题。</a:t>
            </a:r>
            <a:endParaRPr lang="en-US" altLang="zh-CN" sz="2400" dirty="0"/>
          </a:p>
          <a:p>
            <a:pPr algn="just"/>
            <a:r>
              <a:rPr lang="zh-CN" altLang="en-US" sz="2400" dirty="0"/>
              <a:t>在本文中，我们解决了使用单事件相机的接触时间</a:t>
            </a:r>
            <a:r>
              <a:rPr lang="en-US" altLang="zh-CN" sz="2400" dirty="0"/>
              <a:t>(Time-to-Contact</a:t>
            </a:r>
            <a:r>
              <a:rPr lang="zh-CN" altLang="en-US" sz="2400" dirty="0"/>
              <a:t>，</a:t>
            </a:r>
            <a:r>
              <a:rPr lang="en-US" altLang="zh-CN" sz="2400" dirty="0"/>
              <a:t>TTC)</a:t>
            </a:r>
            <a:r>
              <a:rPr lang="zh-CN" altLang="en-US" sz="2400" dirty="0"/>
              <a:t>估计问题。这个问题通常通过估计单个全局</a:t>
            </a:r>
            <a:r>
              <a:rPr lang="en-US" altLang="zh-CN" sz="2400" dirty="0"/>
              <a:t>TTC</a:t>
            </a:r>
            <a:r>
              <a:rPr lang="zh-CN" altLang="en-US" sz="2400" dirty="0"/>
              <a:t>测量来解决，该测量明确假设表面</a:t>
            </a:r>
            <a:r>
              <a:rPr lang="en-US" altLang="zh-CN" sz="2400" dirty="0"/>
              <a:t>/</a:t>
            </a:r>
            <a:r>
              <a:rPr lang="zh-CN" altLang="en-US" sz="2400" dirty="0"/>
              <a:t>障碍物是平面且正面平行的。</a:t>
            </a:r>
            <a:endParaRPr lang="en-US" altLang="zh-CN" sz="2400" dirty="0"/>
          </a:p>
          <a:p>
            <a:pPr algn="just"/>
            <a:endParaRPr lang="en-US" altLang="zh-CN" sz="2400" dirty="0"/>
          </a:p>
          <a:p>
            <a:pPr algn="just"/>
            <a:r>
              <a:rPr lang="zh-CN" altLang="en-US" sz="2400" dirty="0"/>
              <a:t>我们提出了一种基于增量事件的方法来估计</a:t>
            </a:r>
            <a:r>
              <a:rPr lang="en-US" altLang="zh-CN" sz="2400" dirty="0"/>
              <a:t>TTC</a:t>
            </a:r>
            <a:r>
              <a:rPr lang="zh-CN" altLang="en-US" sz="2400" dirty="0"/>
              <a:t>，该方法使用单个事件相机联合估计</a:t>
            </a:r>
            <a:r>
              <a:rPr lang="en-US" altLang="zh-CN" sz="2400" dirty="0"/>
              <a:t>(</a:t>
            </a:r>
            <a:r>
              <a:rPr lang="zh-CN" altLang="en-US" sz="2400" dirty="0"/>
              <a:t>上尺度</a:t>
            </a:r>
            <a:r>
              <a:rPr lang="en-US" altLang="zh-CN" sz="2400" dirty="0"/>
              <a:t>)</a:t>
            </a:r>
            <a:r>
              <a:rPr lang="zh-CN" altLang="en-US" sz="2400" dirty="0"/>
              <a:t>逆深度和全局运动，从而放宽了这一假设。该方法在异步维护</a:t>
            </a:r>
            <a:r>
              <a:rPr lang="en-US" altLang="zh-CN" sz="2400" dirty="0"/>
              <a:t>TTC</a:t>
            </a:r>
            <a:r>
              <a:rPr lang="zh-CN" altLang="en-US" sz="2400" dirty="0"/>
              <a:t>图</a:t>
            </a:r>
            <a:r>
              <a:rPr lang="en-US" altLang="zh-CN" sz="2400" dirty="0"/>
              <a:t>(TTCM)</a:t>
            </a:r>
            <a:r>
              <a:rPr lang="zh-CN" altLang="en-US" sz="2400" dirty="0"/>
              <a:t>的同时，具有可靠和快速的特点，可提供高像素</a:t>
            </a:r>
            <a:r>
              <a:rPr lang="en-US" altLang="zh-CN" sz="2400" dirty="0"/>
              <a:t>TTC</a:t>
            </a:r>
            <a:r>
              <a:rPr lang="zh-CN" altLang="en-US" sz="2400" dirty="0"/>
              <a:t>估计。作为副产物，该方法还可以估计每个事件的光流。</a:t>
            </a:r>
            <a:endParaRPr lang="en-US" altLang="zh-CN" sz="240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3087102" y="719465"/>
            <a:ext cx="7368340" cy="369332"/>
          </a:xfrm>
          <a:prstGeom prst="rect">
            <a:avLst/>
          </a:prstGeom>
          <a:noFill/>
        </p:spPr>
        <p:txBody>
          <a:bodyPr wrap="square" rtlCol="0">
            <a:spAutoFit/>
          </a:bodyPr>
          <a:lstStyle/>
          <a:p>
            <a:r>
              <a:rPr lang="zh-CN" altLang="en-US" dirty="0"/>
              <a:t>基于单事件相机的尺度反演深度和全局运动联合估计的时间</a:t>
            </a:r>
            <a:r>
              <a:rPr lang="en-US" altLang="zh-CN" dirty="0"/>
              <a:t>-</a:t>
            </a:r>
            <a:r>
              <a:rPr lang="zh-CN" altLang="en-US" dirty="0"/>
              <a:t>接触映射</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825412" cy="1261884"/>
          </a:xfrm>
          <a:prstGeom prst="rect">
            <a:avLst/>
          </a:prstGeom>
          <a:noFill/>
        </p:spPr>
        <p:txBody>
          <a:bodyPr wrap="square">
            <a:spAutoFit/>
          </a:bodyPr>
          <a:lstStyle/>
          <a:p>
            <a:pPr algn="ctr"/>
            <a:r>
              <a:rPr lang="en-US" altLang="zh-CN" sz="2400" b="1" dirty="0"/>
              <a:t>Time-to-Contact Map by Joint Estimation of Up-to-Scale Inverse Depth and</a:t>
            </a:r>
          </a:p>
          <a:p>
            <a:pPr algn="ctr"/>
            <a:r>
              <a:rPr lang="en-US" altLang="zh-CN" sz="2400" b="1" dirty="0"/>
              <a:t>Global Motion using a Single Event Camera</a:t>
            </a:r>
          </a:p>
          <a:p>
            <a:pPr algn="ctr"/>
            <a:r>
              <a:rPr lang="en-US" altLang="zh-CN" sz="1400" dirty="0" err="1"/>
              <a:t>Urbano</a:t>
            </a:r>
            <a:r>
              <a:rPr lang="en-US" altLang="zh-CN" sz="1400" dirty="0"/>
              <a:t> Miguel Nunes1 , Laurent Udo Perrinet2 and Sio-Hoi Ieng1 1 Sorbonne University, 2Aix Marseille Univ, CNRS, INT, </a:t>
            </a:r>
            <a:r>
              <a:rPr lang="en-US" altLang="zh-CN" sz="1400" dirty="0" err="1"/>
              <a:t>Institut</a:t>
            </a:r>
            <a:r>
              <a:rPr lang="en-US" altLang="zh-CN" sz="1400" dirty="0"/>
              <a:t> de Neurosciences de la Timone</a:t>
            </a:r>
            <a:endParaRPr lang="zh-CN" altLang="en-US" sz="1400" dirty="0"/>
          </a:p>
        </p:txBody>
      </p:sp>
    </p:spTree>
    <p:extLst>
      <p:ext uri="{BB962C8B-B14F-4D97-AF65-F5344CB8AC3E}">
        <p14:creationId xmlns:p14="http://schemas.microsoft.com/office/powerpoint/2010/main" val="3045915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0"/>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Later Supplement</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106281" y="1919677"/>
            <a:ext cx="10131214" cy="4708981"/>
          </a:xfrm>
          <a:prstGeom prst="rect">
            <a:avLst/>
          </a:prstGeom>
          <a:noFill/>
        </p:spPr>
        <p:txBody>
          <a:bodyPr wrap="square" rtlCol="0">
            <a:spAutoFit/>
          </a:bodyPr>
          <a:lstStyle/>
          <a:p>
            <a:pPr algn="just"/>
            <a:r>
              <a:rPr lang="zh-CN" altLang="en-US" sz="2400" dirty="0"/>
              <a:t>在公共场所大规模使用视觉监控会危及个人隐私，同时增加资源消耗</a:t>
            </a:r>
            <a:r>
              <a:rPr lang="en-US" altLang="zh-CN" sz="2400" dirty="0"/>
              <a:t>(</a:t>
            </a:r>
            <a:r>
              <a:rPr lang="zh-CN" altLang="en-US" sz="2400" dirty="0"/>
              <a:t>能源、带宽和计算</a:t>
            </a:r>
            <a:r>
              <a:rPr lang="en-US" altLang="zh-CN" sz="2400" dirty="0"/>
              <a:t>)</a:t>
            </a:r>
            <a:r>
              <a:rPr lang="zh-CN" altLang="en-US" sz="2400" dirty="0"/>
              <a:t>。神经形态视觉传感器</a:t>
            </a:r>
            <a:r>
              <a:rPr lang="en-US" altLang="zh-CN" sz="2400" dirty="0"/>
              <a:t>(</a:t>
            </a:r>
            <a:r>
              <a:rPr lang="zh-CN" altLang="en-US" sz="2400" dirty="0"/>
              <a:t>事件相机</a:t>
            </a:r>
            <a:r>
              <a:rPr lang="en-US" altLang="zh-CN" sz="2400" dirty="0"/>
              <a:t>)</a:t>
            </a:r>
            <a:r>
              <a:rPr lang="zh-CN" altLang="en-US" sz="2400" dirty="0"/>
              <a:t>最近被认为是隐私问题的有效解决方案，因为它们不能捕获场景中受试者的详细</a:t>
            </a:r>
            <a:r>
              <a:rPr lang="en-US" altLang="zh-CN" sz="2400" dirty="0"/>
              <a:t>RGB</a:t>
            </a:r>
            <a:r>
              <a:rPr lang="zh-CN" altLang="en-US" sz="2400" dirty="0"/>
              <a:t>视觉信息。</a:t>
            </a:r>
            <a:endParaRPr lang="en-US" altLang="zh-CN" sz="2400" dirty="0"/>
          </a:p>
          <a:p>
            <a:pPr algn="just"/>
            <a:endParaRPr lang="en-US" altLang="zh-CN" sz="2400" dirty="0"/>
          </a:p>
          <a:p>
            <a:pPr algn="just"/>
            <a:r>
              <a:rPr lang="zh-CN" altLang="en-US" sz="2400" dirty="0"/>
              <a:t>然而，最近的深度学习架构已经能够以高保真度从事件相机中重建图像，这再次给基于事件的视觉应用程序带来了对隐私的潜在威胁。在本文中，我们的目标是匿名事件流，以保护测试者身份免受此类图像重建攻击。</a:t>
            </a:r>
            <a:endParaRPr lang="en-US" altLang="zh-CN" sz="2400" dirty="0"/>
          </a:p>
          <a:p>
            <a:pPr algn="just"/>
            <a:endParaRPr lang="en-US" altLang="zh-CN" sz="2400" dirty="0"/>
          </a:p>
          <a:p>
            <a:pPr algn="just"/>
            <a:r>
              <a:rPr lang="zh-CN" altLang="en-US" sz="2400" dirty="0"/>
              <a:t>为了实现这一目标，我们提出了一种端到端网络架构，该架构针对保护隐私和执行下游任务</a:t>
            </a:r>
            <a:r>
              <a:rPr lang="en-US" altLang="zh-CN" sz="2400" dirty="0"/>
              <a:t>(</a:t>
            </a:r>
            <a:r>
              <a:rPr lang="zh-CN" altLang="en-US" sz="2400" dirty="0"/>
              <a:t>如人员身份识别</a:t>
            </a:r>
            <a:r>
              <a:rPr lang="en-US" altLang="zh-CN" sz="2400" dirty="0"/>
              <a:t>)</a:t>
            </a:r>
            <a:r>
              <a:rPr lang="zh-CN" altLang="en-US" sz="2400" dirty="0"/>
              <a:t>的双重目标进行了联合优化。我们的网络学会了搅乱事件，强制对隐私攻击者那里恢复的图像降级。</a:t>
            </a:r>
            <a:endParaRPr lang="en-US" altLang="zh-CN" sz="2400" dirty="0"/>
          </a:p>
          <a:p>
            <a:pPr algn="just"/>
            <a:r>
              <a:rPr lang="zh-CN" altLang="en-US" dirty="0"/>
              <a:t>在这项工作中，我们还为社区带来了有史以来第一个基于事件的人物</a:t>
            </a:r>
            <a:r>
              <a:rPr lang="en-US" altLang="zh-CN" dirty="0" err="1"/>
              <a:t>ReId</a:t>
            </a:r>
            <a:r>
              <a:rPr lang="zh-CN" altLang="en-US" dirty="0"/>
              <a:t>数据集，用于评估我们方法的性能。代码可在</a:t>
            </a:r>
            <a:r>
              <a:rPr lang="en-US" altLang="zh-CN" dirty="0"/>
              <a:t>https://github.com/IIT-PAVIS/ReId_without_Id</a:t>
            </a:r>
            <a:r>
              <a:rPr lang="zh-CN" altLang="en-US" dirty="0"/>
              <a:t>上获得</a:t>
            </a:r>
            <a:endParaRPr lang="en-US" altLang="zh-CN" sz="240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3869155" y="718034"/>
            <a:ext cx="7368340" cy="369332"/>
          </a:xfrm>
          <a:prstGeom prst="rect">
            <a:avLst/>
          </a:prstGeom>
          <a:noFill/>
        </p:spPr>
        <p:txBody>
          <a:bodyPr wrap="square" rtlCol="0">
            <a:spAutoFit/>
          </a:bodyPr>
          <a:lstStyle/>
          <a:p>
            <a:r>
              <a:rPr lang="zh-CN" altLang="en-US" dirty="0"/>
              <a:t>通过事件匿名化进行无身份识别的人员再识别</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825412" cy="892552"/>
          </a:xfrm>
          <a:prstGeom prst="rect">
            <a:avLst/>
          </a:prstGeom>
          <a:noFill/>
        </p:spPr>
        <p:txBody>
          <a:bodyPr wrap="square">
            <a:spAutoFit/>
          </a:bodyPr>
          <a:lstStyle/>
          <a:p>
            <a:pPr algn="ctr"/>
            <a:r>
              <a:rPr lang="en-US" altLang="zh-CN" sz="2400" b="1" dirty="0"/>
              <a:t>Person Re-Identification without Identification via Event Anonymization</a:t>
            </a:r>
          </a:p>
          <a:p>
            <a:pPr algn="ctr"/>
            <a:r>
              <a:rPr lang="it-IT" altLang="zh-CN" sz="1400" dirty="0"/>
              <a:t>Shafiq Ahmad1,2 Pietro Morerio1 Alessio Del Bue1 1 Pattern Analysis &amp; Computer Vision (PAVIS) - Istituto Italino di Tecnologia, Italy 2Universita degli Studi di Genova, Italy</a:t>
            </a:r>
            <a:endParaRPr lang="zh-CN" altLang="en-US" sz="1400" dirty="0"/>
          </a:p>
        </p:txBody>
      </p:sp>
    </p:spTree>
    <p:extLst>
      <p:ext uri="{BB962C8B-B14F-4D97-AF65-F5344CB8AC3E}">
        <p14:creationId xmlns:p14="http://schemas.microsoft.com/office/powerpoint/2010/main" val="3112535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0"/>
            <a:ext cx="10262682" cy="698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Later Supplement</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180172" y="1799604"/>
            <a:ext cx="10131214" cy="4708981"/>
          </a:xfrm>
          <a:prstGeom prst="rect">
            <a:avLst/>
          </a:prstGeom>
          <a:noFill/>
        </p:spPr>
        <p:txBody>
          <a:bodyPr wrap="square" rtlCol="0">
            <a:spAutoFit/>
          </a:bodyPr>
          <a:lstStyle/>
          <a:p>
            <a:pPr algn="just"/>
            <a:r>
              <a:rPr lang="zh-CN" altLang="en-US" sz="2000" dirty="0"/>
              <a:t>模糊图像的运动去模糊是一个具有挑战性的计算机视觉问题，因为基于帧的相机在模糊过程中会丢失信息。一些尝试通过使用事件相机来补偿运动信息的丢失，事件相机是具有高时间分辨率的生物传感器。</a:t>
            </a:r>
            <a:endParaRPr lang="en-US" altLang="zh-CN" sz="2000" dirty="0"/>
          </a:p>
          <a:p>
            <a:pPr algn="just"/>
            <a:r>
              <a:rPr lang="zh-CN" altLang="en-US" sz="2000" dirty="0"/>
              <a:t>尽管大多数研究都假设图像和事件数据是像素对齐的，这只能在低质量主动像素传感器</a:t>
            </a:r>
            <a:r>
              <a:rPr lang="en-US" altLang="zh-CN" sz="2000" dirty="0"/>
              <a:t>(APS)</a:t>
            </a:r>
            <a:r>
              <a:rPr lang="zh-CN" altLang="en-US" sz="2000" dirty="0"/>
              <a:t>图像和合成数据集上实现。在实际场景中，获得逐像素对齐的事件</a:t>
            </a:r>
            <a:r>
              <a:rPr lang="en-US" altLang="zh-CN" sz="2000" dirty="0"/>
              <a:t>RGB</a:t>
            </a:r>
            <a:r>
              <a:rPr lang="zh-CN" altLang="en-US" sz="2000" dirty="0"/>
              <a:t>数据在技术上具有挑战性，因为</a:t>
            </a:r>
            <a:r>
              <a:rPr lang="zh-CN" altLang="en-US" sz="2000" b="1" dirty="0">
                <a:solidFill>
                  <a:srgbClr val="FF0000"/>
                </a:solidFill>
              </a:rPr>
              <a:t>事件相机和帧相机具有不同的光轴</a:t>
            </a:r>
            <a:r>
              <a:rPr lang="zh-CN" altLang="en-US" sz="2000" dirty="0"/>
              <a:t>。</a:t>
            </a:r>
            <a:endParaRPr lang="en-US" altLang="zh-CN" sz="2000" dirty="0"/>
          </a:p>
          <a:p>
            <a:pPr algn="just"/>
            <a:r>
              <a:rPr lang="zh-CN" altLang="en-US" sz="2000" dirty="0"/>
              <a:t>对于事件相机的应用，我们提出了第一种非同轴事件引导图像去模糊</a:t>
            </a:r>
            <a:r>
              <a:rPr lang="en-US" altLang="zh-CN" sz="2000" dirty="0"/>
              <a:t>(NEID)</a:t>
            </a:r>
            <a:r>
              <a:rPr lang="zh-CN" altLang="en-US" sz="2000" dirty="0"/>
              <a:t>方法，该方法利用由基于标准帧的相机和非同轴单事件相机组成的相机设置。考虑逐像素对齐在图像和事件之间不需要额外的设备，我们提出了第一个</a:t>
            </a:r>
            <a:r>
              <a:rPr lang="en-US" altLang="zh-CN" sz="2000" dirty="0"/>
              <a:t>NEID</a:t>
            </a:r>
            <a:r>
              <a:rPr lang="zh-CN" altLang="en-US" sz="2000" dirty="0"/>
              <a:t>网络，它在空间上将事件与图像对齐，同时从时间密集的事件特征中提炼图像特征。为了训练和评估我们的网络，我们还提出了第一个大规模数据集，由具有非对齐事件的</a:t>
            </a:r>
            <a:r>
              <a:rPr lang="en-US" altLang="zh-CN" sz="2000" dirty="0"/>
              <a:t>RGB</a:t>
            </a:r>
            <a:r>
              <a:rPr lang="zh-CN" altLang="en-US" sz="2000" dirty="0"/>
              <a:t>帧组成，旨在突破使用事件相机的运动去模糊。</a:t>
            </a:r>
            <a:endParaRPr lang="en-US" altLang="zh-CN" sz="2000" dirty="0"/>
          </a:p>
          <a:p>
            <a:pPr algn="just"/>
            <a:endParaRPr lang="en-US" altLang="zh-CN" sz="2000" dirty="0"/>
          </a:p>
          <a:p>
            <a:pPr algn="just"/>
            <a:r>
              <a:rPr lang="zh-CN" altLang="en-US" sz="2000" dirty="0"/>
              <a:t>在各种数据集上的大量实验表明，该方法在性能和速度上都明显优于先前的工作，可以应用于事件相机的实际应用。项目</a:t>
            </a:r>
            <a:r>
              <a:rPr lang="en-US" altLang="zh-CN" sz="2000" dirty="0"/>
              <a:t>:https://sites.google.com/view/neid2023</a:t>
            </a:r>
          </a:p>
        </p:txBody>
      </p:sp>
      <p:sp>
        <p:nvSpPr>
          <p:cNvPr id="7" name="文本框 6">
            <a:extLst>
              <a:ext uri="{FF2B5EF4-FFF2-40B4-BE49-F238E27FC236}">
                <a16:creationId xmlns:a16="http://schemas.microsoft.com/office/drawing/2014/main" id="{CFE55EE7-560A-5708-39F8-F6BC4FB1EC25}"/>
              </a:ext>
            </a:extLst>
          </p:cNvPr>
          <p:cNvSpPr txBox="1"/>
          <p:nvPr/>
        </p:nvSpPr>
        <p:spPr>
          <a:xfrm>
            <a:off x="3869155" y="718034"/>
            <a:ext cx="7368340" cy="369332"/>
          </a:xfrm>
          <a:prstGeom prst="rect">
            <a:avLst/>
          </a:prstGeom>
          <a:noFill/>
        </p:spPr>
        <p:txBody>
          <a:bodyPr wrap="square" rtlCol="0">
            <a:spAutoFit/>
          </a:bodyPr>
          <a:lstStyle/>
          <a:p>
            <a:r>
              <a:rPr lang="zh-CN" altLang="en-US" dirty="0"/>
              <a:t>非同轴事件引导的、使用空间对齐的运动去模糊</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825412" cy="677108"/>
          </a:xfrm>
          <a:prstGeom prst="rect">
            <a:avLst/>
          </a:prstGeom>
          <a:noFill/>
        </p:spPr>
        <p:txBody>
          <a:bodyPr wrap="square">
            <a:spAutoFit/>
          </a:bodyPr>
          <a:lstStyle/>
          <a:p>
            <a:pPr algn="ctr"/>
            <a:r>
              <a:rPr lang="en-US" altLang="zh-CN" sz="2400" b="1" dirty="0"/>
              <a:t>Non-Coaxial Event-guided Motion Deblurring with Spatial </a:t>
            </a:r>
            <a:r>
              <a:rPr lang="en-US" altLang="zh-CN" sz="2400" b="1" dirty="0" err="1"/>
              <a:t>Alignmen</a:t>
            </a:r>
            <a:endParaRPr lang="en-US" altLang="zh-CN" sz="2400" b="1" dirty="0"/>
          </a:p>
          <a:p>
            <a:pPr algn="ctr"/>
            <a:r>
              <a:rPr lang="en-US" altLang="zh-CN" sz="1400" dirty="0" err="1"/>
              <a:t>Hoonhee</a:t>
            </a:r>
            <a:r>
              <a:rPr lang="en-US" altLang="zh-CN" sz="1400" dirty="0"/>
              <a:t> Cho, </a:t>
            </a:r>
            <a:r>
              <a:rPr lang="en-US" altLang="zh-CN" sz="1400" dirty="0" err="1"/>
              <a:t>Yuhwan</a:t>
            </a:r>
            <a:r>
              <a:rPr lang="en-US" altLang="zh-CN" sz="1400" dirty="0"/>
              <a:t> Jeong, </a:t>
            </a:r>
            <a:r>
              <a:rPr lang="en-US" altLang="zh-CN" sz="1400" dirty="0" err="1"/>
              <a:t>Taewoo</a:t>
            </a:r>
            <a:r>
              <a:rPr lang="en-US" altLang="zh-CN" sz="1400" dirty="0"/>
              <a:t> Kim, and Kuk-Jin Yoon Korea Advanced Institute of Science and Technology</a:t>
            </a:r>
            <a:endParaRPr lang="zh-CN" altLang="en-US" sz="1400" dirty="0"/>
          </a:p>
        </p:txBody>
      </p:sp>
    </p:spTree>
    <p:extLst>
      <p:ext uri="{BB962C8B-B14F-4D97-AF65-F5344CB8AC3E}">
        <p14:creationId xmlns:p14="http://schemas.microsoft.com/office/powerpoint/2010/main" val="47684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0"/>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Later Supplement</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030393" y="2302897"/>
            <a:ext cx="10131214" cy="4439677"/>
          </a:xfrm>
          <a:prstGeom prst="rect">
            <a:avLst/>
          </a:prstGeom>
          <a:noFill/>
        </p:spPr>
        <p:txBody>
          <a:bodyPr wrap="square" rtlCol="0">
            <a:spAutoFit/>
          </a:bodyPr>
          <a:lstStyle/>
          <a:p>
            <a:pPr algn="just"/>
            <a:r>
              <a:rPr lang="zh-CN" altLang="en-US" sz="2000" dirty="0"/>
              <a:t>使用基于帧的相机，捕捉快速移动的场景而不遭受模糊通常是以低信噪比和低对比度为代价的。</a:t>
            </a:r>
            <a:endParaRPr lang="en-US" altLang="zh-CN" sz="2000" dirty="0"/>
          </a:p>
          <a:p>
            <a:pPr algn="just"/>
            <a:r>
              <a:rPr lang="zh-CN" altLang="en-US" sz="2000" dirty="0"/>
              <a:t>增强技术严重依赖的光度稳定性对于短曝光的帧来说是脆弱的。</a:t>
            </a:r>
            <a:endParaRPr lang="en-US" altLang="zh-CN" sz="2000" dirty="0"/>
          </a:p>
          <a:p>
            <a:pPr algn="just"/>
            <a:endParaRPr lang="en-US" altLang="zh-CN" sz="2000" dirty="0"/>
          </a:p>
          <a:p>
            <a:pPr algn="just"/>
            <a:r>
              <a:rPr lang="zh-CN" altLang="en-US" sz="2000" dirty="0"/>
              <a:t>事件相机可以以极高的时间分辨率记录亮度变化。对于弱光视频，事件数据不仅适合提供帮助捕获时间对应，但也提供交替观测的形式，连续帧之间的强度比和曝光不变的信息。</a:t>
            </a:r>
            <a:endParaRPr lang="en-US" altLang="zh-CN" sz="2000" dirty="0"/>
          </a:p>
          <a:p>
            <a:pPr algn="just"/>
            <a:r>
              <a:rPr lang="zh-CN" altLang="en-US" sz="2000" dirty="0"/>
              <a:t>基于此，我们提出了一种事件和帧混合输入的弱光视频增强方法。具体来说，训练神经网络在不同模态的视觉信号之间建立时空一致性并通过构建跨空间和时间的相关体积来解决问题。</a:t>
            </a:r>
            <a:endParaRPr lang="en-US" altLang="zh-CN" sz="2000" dirty="0"/>
          </a:p>
          <a:p>
            <a:pPr algn="just"/>
            <a:r>
              <a:rPr lang="zh-CN" altLang="en-US" sz="2000" dirty="0"/>
              <a:t>该方法利用事件摄像机捕捉稀疏和异步的事件，然后利用这些事件来指导弱光视频帧的增强。该方法由全局特征对齐、像素级运动聚合和时间相干传播三个部分组成。研究表明，每个组成部分都有助于该方法的整体有效性。</a:t>
            </a:r>
            <a:endParaRPr lang="en-US" altLang="zh-CN" sz="2000" dirty="0"/>
          </a:p>
          <a:p>
            <a:pPr algn="just"/>
            <a:endParaRPr lang="en-US" altLang="zh-CN" dirty="0"/>
          </a:p>
          <a:p>
            <a:pPr algn="just"/>
            <a:r>
              <a:rPr lang="zh-CN" altLang="en-US" sz="1400" dirty="0"/>
              <a:t>综合数据和实际数据的实验结果表明，该方法与现有方法相比具有优越性。</a:t>
            </a:r>
            <a:r>
              <a:rPr lang="en-US" altLang="zh-CN" sz="1400" dirty="0">
                <a:hlinkClick r:id="rId3"/>
              </a:rPr>
              <a:t>https://sherrycattt.github.io/EvLowLight</a:t>
            </a:r>
            <a:endParaRPr lang="en-US" altLang="zh-CN" sz="1400" dirty="0"/>
          </a:p>
          <a:p>
            <a:pPr algn="just"/>
            <a:endParaRPr lang="en-US" altLang="zh-CN" sz="105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3869155" y="718034"/>
            <a:ext cx="7368340" cy="369332"/>
          </a:xfrm>
          <a:prstGeom prst="rect">
            <a:avLst/>
          </a:prstGeom>
          <a:noFill/>
        </p:spPr>
        <p:txBody>
          <a:bodyPr wrap="square" rtlCol="0">
            <a:spAutoFit/>
          </a:bodyPr>
          <a:lstStyle/>
          <a:p>
            <a:r>
              <a:rPr lang="zh-CN" altLang="en-US" dirty="0"/>
              <a:t>相干事件引导的低光视频增强</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825412" cy="1107996"/>
          </a:xfrm>
          <a:prstGeom prst="rect">
            <a:avLst/>
          </a:prstGeom>
          <a:noFill/>
        </p:spPr>
        <p:txBody>
          <a:bodyPr wrap="square">
            <a:spAutoFit/>
          </a:bodyPr>
          <a:lstStyle/>
          <a:p>
            <a:pPr algn="ctr"/>
            <a:r>
              <a:rPr lang="en-US" altLang="zh-CN" sz="2400" b="1" i="0" dirty="0">
                <a:solidFill>
                  <a:srgbClr val="101214"/>
                </a:solidFill>
                <a:effectLst/>
                <a:latin typeface="PingFang SC"/>
              </a:rPr>
              <a:t>Coherent Event Guided Low-Light Video Enhancement</a:t>
            </a:r>
          </a:p>
          <a:p>
            <a:pPr algn="ctr"/>
            <a:r>
              <a:rPr lang="en-US" altLang="zh-CN" sz="1400" dirty="0" err="1"/>
              <a:t>Jinxiu</a:t>
            </a:r>
            <a:r>
              <a:rPr lang="en-US" altLang="zh-CN" sz="1400" dirty="0"/>
              <a:t> Liang1,2 </a:t>
            </a:r>
            <a:r>
              <a:rPr lang="en-US" altLang="zh-CN" sz="1400" dirty="0" err="1"/>
              <a:t>Yixin</a:t>
            </a:r>
            <a:r>
              <a:rPr lang="en-US" altLang="zh-CN" sz="1400" dirty="0"/>
              <a:t> Yang1,2 </a:t>
            </a:r>
            <a:r>
              <a:rPr lang="en-US" altLang="zh-CN" sz="1400" dirty="0" err="1"/>
              <a:t>Boyu</a:t>
            </a:r>
            <a:r>
              <a:rPr lang="en-US" altLang="zh-CN" sz="1400" dirty="0"/>
              <a:t> Li1,2 </a:t>
            </a:r>
            <a:r>
              <a:rPr lang="en-US" altLang="zh-CN" sz="1400" dirty="0" err="1"/>
              <a:t>Peiqi</a:t>
            </a:r>
            <a:r>
              <a:rPr lang="en-US" altLang="zh-CN" sz="1400" dirty="0"/>
              <a:t> Duan1,2 Yong Xu3 </a:t>
            </a:r>
            <a:r>
              <a:rPr lang="en-US" altLang="zh-CN" sz="1400" dirty="0" err="1"/>
              <a:t>Boxin</a:t>
            </a:r>
            <a:r>
              <a:rPr lang="en-US" altLang="zh-CN" sz="1400" dirty="0"/>
              <a:t> Shi∗1,2 1 National Key Laboratory for Multimedia Information Processing, School of Computer Science, Peking University 2 National Engineering Research Center of Visual Technology, School of Computer Science, Peking University 3 School of Computer Science and Engineering, South China University of Technology</a:t>
            </a:r>
            <a:endParaRPr lang="zh-CN" altLang="en-US" sz="1400" dirty="0"/>
          </a:p>
        </p:txBody>
      </p:sp>
    </p:spTree>
    <p:extLst>
      <p:ext uri="{BB962C8B-B14F-4D97-AF65-F5344CB8AC3E}">
        <p14:creationId xmlns:p14="http://schemas.microsoft.com/office/powerpoint/2010/main" val="28397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0"/>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Later Supplement</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030393" y="2085345"/>
            <a:ext cx="10131214" cy="4708981"/>
          </a:xfrm>
          <a:prstGeom prst="rect">
            <a:avLst/>
          </a:prstGeom>
          <a:noFill/>
        </p:spPr>
        <p:txBody>
          <a:bodyPr wrap="square" rtlCol="0">
            <a:spAutoFit/>
          </a:bodyPr>
          <a:lstStyle/>
          <a:p>
            <a:pPr algn="just"/>
            <a:r>
              <a:rPr lang="zh-CN" altLang="en-US" sz="2000" b="0" i="0" dirty="0">
                <a:solidFill>
                  <a:srgbClr val="FF0000"/>
                </a:solidFill>
                <a:effectLst/>
                <a:latin typeface="Lato" panose="020F0502020204030204" pitchFamily="34" charset="0"/>
              </a:rPr>
              <a:t>事件相机提供了许多优于标准相机的优点</a:t>
            </a:r>
            <a:r>
              <a:rPr lang="en-US" altLang="zh-CN" sz="2000" b="0" i="0" dirty="0">
                <a:solidFill>
                  <a:srgbClr val="FF0000"/>
                </a:solidFill>
                <a:effectLst/>
                <a:latin typeface="Lato" panose="020F0502020204030204" pitchFamily="34" charset="0"/>
              </a:rPr>
              <a:t>:</a:t>
            </a:r>
            <a:r>
              <a:rPr lang="zh-CN" altLang="en-US" sz="2000" b="0" i="0" dirty="0">
                <a:solidFill>
                  <a:srgbClr val="FF0000"/>
                </a:solidFill>
                <a:effectLst/>
                <a:latin typeface="Lato" panose="020F0502020204030204" pitchFamily="34" charset="0"/>
              </a:rPr>
              <a:t>低功耗，低延迟，高时间分辨率和高动态范围。</a:t>
            </a:r>
            <a:endParaRPr lang="en-US" altLang="zh-CN" sz="2000" b="0" i="0" dirty="0">
              <a:solidFill>
                <a:srgbClr val="FF0000"/>
              </a:solidFill>
              <a:effectLst/>
              <a:latin typeface="Lato" panose="020F0502020204030204" pitchFamily="34" charset="0"/>
            </a:endParaRPr>
          </a:p>
          <a:p>
            <a:pPr algn="just"/>
            <a:r>
              <a:rPr lang="zh-CN" altLang="en-US" sz="2000" b="0" i="0" dirty="0">
                <a:solidFill>
                  <a:srgbClr val="262625"/>
                </a:solidFill>
                <a:effectLst/>
                <a:latin typeface="Lato" panose="020F0502020204030204" pitchFamily="34" charset="0"/>
              </a:rPr>
              <a:t>尽管如此，许多下游视觉应用的成功也取决于高效和有效的场景表示，其中神经辐射场</a:t>
            </a:r>
            <a:r>
              <a:rPr lang="en-US" altLang="zh-CN" sz="2000" b="0" i="0" dirty="0">
                <a:solidFill>
                  <a:srgbClr val="262625"/>
                </a:solidFill>
                <a:effectLst/>
                <a:latin typeface="Lato" panose="020F0502020204030204" pitchFamily="34" charset="0"/>
              </a:rPr>
              <a:t>(</a:t>
            </a:r>
            <a:r>
              <a:rPr lang="en-US" altLang="zh-CN" sz="2000" b="0" i="0" dirty="0">
                <a:solidFill>
                  <a:srgbClr val="262625"/>
                </a:solidFill>
                <a:effectLst/>
                <a:latin typeface="Lato" panose="020F0502020204030203" pitchFamily="34" charset="0"/>
              </a:rPr>
              <a:t>Neural Radiance Field</a:t>
            </a:r>
            <a:r>
              <a:rPr lang="zh-CN" altLang="en-US" sz="2000" b="0" i="0" dirty="0">
                <a:solidFill>
                  <a:srgbClr val="262625"/>
                </a:solidFill>
                <a:effectLst/>
                <a:latin typeface="Lato" panose="020F0502020204030203" pitchFamily="34" charset="0"/>
              </a:rPr>
              <a:t>，</a:t>
            </a:r>
            <a:r>
              <a:rPr lang="en-US" altLang="zh-CN" sz="2000" b="0" i="0" dirty="0" err="1">
                <a:solidFill>
                  <a:srgbClr val="262625"/>
                </a:solidFill>
                <a:effectLst/>
                <a:latin typeface="Lato" panose="020F0502020204030204" pitchFamily="34" charset="0"/>
              </a:rPr>
              <a:t>NeRF</a:t>
            </a:r>
            <a:r>
              <a:rPr lang="en-US" altLang="zh-CN" sz="2000" b="0" i="0" dirty="0">
                <a:solidFill>
                  <a:srgbClr val="262625"/>
                </a:solidFill>
                <a:effectLst/>
                <a:latin typeface="Lato" panose="020F0502020204030204" pitchFamily="34" charset="0"/>
              </a:rPr>
              <a:t>)</a:t>
            </a:r>
            <a:r>
              <a:rPr lang="zh-CN" altLang="en-US" sz="2000" b="0" i="0" dirty="0">
                <a:solidFill>
                  <a:srgbClr val="262625"/>
                </a:solidFill>
                <a:effectLst/>
                <a:latin typeface="Lato" panose="020F0502020204030204" pitchFamily="34" charset="0"/>
              </a:rPr>
              <a:t>被视为主要候选。事件摄像机和</a:t>
            </a:r>
            <a:r>
              <a:rPr lang="en-US" altLang="zh-CN" sz="2000" b="0" i="0" dirty="0" err="1">
                <a:solidFill>
                  <a:srgbClr val="262625"/>
                </a:solidFill>
                <a:effectLst/>
                <a:latin typeface="Lato" panose="020F0502020204030204" pitchFamily="34" charset="0"/>
              </a:rPr>
              <a:t>NeRF</a:t>
            </a:r>
            <a:r>
              <a:rPr lang="zh-CN" altLang="en-US" sz="2000" b="0" i="0" dirty="0">
                <a:solidFill>
                  <a:srgbClr val="262625"/>
                </a:solidFill>
                <a:effectLst/>
                <a:latin typeface="Lato" panose="020F0502020204030204" pitchFamily="34" charset="0"/>
              </a:rPr>
              <a:t>的这种前景和潜力激发了近期研究从移动事件摄像机重建</a:t>
            </a:r>
            <a:r>
              <a:rPr lang="en-US" altLang="zh-CN" sz="2000" b="0" i="0" dirty="0" err="1">
                <a:solidFill>
                  <a:srgbClr val="262625"/>
                </a:solidFill>
                <a:effectLst/>
                <a:latin typeface="Lato" panose="020F0502020204030204" pitchFamily="34" charset="0"/>
              </a:rPr>
              <a:t>NeRF</a:t>
            </a:r>
            <a:r>
              <a:rPr lang="zh-CN" altLang="en-US" sz="2000" b="0" i="0" dirty="0">
                <a:solidFill>
                  <a:srgbClr val="262625"/>
                </a:solidFill>
                <a:effectLst/>
                <a:latin typeface="Lato" panose="020F0502020204030204" pitchFamily="34" charset="0"/>
              </a:rPr>
              <a:t>的工作。</a:t>
            </a:r>
            <a:endParaRPr lang="en-US" altLang="zh-CN" sz="2000" b="0" i="0" dirty="0">
              <a:solidFill>
                <a:srgbClr val="262625"/>
              </a:solidFill>
              <a:effectLst/>
              <a:latin typeface="Lato" panose="020F0502020204030204" pitchFamily="34" charset="0"/>
            </a:endParaRPr>
          </a:p>
          <a:p>
            <a:pPr algn="just"/>
            <a:endParaRPr lang="en-US" altLang="zh-CN" sz="2000" b="0" i="0" dirty="0">
              <a:solidFill>
                <a:srgbClr val="262625"/>
              </a:solidFill>
              <a:effectLst/>
              <a:latin typeface="Lato" panose="020F0502020204030204" pitchFamily="34" charset="0"/>
            </a:endParaRPr>
          </a:p>
          <a:p>
            <a:pPr algn="just"/>
            <a:r>
              <a:rPr lang="zh-CN" altLang="en-US" sz="2000" b="0" i="0" dirty="0">
                <a:solidFill>
                  <a:srgbClr val="262625"/>
                </a:solidFill>
                <a:effectLst/>
                <a:latin typeface="Lato" panose="020F0502020204030204" pitchFamily="34" charset="0"/>
              </a:rPr>
              <a:t>但这些工作主要局限于对密集和低噪声事件流的依赖，以及对任意对比度阈值和相机速度剖面的泛化。在这项工作中，我们提出了鲁棒</a:t>
            </a:r>
            <a:r>
              <a:rPr lang="en-US" altLang="zh-CN" sz="2000" b="0" i="0" dirty="0">
                <a:solidFill>
                  <a:srgbClr val="262625"/>
                </a:solidFill>
                <a:effectLst/>
                <a:latin typeface="Lato" panose="020F0502020204030204" pitchFamily="34" charset="0"/>
              </a:rPr>
              <a:t>e-</a:t>
            </a:r>
            <a:r>
              <a:rPr lang="en-US" altLang="zh-CN" sz="2000" b="0" i="0" dirty="0" err="1">
                <a:solidFill>
                  <a:srgbClr val="262625"/>
                </a:solidFill>
                <a:effectLst/>
                <a:latin typeface="Lato" panose="020F0502020204030204" pitchFamily="34" charset="0"/>
              </a:rPr>
              <a:t>NeRF</a:t>
            </a:r>
            <a:r>
              <a:rPr lang="zh-CN" altLang="en-US" sz="2000" b="0" i="0" dirty="0">
                <a:solidFill>
                  <a:srgbClr val="262625"/>
                </a:solidFill>
                <a:effectLst/>
                <a:latin typeface="Lato" panose="020F0502020204030204" pitchFamily="34" charset="0"/>
              </a:rPr>
              <a:t>，这是一种在各种现实世界条件下，特别是从非均匀运动下产生的稀疏和噪声事件中，直接和强力地重建运动事件相机的</a:t>
            </a:r>
            <a:r>
              <a:rPr lang="en-US" altLang="zh-CN" sz="2000" b="0" i="0" dirty="0" err="1">
                <a:solidFill>
                  <a:srgbClr val="262625"/>
                </a:solidFill>
                <a:effectLst/>
                <a:latin typeface="Lato" panose="020F0502020204030204" pitchFamily="34" charset="0"/>
              </a:rPr>
              <a:t>NeRF</a:t>
            </a:r>
            <a:r>
              <a:rPr lang="zh-CN" altLang="en-US" sz="2000" b="0" i="0" dirty="0">
                <a:solidFill>
                  <a:srgbClr val="262625"/>
                </a:solidFill>
                <a:effectLst/>
                <a:latin typeface="Lato" panose="020F0502020204030204" pitchFamily="34" charset="0"/>
              </a:rPr>
              <a:t>的新方法。</a:t>
            </a:r>
            <a:endParaRPr lang="en-US" altLang="zh-CN" sz="2000" b="0" i="0" dirty="0">
              <a:solidFill>
                <a:srgbClr val="262625"/>
              </a:solidFill>
              <a:effectLst/>
              <a:latin typeface="Lato" panose="020F0502020204030204" pitchFamily="34" charset="0"/>
            </a:endParaRPr>
          </a:p>
          <a:p>
            <a:pPr algn="just"/>
            <a:endParaRPr lang="en-US" altLang="zh-CN" sz="2000" b="0" i="0" dirty="0">
              <a:solidFill>
                <a:srgbClr val="262625"/>
              </a:solidFill>
              <a:effectLst/>
              <a:latin typeface="Lato" panose="020F0502020204030204" pitchFamily="34" charset="0"/>
            </a:endParaRPr>
          </a:p>
          <a:p>
            <a:pPr algn="just"/>
            <a:r>
              <a:rPr lang="zh-CN" altLang="en-US" sz="2000" b="0" i="0" dirty="0">
                <a:solidFill>
                  <a:srgbClr val="262625"/>
                </a:solidFill>
                <a:effectLst/>
                <a:latin typeface="Lato" panose="020F0502020204030204" pitchFamily="34" charset="0"/>
              </a:rPr>
              <a:t>它由两个关键部分组成</a:t>
            </a:r>
            <a:r>
              <a:rPr lang="en-US" altLang="zh-CN" sz="2000" b="0" i="0" dirty="0">
                <a:solidFill>
                  <a:srgbClr val="262625"/>
                </a:solidFill>
                <a:effectLst/>
                <a:latin typeface="Lato" panose="020F0502020204030204" pitchFamily="34" charset="0"/>
              </a:rPr>
              <a:t>:</a:t>
            </a:r>
          </a:p>
          <a:p>
            <a:pPr algn="just"/>
            <a:r>
              <a:rPr lang="zh-CN" altLang="en-US" sz="2000" b="0" i="0" dirty="0">
                <a:solidFill>
                  <a:srgbClr val="262625"/>
                </a:solidFill>
                <a:effectLst/>
                <a:latin typeface="Lato" panose="020F0502020204030204" pitchFamily="34" charset="0"/>
              </a:rPr>
              <a:t>一个现实的事件生成模型，考虑各种内在参数</a:t>
            </a:r>
            <a:r>
              <a:rPr lang="en-US" altLang="zh-CN" sz="2000" b="0" i="0" dirty="0">
                <a:solidFill>
                  <a:srgbClr val="262625"/>
                </a:solidFill>
                <a:effectLst/>
                <a:latin typeface="Lato" panose="020F0502020204030204" pitchFamily="34" charset="0"/>
              </a:rPr>
              <a:t>(</a:t>
            </a:r>
            <a:r>
              <a:rPr lang="zh-CN" altLang="en-US" sz="2000" b="0" i="0" dirty="0">
                <a:solidFill>
                  <a:srgbClr val="262625"/>
                </a:solidFill>
                <a:effectLst/>
                <a:latin typeface="Lato" panose="020F0502020204030204" pitchFamily="34" charset="0"/>
              </a:rPr>
              <a:t>如时间无关，不对称阈值和不应期</a:t>
            </a:r>
            <a:r>
              <a:rPr lang="en-US" altLang="zh-CN" sz="2000" b="0" i="0" dirty="0">
                <a:solidFill>
                  <a:srgbClr val="262625"/>
                </a:solidFill>
                <a:effectLst/>
                <a:latin typeface="Lato" panose="020F0502020204030204" pitchFamily="34" charset="0"/>
              </a:rPr>
              <a:t>)</a:t>
            </a:r>
            <a:r>
              <a:rPr lang="zh-CN" altLang="en-US" sz="2000" b="0" i="0" dirty="0">
                <a:solidFill>
                  <a:srgbClr val="262625"/>
                </a:solidFill>
                <a:effectLst/>
                <a:latin typeface="Lato" panose="020F0502020204030204" pitchFamily="34" charset="0"/>
              </a:rPr>
              <a:t>和非理想性</a:t>
            </a:r>
            <a:r>
              <a:rPr lang="en-US" altLang="zh-CN" sz="2000" b="0" i="0" dirty="0">
                <a:solidFill>
                  <a:srgbClr val="262625"/>
                </a:solidFill>
                <a:effectLst/>
                <a:latin typeface="Lato" panose="020F0502020204030204" pitchFamily="34" charset="0"/>
              </a:rPr>
              <a:t>(</a:t>
            </a:r>
            <a:r>
              <a:rPr lang="zh-CN" altLang="en-US" sz="2000" b="0" i="0" dirty="0">
                <a:solidFill>
                  <a:srgbClr val="262625"/>
                </a:solidFill>
                <a:effectLst/>
                <a:latin typeface="Lato" panose="020F0502020204030204" pitchFamily="34" charset="0"/>
              </a:rPr>
              <a:t>如像素到像素的阈值变化</a:t>
            </a:r>
            <a:r>
              <a:rPr lang="en-US" altLang="zh-CN" sz="2000" b="0" i="0" dirty="0">
                <a:solidFill>
                  <a:srgbClr val="262625"/>
                </a:solidFill>
                <a:effectLst/>
                <a:latin typeface="Lato" panose="020F0502020204030204" pitchFamily="34" charset="0"/>
              </a:rPr>
              <a:t>)</a:t>
            </a:r>
            <a:r>
              <a:rPr lang="zh-CN" altLang="en-US" sz="2000" b="0" i="0" dirty="0">
                <a:solidFill>
                  <a:srgbClr val="262625"/>
                </a:solidFill>
                <a:effectLst/>
                <a:latin typeface="Lato" panose="020F0502020204030204" pitchFamily="34" charset="0"/>
              </a:rPr>
              <a:t>，</a:t>
            </a:r>
            <a:endParaRPr lang="en-US" altLang="zh-CN" sz="2000" b="0" i="0" dirty="0">
              <a:solidFill>
                <a:srgbClr val="262625"/>
              </a:solidFill>
              <a:effectLst/>
              <a:latin typeface="Lato" panose="020F0502020204030204" pitchFamily="34" charset="0"/>
            </a:endParaRPr>
          </a:p>
          <a:p>
            <a:pPr algn="just"/>
            <a:r>
              <a:rPr lang="zh-CN" altLang="en-US" sz="2000" b="0" i="0" dirty="0">
                <a:solidFill>
                  <a:srgbClr val="262625"/>
                </a:solidFill>
                <a:effectLst/>
                <a:latin typeface="Lato" panose="020F0502020204030204" pitchFamily="34" charset="0"/>
              </a:rPr>
              <a:t>以及一个互补的归一化重建损失，可以有效地推广到任意速度曲线和内在参数值，而不需要这些先验知识。</a:t>
            </a:r>
            <a:endParaRPr lang="en-US" altLang="zh-CN" sz="240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3869155" y="718034"/>
            <a:ext cx="7368340" cy="369332"/>
          </a:xfrm>
          <a:prstGeom prst="rect">
            <a:avLst/>
          </a:prstGeom>
          <a:noFill/>
        </p:spPr>
        <p:txBody>
          <a:bodyPr wrap="square" rtlCol="0">
            <a:spAutoFit/>
          </a:bodyPr>
          <a:lstStyle/>
          <a:p>
            <a:r>
              <a:rPr lang="zh-CN" altLang="en-US" dirty="0"/>
              <a:t>鲁棒</a:t>
            </a:r>
            <a:r>
              <a:rPr lang="en-US" altLang="zh-CN" dirty="0"/>
              <a:t>e-</a:t>
            </a:r>
            <a:r>
              <a:rPr lang="en-US" altLang="zh-CN" dirty="0" err="1"/>
              <a:t>NeRF</a:t>
            </a:r>
            <a:r>
              <a:rPr lang="en-US" altLang="zh-CN" dirty="0"/>
              <a:t>:</a:t>
            </a:r>
            <a:r>
              <a:rPr lang="zh-CN" altLang="en-US" dirty="0"/>
              <a:t>非均匀运动下稀疏和噪声事件的</a:t>
            </a:r>
            <a:r>
              <a:rPr lang="en-US" altLang="zh-CN" dirty="0" err="1"/>
              <a:t>NeRF</a:t>
            </a:r>
            <a:endParaRPr lang="zh-CN" altLang="en-US" dirty="0"/>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825412" cy="892552"/>
          </a:xfrm>
          <a:prstGeom prst="rect">
            <a:avLst/>
          </a:prstGeom>
          <a:noFill/>
        </p:spPr>
        <p:txBody>
          <a:bodyPr wrap="square">
            <a:spAutoFit/>
          </a:bodyPr>
          <a:lstStyle/>
          <a:p>
            <a:pPr algn="ctr"/>
            <a:r>
              <a:rPr lang="en-US" altLang="zh-CN" sz="2400" b="1" i="0" dirty="0">
                <a:solidFill>
                  <a:srgbClr val="101214"/>
                </a:solidFill>
                <a:effectLst/>
                <a:latin typeface="PingFang SC"/>
              </a:rPr>
              <a:t>Robust e-</a:t>
            </a:r>
            <a:r>
              <a:rPr lang="en-US" altLang="zh-CN" sz="2400" b="1" i="0" dirty="0" err="1">
                <a:solidFill>
                  <a:srgbClr val="101214"/>
                </a:solidFill>
                <a:effectLst/>
                <a:latin typeface="PingFang SC"/>
              </a:rPr>
              <a:t>NeRF</a:t>
            </a:r>
            <a:r>
              <a:rPr lang="en-US" altLang="zh-CN" sz="2400" b="1" i="0" dirty="0">
                <a:solidFill>
                  <a:srgbClr val="101214"/>
                </a:solidFill>
                <a:effectLst/>
                <a:latin typeface="PingFang SC"/>
              </a:rPr>
              <a:t>: </a:t>
            </a:r>
            <a:r>
              <a:rPr lang="en-US" altLang="zh-CN" sz="2400" b="1" i="0" dirty="0" err="1">
                <a:solidFill>
                  <a:srgbClr val="101214"/>
                </a:solidFill>
                <a:effectLst/>
                <a:latin typeface="PingFang SC"/>
              </a:rPr>
              <a:t>NeRF</a:t>
            </a:r>
            <a:r>
              <a:rPr lang="en-US" altLang="zh-CN" sz="2400" b="1" i="0" dirty="0">
                <a:solidFill>
                  <a:srgbClr val="101214"/>
                </a:solidFill>
                <a:effectLst/>
                <a:latin typeface="PingFang SC"/>
              </a:rPr>
              <a:t> from Sparse &amp; Noisy Events under Non-Uniform Motion</a:t>
            </a:r>
          </a:p>
          <a:p>
            <a:pPr algn="ctr"/>
            <a:r>
              <a:rPr lang="en-US" altLang="zh-CN" sz="1400" dirty="0" err="1"/>
              <a:t>Jinxiu</a:t>
            </a:r>
            <a:r>
              <a:rPr lang="en-US" altLang="zh-CN" sz="1400" dirty="0"/>
              <a:t> Weng Fei Low </a:t>
            </a:r>
            <a:r>
              <a:rPr lang="en-US" altLang="zh-CN" sz="1400" dirty="0" err="1"/>
              <a:t>Gim</a:t>
            </a:r>
            <a:r>
              <a:rPr lang="en-US" altLang="zh-CN" sz="1400" dirty="0"/>
              <a:t> </a:t>
            </a:r>
            <a:r>
              <a:rPr lang="en-US" altLang="zh-CN" sz="1400" dirty="0" err="1"/>
              <a:t>Hee</a:t>
            </a:r>
            <a:r>
              <a:rPr lang="en-US" altLang="zh-CN" sz="1400" dirty="0"/>
              <a:t> Lee The NUS Graduate School’s Integrative Sciences and Engineering </a:t>
            </a:r>
            <a:r>
              <a:rPr lang="en-US" altLang="zh-CN" sz="1400" dirty="0" err="1"/>
              <a:t>Programme</a:t>
            </a:r>
            <a:r>
              <a:rPr lang="en-US" altLang="zh-CN" sz="1400" dirty="0"/>
              <a:t> (ISEP) Institute of Data Science (IDS), National University of Singapore Department of Computer Science, National University of Singapore</a:t>
            </a:r>
            <a:endParaRPr lang="zh-CN" altLang="en-US" sz="1400" dirty="0"/>
          </a:p>
        </p:txBody>
      </p:sp>
    </p:spTree>
    <p:extLst>
      <p:ext uri="{BB962C8B-B14F-4D97-AF65-F5344CB8AC3E}">
        <p14:creationId xmlns:p14="http://schemas.microsoft.com/office/powerpoint/2010/main" val="2774452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0"/>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Later Supplement</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030393" y="2302897"/>
            <a:ext cx="10131214" cy="3970318"/>
          </a:xfrm>
          <a:prstGeom prst="rect">
            <a:avLst/>
          </a:prstGeom>
          <a:noFill/>
        </p:spPr>
        <p:txBody>
          <a:bodyPr wrap="square" rtlCol="0">
            <a:spAutoFit/>
          </a:bodyPr>
          <a:lstStyle/>
          <a:p>
            <a:pPr algn="just"/>
            <a:r>
              <a:rPr lang="zh-CN" altLang="en-US" dirty="0"/>
              <a:t>神经辐射场</a:t>
            </a:r>
            <a:r>
              <a:rPr lang="en-US" altLang="zh-CN" dirty="0"/>
              <a:t>(</a:t>
            </a:r>
            <a:r>
              <a:rPr lang="en-US" altLang="zh-CN" dirty="0" err="1"/>
              <a:t>NeRF</a:t>
            </a:r>
            <a:r>
              <a:rPr lang="en-US" altLang="zh-CN" dirty="0"/>
              <a:t>)</a:t>
            </a:r>
            <a:r>
              <a:rPr lang="zh-CN" altLang="en-US" dirty="0"/>
              <a:t>通过学习不同视图的多个图像的体积</a:t>
            </a:r>
            <a:r>
              <a:rPr lang="en-US" altLang="zh-CN" dirty="0"/>
              <a:t>3D</a:t>
            </a:r>
            <a:r>
              <a:rPr lang="zh-CN" altLang="en-US" dirty="0"/>
              <a:t>表示来实现令人印象深刻的渲染性能。</a:t>
            </a:r>
            <a:endParaRPr lang="en-US" altLang="zh-CN" dirty="0"/>
          </a:p>
          <a:p>
            <a:pPr algn="just"/>
            <a:endParaRPr lang="en-US" altLang="zh-CN" dirty="0"/>
          </a:p>
          <a:p>
            <a:pPr algn="just"/>
            <a:r>
              <a:rPr lang="zh-CN" altLang="en-US" dirty="0"/>
              <a:t>然而，很难从模糊的输入中重建一个尖锐的</a:t>
            </a:r>
            <a:r>
              <a:rPr lang="en-US" altLang="zh-CN" dirty="0" err="1"/>
              <a:t>NeRF</a:t>
            </a:r>
            <a:r>
              <a:rPr lang="zh-CN" altLang="en-US" dirty="0"/>
              <a:t>（这在野外经常发生）。为了解决这一问题，</a:t>
            </a:r>
            <a:endParaRPr lang="en-US" altLang="zh-CN" dirty="0"/>
          </a:p>
          <a:p>
            <a:pPr algn="just"/>
            <a:r>
              <a:rPr lang="zh-CN" altLang="en-US" dirty="0"/>
              <a:t>利用生物启发事件相机和标准</a:t>
            </a:r>
            <a:r>
              <a:rPr lang="en-US" altLang="zh-CN" dirty="0"/>
              <a:t>RGB</a:t>
            </a:r>
            <a:r>
              <a:rPr lang="zh-CN" altLang="en-US" dirty="0"/>
              <a:t>相机的组合数据，提出了一种新的事件增强</a:t>
            </a:r>
            <a:r>
              <a:rPr lang="en-US" altLang="zh-CN" dirty="0" err="1"/>
              <a:t>NeRF</a:t>
            </a:r>
            <a:r>
              <a:rPr lang="en-US" altLang="zh-CN" dirty="0"/>
              <a:t> (E2NeRF)</a:t>
            </a:r>
            <a:r>
              <a:rPr lang="zh-CN" altLang="en-US" dirty="0"/>
              <a:t>。</a:t>
            </a:r>
            <a:endParaRPr lang="en-US" altLang="zh-CN" dirty="0"/>
          </a:p>
          <a:p>
            <a:pPr algn="just"/>
            <a:endParaRPr lang="en-US" altLang="zh-CN" dirty="0"/>
          </a:p>
          <a:p>
            <a:pPr algn="just"/>
            <a:r>
              <a:rPr lang="zh-CN" altLang="en-US" dirty="0"/>
              <a:t>为了将事件流引入神经体表示的学习过程中，我们提出了</a:t>
            </a:r>
            <a:r>
              <a:rPr lang="zh-CN" altLang="en-US" b="1" dirty="0"/>
              <a:t>模糊渲染损失和事件渲染损失</a:t>
            </a:r>
            <a:r>
              <a:rPr lang="zh-CN" altLang="en-US" dirty="0"/>
              <a:t>，分别通过模拟真实的模糊过程和事件生成过程来指导网络。</a:t>
            </a:r>
            <a:endParaRPr lang="en-US" altLang="zh-CN" dirty="0"/>
          </a:p>
          <a:p>
            <a:pPr algn="just"/>
            <a:r>
              <a:rPr lang="zh-CN" altLang="en-US" dirty="0"/>
              <a:t>在事件流的指导下，建立了真实数据的相机姿态估计框架，将该方法推广到实际应用中。与以前基于图像或基于事件的</a:t>
            </a:r>
            <a:r>
              <a:rPr lang="en-US" altLang="zh-CN" dirty="0" err="1"/>
              <a:t>NeRF</a:t>
            </a:r>
            <a:r>
              <a:rPr lang="zh-CN" altLang="en-US" dirty="0"/>
              <a:t>相比，我们的框架有效地利用了事件和图像之间的内在关系。</a:t>
            </a:r>
            <a:endParaRPr lang="en-US" altLang="zh-CN" dirty="0"/>
          </a:p>
          <a:p>
            <a:pPr algn="just"/>
            <a:endParaRPr lang="en-US" altLang="zh-CN" dirty="0"/>
          </a:p>
          <a:p>
            <a:pPr algn="just"/>
            <a:r>
              <a:rPr lang="zh-CN" altLang="en-US" dirty="0"/>
              <a:t>因此，</a:t>
            </a:r>
            <a:r>
              <a:rPr lang="en-US" altLang="zh-CN" dirty="0"/>
              <a:t>E2NeRF</a:t>
            </a:r>
            <a:r>
              <a:rPr lang="zh-CN" altLang="en-US" dirty="0"/>
              <a:t>不仅实现了图像去模糊，同时也实现了高质量的新颖视图图像生成。在合成数据和真实数据上的大量实验表明，</a:t>
            </a:r>
            <a:r>
              <a:rPr lang="en-US" altLang="zh-CN" dirty="0"/>
              <a:t>E2NeRF</a:t>
            </a:r>
            <a:r>
              <a:rPr lang="zh-CN" altLang="en-US" dirty="0"/>
              <a:t>可以有效地从模糊中学习到清晰的</a:t>
            </a:r>
            <a:r>
              <a:rPr lang="en-US" altLang="zh-CN" dirty="0" err="1"/>
              <a:t>NeRF</a:t>
            </a:r>
            <a:r>
              <a:rPr lang="zh-CN" altLang="en-US" dirty="0"/>
              <a:t>图像，特别是在复杂和低光的场景。</a:t>
            </a:r>
            <a:endParaRPr lang="en-US" altLang="zh-CN" dirty="0"/>
          </a:p>
          <a:p>
            <a:pPr algn="just"/>
            <a:r>
              <a:rPr lang="en-US" altLang="zh-CN" dirty="0"/>
              <a:t>https://github.com/iCVTEAM/E2NeRF</a:t>
            </a:r>
            <a:endParaRPr lang="en-US" altLang="zh-CN" sz="200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3869155" y="718034"/>
            <a:ext cx="7368340" cy="369332"/>
          </a:xfrm>
          <a:prstGeom prst="rect">
            <a:avLst/>
          </a:prstGeom>
          <a:noFill/>
        </p:spPr>
        <p:txBody>
          <a:bodyPr wrap="square" rtlCol="0">
            <a:spAutoFit/>
          </a:bodyPr>
          <a:lstStyle/>
          <a:p>
            <a:r>
              <a:rPr lang="zh-CN" altLang="en-US" dirty="0"/>
              <a:t>来自模糊图像的事件增强神经辐射场</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825412" cy="892552"/>
          </a:xfrm>
          <a:prstGeom prst="rect">
            <a:avLst/>
          </a:prstGeom>
          <a:noFill/>
        </p:spPr>
        <p:txBody>
          <a:bodyPr wrap="square">
            <a:spAutoFit/>
          </a:bodyPr>
          <a:lstStyle/>
          <a:p>
            <a:pPr algn="ctr"/>
            <a:r>
              <a:rPr lang="en-US" altLang="zh-CN" sz="2400" b="1" i="0" dirty="0">
                <a:solidFill>
                  <a:srgbClr val="101214"/>
                </a:solidFill>
                <a:effectLst/>
                <a:latin typeface="PingFang SC"/>
              </a:rPr>
              <a:t>2NeRF: Event Enhanced Neural Radiance Fields from Blurry Images</a:t>
            </a:r>
          </a:p>
          <a:p>
            <a:pPr algn="ctr"/>
            <a:r>
              <a:rPr lang="en-US" altLang="zh-CN" sz="1400" dirty="0"/>
              <a:t>Yunshan Qi1 Lin Zhu2* Yu Zhang3 Jia Li1,4* 1State Key Laboratory of Virtual Reality Technology and Systems, SCSE, </a:t>
            </a:r>
            <a:r>
              <a:rPr lang="en-US" altLang="zh-CN" sz="1400" dirty="0" err="1"/>
              <a:t>Beihang</a:t>
            </a:r>
            <a:r>
              <a:rPr lang="en-US" altLang="zh-CN" sz="1400" dirty="0"/>
              <a:t> University 2Beijing Institute of Technology 3SenseTime and Tetras.AI 4Peng Cheng Laboratory</a:t>
            </a:r>
            <a:endParaRPr lang="zh-CN" altLang="en-US" sz="1400" dirty="0"/>
          </a:p>
        </p:txBody>
      </p:sp>
    </p:spTree>
    <p:extLst>
      <p:ext uri="{BB962C8B-B14F-4D97-AF65-F5344CB8AC3E}">
        <p14:creationId xmlns:p14="http://schemas.microsoft.com/office/powerpoint/2010/main" val="1889323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0"/>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Later Supplement</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030393" y="2302897"/>
            <a:ext cx="10131214" cy="3754874"/>
          </a:xfrm>
          <a:prstGeom prst="rect">
            <a:avLst/>
          </a:prstGeom>
          <a:noFill/>
        </p:spPr>
        <p:txBody>
          <a:bodyPr wrap="square" rtlCol="0">
            <a:spAutoFit/>
          </a:bodyPr>
          <a:lstStyle/>
          <a:p>
            <a:pPr algn="just"/>
            <a:r>
              <a:rPr lang="zh-CN" altLang="en-US" sz="2000" b="0" i="0" dirty="0">
                <a:effectLst/>
                <a:latin typeface="Lato" panose="020F0502020204030203" pitchFamily="34" charset="0"/>
              </a:rPr>
              <a:t>近年来，人们提出了</a:t>
            </a:r>
            <a:r>
              <a:rPr lang="en-US" altLang="zh-CN" sz="2000" b="0" i="0" dirty="0">
                <a:effectLst/>
                <a:latin typeface="Lato" panose="020F0502020204030203" pitchFamily="34" charset="0"/>
              </a:rPr>
              <a:t>RGB</a:t>
            </a:r>
            <a:r>
              <a:rPr lang="zh-CN" altLang="en-US" sz="2000" b="0" i="0" dirty="0">
                <a:effectLst/>
                <a:latin typeface="Lato" panose="020F0502020204030203" pitchFamily="34" charset="0"/>
              </a:rPr>
              <a:t>图像与点云融合的方法来联合估计二维光流和</a:t>
            </a:r>
            <a:r>
              <a:rPr lang="en-US" altLang="zh-CN" sz="2000" b="0" i="0" dirty="0">
                <a:effectLst/>
                <a:latin typeface="Lato" panose="020F0502020204030203" pitchFamily="34" charset="0"/>
              </a:rPr>
              <a:t>3D</a:t>
            </a:r>
            <a:r>
              <a:rPr lang="zh-CN" altLang="en-US" sz="2000" b="0" i="0" dirty="0">
                <a:effectLst/>
                <a:latin typeface="Lato" panose="020F0502020204030203" pitchFamily="34" charset="0"/>
              </a:rPr>
              <a:t>场景流。</a:t>
            </a:r>
            <a:endParaRPr lang="en-US" altLang="zh-CN" sz="2000" b="0" i="0" dirty="0">
              <a:effectLst/>
              <a:latin typeface="Lato" panose="020F0502020204030203" pitchFamily="34" charset="0"/>
            </a:endParaRPr>
          </a:p>
          <a:p>
            <a:pPr algn="just"/>
            <a:r>
              <a:rPr lang="zh-CN" altLang="en-US" sz="2000" dirty="0">
                <a:latin typeface="Lato" panose="020F0502020204030203" pitchFamily="34" charset="0"/>
              </a:rPr>
              <a:t>问题：</a:t>
            </a:r>
            <a:r>
              <a:rPr lang="zh-CN" altLang="en-US" sz="2000" b="0" i="0" dirty="0">
                <a:effectLst/>
                <a:latin typeface="Lato" panose="020F0502020204030203" pitchFamily="34" charset="0"/>
              </a:rPr>
              <a:t>作为传统的</a:t>
            </a:r>
            <a:r>
              <a:rPr lang="en-US" altLang="zh-CN" sz="2000" b="0" i="0" dirty="0">
                <a:effectLst/>
                <a:latin typeface="Lato" panose="020F0502020204030203" pitchFamily="34" charset="0"/>
              </a:rPr>
              <a:t>RGB</a:t>
            </a:r>
            <a:r>
              <a:rPr lang="zh-CN" altLang="en-US" sz="2000" b="0" i="0" dirty="0">
                <a:effectLst/>
                <a:latin typeface="Lato" panose="020F0502020204030203" pitchFamily="34" charset="0"/>
              </a:rPr>
              <a:t>摄像头和激光雷达传感器采用帧为基础的数据获取机制，他们的表现受到限制固定的低采样率，特别是在高动态场景。</a:t>
            </a:r>
            <a:endParaRPr lang="en-US" altLang="zh-CN" sz="2000" dirty="0">
              <a:latin typeface="Lato" panose="020F0502020204030203" pitchFamily="34" charset="0"/>
            </a:endParaRPr>
          </a:p>
          <a:p>
            <a:pPr algn="just"/>
            <a:r>
              <a:rPr lang="zh-CN" altLang="en-US" sz="2000" b="0" i="0" dirty="0">
                <a:effectLst/>
                <a:latin typeface="Lato" panose="020F0502020204030203" pitchFamily="34" charset="0"/>
              </a:rPr>
              <a:t>相比之下，事件相机可以以非常高</a:t>
            </a:r>
            <a:r>
              <a:rPr lang="zh-CN" altLang="en-US" sz="2000" dirty="0">
                <a:latin typeface="Lato" panose="020F0502020204030203" pitchFamily="34" charset="0"/>
              </a:rPr>
              <a:t>的时间分辨率异步捕获</a:t>
            </a:r>
            <a:r>
              <a:rPr lang="zh-CN" altLang="en-US" sz="2000" b="0" i="0" dirty="0">
                <a:effectLst/>
                <a:latin typeface="Lato" panose="020F0502020204030203" pitchFamily="34" charset="0"/>
              </a:rPr>
              <a:t>强度变化，提供补充的动态信息观察到的场景。</a:t>
            </a:r>
            <a:endParaRPr lang="en-US" altLang="zh-CN" sz="2000" b="0" i="0" dirty="0">
              <a:effectLst/>
              <a:latin typeface="Lato" panose="020F0502020204030203" pitchFamily="34" charset="0"/>
            </a:endParaRPr>
          </a:p>
          <a:p>
            <a:pPr algn="just"/>
            <a:r>
              <a:rPr lang="zh-CN" altLang="en-US" sz="2000" b="0" i="0" dirty="0">
                <a:effectLst/>
                <a:latin typeface="Lato" panose="020F0502020204030203" pitchFamily="34" charset="0"/>
              </a:rPr>
              <a:t>在本文中引入了</a:t>
            </a:r>
            <a:r>
              <a:rPr lang="en-US" altLang="zh-CN" sz="2000" b="0" i="0" dirty="0">
                <a:effectLst/>
                <a:latin typeface="Lato" panose="020F0502020204030203" pitchFamily="34" charset="0"/>
              </a:rPr>
              <a:t>RGB</a:t>
            </a:r>
            <a:r>
              <a:rPr lang="zh-CN" altLang="en-US" sz="2000" b="0" i="0" dirty="0">
                <a:effectLst/>
                <a:latin typeface="Lato" panose="020F0502020204030203" pitchFamily="34" charset="0"/>
              </a:rPr>
              <a:t>图像，点云和事件联合光流，使用我们提出的多阶段多模态融合模型</a:t>
            </a:r>
            <a:r>
              <a:rPr lang="en-US" altLang="zh-CN" sz="2000" b="0" i="0" dirty="0" err="1">
                <a:effectLst/>
                <a:latin typeface="Lato" panose="020F0502020204030203" pitchFamily="34" charset="0"/>
              </a:rPr>
              <a:t>RPEFlow</a:t>
            </a:r>
            <a:r>
              <a:rPr lang="zh-CN" altLang="en-US" sz="2000" b="0" i="0" dirty="0">
                <a:effectLst/>
                <a:latin typeface="Lato" panose="020F0502020204030203" pitchFamily="34" charset="0"/>
              </a:rPr>
              <a:t>进行场景流估计。</a:t>
            </a:r>
            <a:endParaRPr lang="en-US" altLang="zh-CN" sz="2000" b="0" i="0" dirty="0">
              <a:effectLst/>
              <a:latin typeface="Lato" panose="020F0502020204030203" pitchFamily="34" charset="0"/>
            </a:endParaRPr>
          </a:p>
          <a:p>
            <a:pPr algn="just"/>
            <a:r>
              <a:rPr lang="zh-CN" altLang="en-US" sz="2000" b="0" i="0" dirty="0">
                <a:effectLst/>
                <a:latin typeface="Lato" panose="020F0502020204030203" pitchFamily="34" charset="0"/>
              </a:rPr>
              <a:t>首先，我们提出了一个具有交叉注意机制的注意融合模块，分别隐式地探索二维和三维分支的内部交叉模态相关性。其次，引入互信息正则化项，对三模态的互补信息进行显式建模，实现有效的多模态特征学习。我们还提供了一个新的合成数据集，以支持进一步的研究。</a:t>
            </a:r>
            <a:endParaRPr lang="en-US" altLang="zh-CN" sz="2000" b="0" i="0" dirty="0">
              <a:effectLst/>
              <a:latin typeface="Lato" panose="020F0502020204030203" pitchFamily="34" charset="0"/>
            </a:endParaRPr>
          </a:p>
          <a:p>
            <a:pPr algn="just"/>
            <a:r>
              <a:rPr lang="en-US" altLang="zh-CN" sz="2000" b="0" i="0" dirty="0">
                <a:effectLst/>
                <a:latin typeface="Lato" panose="020F0502020204030203" pitchFamily="34" charset="0"/>
              </a:rPr>
              <a:t>https://npucvr.github.io/RPEFlow</a:t>
            </a:r>
          </a:p>
        </p:txBody>
      </p:sp>
      <p:sp>
        <p:nvSpPr>
          <p:cNvPr id="7" name="文本框 6">
            <a:extLst>
              <a:ext uri="{FF2B5EF4-FFF2-40B4-BE49-F238E27FC236}">
                <a16:creationId xmlns:a16="http://schemas.microsoft.com/office/drawing/2014/main" id="{CFE55EE7-560A-5708-39F8-F6BC4FB1EC25}"/>
              </a:ext>
            </a:extLst>
          </p:cNvPr>
          <p:cNvSpPr txBox="1"/>
          <p:nvPr/>
        </p:nvSpPr>
        <p:spPr>
          <a:xfrm>
            <a:off x="2363628" y="760543"/>
            <a:ext cx="8442918" cy="369332"/>
          </a:xfrm>
          <a:prstGeom prst="rect">
            <a:avLst/>
          </a:prstGeom>
          <a:noFill/>
        </p:spPr>
        <p:txBody>
          <a:bodyPr wrap="square" rtlCol="0">
            <a:spAutoFit/>
          </a:bodyPr>
          <a:lstStyle/>
          <a:p>
            <a:r>
              <a:rPr lang="en-US" altLang="zh-CN" dirty="0" err="1"/>
              <a:t>RPEFlow</a:t>
            </a:r>
            <a:r>
              <a:rPr lang="en-US" altLang="zh-CN" dirty="0"/>
              <a:t>:</a:t>
            </a:r>
            <a:r>
              <a:rPr lang="zh-CN" altLang="en-US" dirty="0"/>
              <a:t>用于联合光流和场景流估计的</a:t>
            </a:r>
            <a:r>
              <a:rPr lang="en-US" altLang="zh-CN" dirty="0"/>
              <a:t>RGB-</a:t>
            </a:r>
            <a:r>
              <a:rPr lang="en-US" altLang="zh-CN" dirty="0" err="1"/>
              <a:t>PointCloud</a:t>
            </a:r>
            <a:r>
              <a:rPr lang="en-US" altLang="zh-CN" dirty="0"/>
              <a:t>-Event</a:t>
            </a:r>
            <a:r>
              <a:rPr lang="zh-CN" altLang="en-US" dirty="0"/>
              <a:t>多模态融合</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05458" y="1041013"/>
            <a:ext cx="10825412" cy="1261884"/>
          </a:xfrm>
          <a:prstGeom prst="rect">
            <a:avLst/>
          </a:prstGeom>
          <a:noFill/>
        </p:spPr>
        <p:txBody>
          <a:bodyPr wrap="square">
            <a:spAutoFit/>
          </a:bodyPr>
          <a:lstStyle/>
          <a:p>
            <a:pPr algn="ctr"/>
            <a:r>
              <a:rPr lang="en-US" altLang="zh-CN" sz="2400" b="1" i="0" dirty="0" err="1">
                <a:solidFill>
                  <a:srgbClr val="101214"/>
                </a:solidFill>
                <a:effectLst/>
                <a:latin typeface="PingFang SC"/>
              </a:rPr>
              <a:t>RPEFlow</a:t>
            </a:r>
            <a:r>
              <a:rPr lang="en-US" altLang="zh-CN" sz="2400" b="1" i="0" dirty="0">
                <a:solidFill>
                  <a:srgbClr val="101214"/>
                </a:solidFill>
                <a:effectLst/>
                <a:latin typeface="PingFang SC"/>
              </a:rPr>
              <a:t>: Multimodal Fusion of RGB-</a:t>
            </a:r>
            <a:r>
              <a:rPr lang="en-US" altLang="zh-CN" sz="2400" b="1" i="0" dirty="0" err="1">
                <a:solidFill>
                  <a:srgbClr val="101214"/>
                </a:solidFill>
                <a:effectLst/>
                <a:latin typeface="PingFang SC"/>
              </a:rPr>
              <a:t>PointCloud</a:t>
            </a:r>
            <a:r>
              <a:rPr lang="en-US" altLang="zh-CN" sz="2400" b="1" i="0" dirty="0">
                <a:solidFill>
                  <a:srgbClr val="101214"/>
                </a:solidFill>
                <a:effectLst/>
                <a:latin typeface="PingFang SC"/>
              </a:rPr>
              <a:t>-Event</a:t>
            </a:r>
          </a:p>
          <a:p>
            <a:pPr algn="ctr"/>
            <a:r>
              <a:rPr lang="en-US" altLang="zh-CN" sz="2400" b="1" i="0" dirty="0">
                <a:solidFill>
                  <a:srgbClr val="101214"/>
                </a:solidFill>
                <a:effectLst/>
                <a:latin typeface="PingFang SC"/>
              </a:rPr>
              <a:t>for Joint Optical Flow and Scene Flow Estimation</a:t>
            </a:r>
          </a:p>
          <a:p>
            <a:pPr algn="ctr"/>
            <a:r>
              <a:rPr lang="en-US" altLang="zh-CN" sz="1400" dirty="0" err="1"/>
              <a:t>Zhexiong</a:t>
            </a:r>
            <a:r>
              <a:rPr lang="en-US" altLang="zh-CN" sz="1400" dirty="0"/>
              <a:t> Wan1 </a:t>
            </a:r>
            <a:r>
              <a:rPr lang="en-US" altLang="zh-CN" sz="1400" dirty="0" err="1"/>
              <a:t>Yuxin</a:t>
            </a:r>
            <a:r>
              <a:rPr lang="en-US" altLang="zh-CN" sz="1400" dirty="0"/>
              <a:t> Mao1 Jing Zhang2 </a:t>
            </a:r>
            <a:r>
              <a:rPr lang="en-US" altLang="zh-CN" sz="1400" dirty="0" err="1"/>
              <a:t>Yuchao</a:t>
            </a:r>
            <a:r>
              <a:rPr lang="en-US" altLang="zh-CN" sz="1400" dirty="0"/>
              <a:t> Dai1† 1Northwestern Polytechnical University &amp; Shaanxi Key Laboratory of Information Acquisition and Processing 2Australian National University</a:t>
            </a:r>
            <a:endParaRPr lang="zh-CN" altLang="en-US" sz="1400" dirty="0"/>
          </a:p>
        </p:txBody>
      </p:sp>
    </p:spTree>
    <p:extLst>
      <p:ext uri="{BB962C8B-B14F-4D97-AF65-F5344CB8AC3E}">
        <p14:creationId xmlns:p14="http://schemas.microsoft.com/office/powerpoint/2010/main" val="227283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E174DB7-5E2E-6A7D-1385-82990E6A0A57}"/>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文本框 5">
            <a:extLst>
              <a:ext uri="{FF2B5EF4-FFF2-40B4-BE49-F238E27FC236}">
                <a16:creationId xmlns:a16="http://schemas.microsoft.com/office/drawing/2014/main" id="{598F9091-33D5-6DED-B106-E65421EE07C5}"/>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2-Computational imaging</a:t>
            </a:r>
          </a:p>
        </p:txBody>
      </p:sp>
      <p:sp>
        <p:nvSpPr>
          <p:cNvPr id="12" name="文本框 11">
            <a:extLst>
              <a:ext uri="{FF2B5EF4-FFF2-40B4-BE49-F238E27FC236}">
                <a16:creationId xmlns:a16="http://schemas.microsoft.com/office/drawing/2014/main" id="{8A6F174D-A553-6E7C-FDCD-6449CB793DDC}"/>
              </a:ext>
            </a:extLst>
          </p:cNvPr>
          <p:cNvSpPr txBox="1"/>
          <p:nvPr/>
        </p:nvSpPr>
        <p:spPr>
          <a:xfrm>
            <a:off x="1117572" y="2284694"/>
            <a:ext cx="9689432" cy="4401205"/>
          </a:xfrm>
          <a:prstGeom prst="rect">
            <a:avLst/>
          </a:prstGeom>
          <a:noFill/>
        </p:spPr>
        <p:txBody>
          <a:bodyPr wrap="square" rtlCol="0">
            <a:spAutoFit/>
          </a:bodyPr>
          <a:lstStyle/>
          <a:p>
            <a:r>
              <a:rPr lang="zh-CN" altLang="en-US" sz="2000" dirty="0"/>
              <a:t>挑战：目前的无监督视频训练方法在模拟降雨复杂的时空特性方面效率低下，导致结果不理想</a:t>
            </a:r>
            <a:endParaRPr lang="en-US" altLang="zh-CN" sz="2000" dirty="0"/>
          </a:p>
          <a:p>
            <a:endParaRPr lang="en-US" altLang="zh-CN" sz="2000" dirty="0"/>
          </a:p>
          <a:p>
            <a:r>
              <a:rPr lang="zh-CN" altLang="en-US" sz="2000" dirty="0"/>
              <a:t>方法：将生物启发的事件相机集成到无监督视频去雨通道中，能够捕捉高时间分辨率信息并对复杂的雨特征进行建模。</a:t>
            </a:r>
            <a:endParaRPr lang="en-US" altLang="zh-CN" sz="2000" dirty="0"/>
          </a:p>
          <a:p>
            <a:r>
              <a:rPr lang="zh-CN" altLang="en-US" sz="2000" dirty="0"/>
              <a:t>首先设计</a:t>
            </a:r>
            <a:r>
              <a:rPr lang="zh-CN" altLang="en-US" sz="2000" b="1" dirty="0"/>
              <a:t>一个端到端的基于学习的网络，由两个模块组成</a:t>
            </a:r>
            <a:r>
              <a:rPr lang="en-US" altLang="zh-CN" sz="2000" b="1" dirty="0"/>
              <a:t>:</a:t>
            </a:r>
            <a:r>
              <a:rPr lang="zh-CN" altLang="en-US" sz="2000" b="1" dirty="0"/>
              <a:t>非对称模块分离模块和跨模态融合模块</a:t>
            </a:r>
            <a:r>
              <a:rPr lang="zh-CN" altLang="en-US" sz="2000" dirty="0"/>
              <a:t>。这两个模块负责分离雨背景层的特征，并进行正向增强以及跨模态视角下的消极抑制。</a:t>
            </a:r>
            <a:endParaRPr lang="en-US" altLang="zh-CN" sz="2000" dirty="0"/>
          </a:p>
          <a:p>
            <a:r>
              <a:rPr lang="zh-CN" altLang="en-US" sz="2000" dirty="0"/>
              <a:t>二是</a:t>
            </a:r>
            <a:r>
              <a:rPr lang="zh-CN" altLang="en-US" sz="2000" b="1" dirty="0"/>
              <a:t>规范网络训练，本文精心设计了一种跨模态对比学习方法</a:t>
            </a:r>
            <a:r>
              <a:rPr lang="zh-CN" altLang="en-US" sz="2000" dirty="0"/>
              <a:t>，利用事件相机的互补信息，探索不同域雨背景层的互斥性和相似性。这鼓励去噪网络专注于每一层的显著特征，并学习更有区分力的展示。</a:t>
            </a:r>
            <a:endParaRPr lang="en-US" altLang="zh-CN" sz="2000" dirty="0"/>
          </a:p>
          <a:p>
            <a:endParaRPr lang="en-US" altLang="zh-CN" sz="2000" dirty="0"/>
          </a:p>
          <a:p>
            <a:r>
              <a:rPr lang="zh-CN" altLang="en-US" sz="2000" dirty="0"/>
              <a:t>使用混合成像系统构建了第一个真实的现实世界数据集，其中包括下雨的视频和事件。广泛的实验证明了所提出方法在合成数据集和真实数据集上的优越性能。</a:t>
            </a:r>
            <a:endParaRPr lang="en-US" altLang="zh-CN" sz="2000" dirty="0"/>
          </a:p>
        </p:txBody>
      </p:sp>
      <p:sp>
        <p:nvSpPr>
          <p:cNvPr id="14" name="文本框 13">
            <a:extLst>
              <a:ext uri="{FF2B5EF4-FFF2-40B4-BE49-F238E27FC236}">
                <a16:creationId xmlns:a16="http://schemas.microsoft.com/office/drawing/2014/main" id="{7856607E-CFCF-0AB0-FB7C-830C35E20272}"/>
              </a:ext>
            </a:extLst>
          </p:cNvPr>
          <p:cNvSpPr txBox="1"/>
          <p:nvPr/>
        </p:nvSpPr>
        <p:spPr>
          <a:xfrm>
            <a:off x="3523424" y="740360"/>
            <a:ext cx="6041859" cy="369332"/>
          </a:xfrm>
          <a:prstGeom prst="rect">
            <a:avLst/>
          </a:prstGeom>
          <a:noFill/>
        </p:spPr>
        <p:txBody>
          <a:bodyPr wrap="square" rtlCol="0">
            <a:spAutoFit/>
          </a:bodyPr>
          <a:lstStyle/>
          <a:p>
            <a:r>
              <a:rPr lang="zh-CN" altLang="en-US" dirty="0"/>
              <a:t>使用事件相机的无监视视频去雨</a:t>
            </a:r>
          </a:p>
        </p:txBody>
      </p:sp>
      <p:sp>
        <p:nvSpPr>
          <p:cNvPr id="22" name="文本框 21">
            <a:extLst>
              <a:ext uri="{FF2B5EF4-FFF2-40B4-BE49-F238E27FC236}">
                <a16:creationId xmlns:a16="http://schemas.microsoft.com/office/drawing/2014/main" id="{71C92133-29A7-6E75-9046-4363680A9232}"/>
              </a:ext>
            </a:extLst>
          </p:cNvPr>
          <p:cNvSpPr txBox="1"/>
          <p:nvPr/>
        </p:nvSpPr>
        <p:spPr>
          <a:xfrm>
            <a:off x="865627" y="1092204"/>
            <a:ext cx="8699656" cy="1015663"/>
          </a:xfrm>
          <a:prstGeom prst="rect">
            <a:avLst/>
          </a:prstGeom>
          <a:noFill/>
        </p:spPr>
        <p:txBody>
          <a:bodyPr wrap="square">
            <a:spAutoFit/>
          </a:bodyPr>
          <a:lstStyle/>
          <a:p>
            <a:pPr algn="ctr"/>
            <a:r>
              <a:rPr lang="en-US" altLang="zh-CN" sz="2400" b="1" dirty="0"/>
              <a:t>Unsupervised Video </a:t>
            </a:r>
            <a:r>
              <a:rPr lang="en-US" altLang="zh-CN" sz="2400" b="1" dirty="0" err="1"/>
              <a:t>Deraining</a:t>
            </a:r>
            <a:r>
              <a:rPr lang="en-US" altLang="zh-CN" sz="2400" b="1" dirty="0"/>
              <a:t> with An Event Camera</a:t>
            </a:r>
          </a:p>
          <a:p>
            <a:pPr algn="ctr"/>
            <a:r>
              <a:rPr lang="en-US" altLang="zh-CN" dirty="0"/>
              <a:t>Jin Wang </a:t>
            </a:r>
            <a:r>
              <a:rPr lang="en-US" altLang="zh-CN" dirty="0" err="1"/>
              <a:t>Wenming</a:t>
            </a:r>
            <a:r>
              <a:rPr lang="en-US" altLang="zh-CN" dirty="0"/>
              <a:t> Weng </a:t>
            </a:r>
            <a:r>
              <a:rPr lang="en-US" altLang="zh-CN" dirty="0" err="1"/>
              <a:t>Yueyi</a:t>
            </a:r>
            <a:r>
              <a:rPr lang="en-US" altLang="zh-CN" dirty="0"/>
              <a:t> Zhang* </a:t>
            </a:r>
            <a:r>
              <a:rPr lang="en-US" altLang="zh-CN" dirty="0" err="1"/>
              <a:t>Zhiwei</a:t>
            </a:r>
            <a:r>
              <a:rPr lang="en-US" altLang="zh-CN" dirty="0"/>
              <a:t> Xiong University of Science and Technology of China</a:t>
            </a:r>
            <a:endParaRPr lang="zh-CN" altLang="en-US" dirty="0"/>
          </a:p>
        </p:txBody>
      </p:sp>
    </p:spTree>
    <p:extLst>
      <p:ext uri="{BB962C8B-B14F-4D97-AF65-F5344CB8AC3E}">
        <p14:creationId xmlns:p14="http://schemas.microsoft.com/office/powerpoint/2010/main" val="4030363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0"/>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Later Supplement</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030393" y="2302897"/>
            <a:ext cx="10131214" cy="3847207"/>
          </a:xfrm>
          <a:prstGeom prst="rect">
            <a:avLst/>
          </a:prstGeom>
          <a:noFill/>
        </p:spPr>
        <p:txBody>
          <a:bodyPr wrap="square" rtlCol="0">
            <a:spAutoFit/>
          </a:bodyPr>
          <a:lstStyle/>
          <a:p>
            <a:pPr algn="just"/>
            <a:r>
              <a:rPr lang="zh-CN" altLang="en-US" sz="2000" dirty="0"/>
              <a:t>本文研究了基于</a:t>
            </a:r>
            <a:r>
              <a:rPr lang="en-US" altLang="zh-CN" sz="2000" dirty="0"/>
              <a:t>RGB</a:t>
            </a:r>
            <a:r>
              <a:rPr lang="zh-CN" altLang="en-US" sz="2000" dirty="0"/>
              <a:t>视频和事件数据的跨模态目标跟踪问题。</a:t>
            </a:r>
            <a:endParaRPr lang="en-US" altLang="zh-CN" sz="2000" dirty="0"/>
          </a:p>
          <a:p>
            <a:pPr algn="just"/>
            <a:endParaRPr lang="en-US" altLang="zh-CN" sz="2000" dirty="0"/>
          </a:p>
          <a:p>
            <a:pPr algn="just"/>
            <a:r>
              <a:rPr lang="zh-CN" altLang="en-US" sz="2000" dirty="0"/>
              <a:t>并非构建复杂的跨模态融合网络，而是探索预训练视觉变压器</a:t>
            </a:r>
            <a:r>
              <a:rPr lang="en-US" altLang="zh-CN" sz="2000" dirty="0"/>
              <a:t>(</a:t>
            </a:r>
            <a:r>
              <a:rPr lang="en-US" altLang="zh-CN" sz="2000" dirty="0" err="1"/>
              <a:t>ViT</a:t>
            </a:r>
            <a:r>
              <a:rPr lang="en-US" altLang="zh-CN" sz="2000" dirty="0"/>
              <a:t>)</a:t>
            </a:r>
            <a:r>
              <a:rPr lang="zh-CN" altLang="en-US" sz="2000" dirty="0"/>
              <a:t>的巨大潜力。特别是，我们细致地研究了即插即用的培训增强功能，以鼓励</a:t>
            </a:r>
            <a:r>
              <a:rPr lang="en-US" altLang="zh-CN" sz="2000" dirty="0" err="1"/>
              <a:t>ViT</a:t>
            </a:r>
            <a:r>
              <a:rPr lang="zh-CN" altLang="en-US" sz="2000" dirty="0"/>
              <a:t>弥合两种模式之间的巨大分布差距，实现全面的跨模式信息交互，从而增强其能力。</a:t>
            </a:r>
            <a:endParaRPr lang="en-US" altLang="zh-CN" sz="2000" dirty="0"/>
          </a:p>
          <a:p>
            <a:pPr algn="just"/>
            <a:endParaRPr lang="en-US" altLang="zh-CN" sz="2000" dirty="0"/>
          </a:p>
          <a:p>
            <a:pPr algn="just"/>
            <a:r>
              <a:rPr lang="zh-CN" altLang="en-US" sz="2000" dirty="0"/>
              <a:t>具体来说，我们提出了一种掩码建模策略，该策略随机掩码一些</a:t>
            </a:r>
            <a:r>
              <a:rPr lang="en-US" altLang="zh-CN" sz="2000" dirty="0"/>
              <a:t>tokens</a:t>
            </a:r>
            <a:r>
              <a:rPr lang="zh-CN" altLang="en-US" sz="2000" dirty="0"/>
              <a:t>（标记）的特定模态，以强制来自不同模态的</a:t>
            </a:r>
            <a:r>
              <a:rPr lang="en-US" altLang="zh-CN" sz="2000" dirty="0"/>
              <a:t>tokens</a:t>
            </a:r>
            <a:r>
              <a:rPr lang="zh-CN" altLang="en-US" sz="2000" dirty="0"/>
              <a:t>之间的交互。为了减轻由掩蔽策略引起的网络振荡，并进一步放大其积极作用，我们从理论上提出了一个正交高秩损失，来规范专注矩阵。</a:t>
            </a:r>
            <a:endParaRPr lang="en-US" altLang="zh-CN" sz="2000" dirty="0"/>
          </a:p>
          <a:p>
            <a:pPr algn="just"/>
            <a:endParaRPr lang="en-US" altLang="zh-CN" sz="1600" dirty="0"/>
          </a:p>
          <a:p>
            <a:pPr algn="just"/>
            <a:r>
              <a:rPr lang="zh-CN" altLang="en-US" sz="1600" dirty="0"/>
              <a:t>大量的实验表明，我们的即插即用训练增强技术可以在很大程度上提高最先进的单流和双流跟踪器的跟踪精度和成功率。我们的新观点和发现将潜在地为利用强大的预训练</a:t>
            </a:r>
            <a:r>
              <a:rPr lang="en-US" altLang="zh-CN" sz="1600" dirty="0"/>
              <a:t>vit</a:t>
            </a:r>
            <a:r>
              <a:rPr lang="zh-CN" altLang="en-US" sz="1600" dirty="0"/>
              <a:t>来建模跨模态数据的领域带来见解。</a:t>
            </a:r>
            <a:r>
              <a:rPr lang="en-US" altLang="zh-CN" sz="1600" dirty="0"/>
              <a:t>https://github.com/ ZHU-</a:t>
            </a:r>
            <a:r>
              <a:rPr lang="en-US" altLang="zh-CN" sz="1600" dirty="0" err="1"/>
              <a:t>Zhiyu</a:t>
            </a:r>
            <a:r>
              <a:rPr lang="en-US" altLang="zh-CN" sz="1600" dirty="0"/>
              <a:t>/High-</a:t>
            </a:r>
            <a:r>
              <a:rPr lang="en-US" altLang="zh-CN" sz="1600" dirty="0" err="1"/>
              <a:t>Rank_RGB</a:t>
            </a:r>
            <a:r>
              <a:rPr lang="en-US" altLang="zh-CN" sz="1600" dirty="0"/>
              <a:t>-</a:t>
            </a:r>
            <a:r>
              <a:rPr lang="en-US" altLang="zh-CN" sz="1600" dirty="0" err="1"/>
              <a:t>Event_Tracker</a:t>
            </a:r>
            <a:endParaRPr lang="en-US" altLang="zh-CN" sz="200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3010172" y="728303"/>
            <a:ext cx="7368340" cy="369332"/>
          </a:xfrm>
          <a:prstGeom prst="rect">
            <a:avLst/>
          </a:prstGeom>
          <a:noFill/>
        </p:spPr>
        <p:txBody>
          <a:bodyPr wrap="square" rtlCol="0">
            <a:spAutoFit/>
          </a:bodyPr>
          <a:lstStyle/>
          <a:p>
            <a:r>
              <a:rPr lang="zh-CN" altLang="en-US" dirty="0"/>
              <a:t>用于</a:t>
            </a:r>
            <a:r>
              <a:rPr lang="en-US" altLang="zh-CN" dirty="0"/>
              <a:t>RGB-</a:t>
            </a:r>
            <a:r>
              <a:rPr lang="zh-CN" altLang="en-US" dirty="0"/>
              <a:t>事件转换器</a:t>
            </a:r>
            <a:r>
              <a:rPr lang="en-US" altLang="zh-CN" dirty="0"/>
              <a:t>-</a:t>
            </a:r>
            <a:r>
              <a:rPr lang="zh-CN" altLang="en-US" dirty="0"/>
              <a:t>跟踪器的交叉模态正交高阶增强</a:t>
            </a:r>
          </a:p>
        </p:txBody>
      </p:sp>
      <p:sp>
        <p:nvSpPr>
          <p:cNvPr id="8" name="文本框 7">
            <a:extLst>
              <a:ext uri="{FF2B5EF4-FFF2-40B4-BE49-F238E27FC236}">
                <a16:creationId xmlns:a16="http://schemas.microsoft.com/office/drawing/2014/main" id="{A98F9743-7185-1894-3725-DCE9CDF1D50D}"/>
              </a:ext>
            </a:extLst>
          </p:cNvPr>
          <p:cNvSpPr txBox="1"/>
          <p:nvPr/>
        </p:nvSpPr>
        <p:spPr>
          <a:xfrm>
            <a:off x="412083" y="994885"/>
            <a:ext cx="10825412" cy="1046440"/>
          </a:xfrm>
          <a:prstGeom prst="rect">
            <a:avLst/>
          </a:prstGeom>
          <a:noFill/>
        </p:spPr>
        <p:txBody>
          <a:bodyPr wrap="square">
            <a:spAutoFit/>
          </a:bodyPr>
          <a:lstStyle/>
          <a:p>
            <a:pPr algn="ctr"/>
            <a:r>
              <a:rPr lang="en-US" altLang="zh-CN" sz="2400" b="1" i="0" dirty="0">
                <a:solidFill>
                  <a:srgbClr val="101214"/>
                </a:solidFill>
                <a:effectLst/>
                <a:latin typeface="PingFang SC"/>
              </a:rPr>
              <a:t>Cross-modal Orthogonal High-rank Augmentation</a:t>
            </a:r>
          </a:p>
          <a:p>
            <a:pPr algn="ctr"/>
            <a:r>
              <a:rPr lang="en-US" altLang="zh-CN" sz="2400" b="1" i="0" dirty="0">
                <a:solidFill>
                  <a:srgbClr val="101214"/>
                </a:solidFill>
                <a:effectLst/>
                <a:latin typeface="PingFang SC"/>
              </a:rPr>
              <a:t>for RGB-Event Transformer-trackers</a:t>
            </a:r>
          </a:p>
          <a:p>
            <a:pPr algn="ctr"/>
            <a:r>
              <a:rPr lang="en-US" altLang="zh-CN" sz="1400" dirty="0" err="1"/>
              <a:t>Zhiyu</a:t>
            </a:r>
            <a:r>
              <a:rPr lang="en-US" altLang="zh-CN" sz="1400" dirty="0"/>
              <a:t> Zhu, </a:t>
            </a:r>
            <a:r>
              <a:rPr lang="en-US" altLang="zh-CN" sz="1400" dirty="0" err="1"/>
              <a:t>Junhui</a:t>
            </a:r>
            <a:r>
              <a:rPr lang="en-US" altLang="zh-CN" sz="1400" dirty="0"/>
              <a:t> Hou*, and </a:t>
            </a:r>
            <a:r>
              <a:rPr lang="en-US" altLang="zh-CN" sz="1400" dirty="0" err="1"/>
              <a:t>Dapeng</a:t>
            </a:r>
            <a:r>
              <a:rPr lang="en-US" altLang="zh-CN" sz="1400" dirty="0"/>
              <a:t> Oliver Wu Department of Computer Science, City University of Hong Kong</a:t>
            </a:r>
            <a:endParaRPr lang="zh-CN" altLang="en-US" sz="1400" dirty="0"/>
          </a:p>
        </p:txBody>
      </p:sp>
    </p:spTree>
    <p:extLst>
      <p:ext uri="{BB962C8B-B14F-4D97-AF65-F5344CB8AC3E}">
        <p14:creationId xmlns:p14="http://schemas.microsoft.com/office/powerpoint/2010/main" val="1100037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43AF7-1F9A-AF0D-4075-BF960B8C4A16}"/>
              </a:ext>
            </a:extLst>
          </p:cNvPr>
          <p:cNvSpPr/>
          <p:nvPr/>
        </p:nvSpPr>
        <p:spPr>
          <a:xfrm>
            <a:off x="0" y="0"/>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 name="文本框 4">
            <a:extLst>
              <a:ext uri="{FF2B5EF4-FFF2-40B4-BE49-F238E27FC236}">
                <a16:creationId xmlns:a16="http://schemas.microsoft.com/office/drawing/2014/main" id="{B3284F0F-EAE6-63E7-2E03-F7A46C7D0698}"/>
              </a:ext>
            </a:extLst>
          </p:cNvPr>
          <p:cNvSpPr txBox="1"/>
          <p:nvPr/>
        </p:nvSpPr>
        <p:spPr>
          <a:xfrm>
            <a:off x="0" y="11348"/>
            <a:ext cx="1223632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rPr>
              <a:t>Later Supplement</a:t>
            </a:r>
          </a:p>
        </p:txBody>
      </p:sp>
      <p:sp>
        <p:nvSpPr>
          <p:cNvPr id="6" name="文本框 5">
            <a:extLst>
              <a:ext uri="{FF2B5EF4-FFF2-40B4-BE49-F238E27FC236}">
                <a16:creationId xmlns:a16="http://schemas.microsoft.com/office/drawing/2014/main" id="{1EB07BAE-09FA-B49E-4F31-9BDF0673EAE3}"/>
              </a:ext>
            </a:extLst>
          </p:cNvPr>
          <p:cNvSpPr txBox="1"/>
          <p:nvPr/>
        </p:nvSpPr>
        <p:spPr>
          <a:xfrm>
            <a:off x="1030393" y="2302897"/>
            <a:ext cx="10131214" cy="3754874"/>
          </a:xfrm>
          <a:prstGeom prst="rect">
            <a:avLst/>
          </a:prstGeom>
          <a:noFill/>
        </p:spPr>
        <p:txBody>
          <a:bodyPr wrap="square" rtlCol="0">
            <a:spAutoFit/>
          </a:bodyPr>
          <a:lstStyle/>
          <a:p>
            <a:pPr algn="just"/>
            <a:r>
              <a:rPr lang="zh-CN" altLang="en-US" sz="2000" dirty="0"/>
              <a:t>如今在使用现成的网络之前，最先进的深度神经网络首先将事件转换为密集的网格状输入表示。</a:t>
            </a:r>
            <a:endParaRPr lang="en-US" altLang="zh-CN" sz="2000" dirty="0"/>
          </a:p>
          <a:p>
            <a:pPr algn="just"/>
            <a:endParaRPr lang="en-US" altLang="zh-CN" sz="2000" dirty="0"/>
          </a:p>
          <a:p>
            <a:pPr algn="just"/>
            <a:r>
              <a:rPr lang="zh-CN" altLang="en-US" sz="2000" dirty="0"/>
              <a:t>然而，为任务选择合适的表示通常需要为每个表示训练一个神经网络，并根据验证分数选择最佳表示，这非常耗时。</a:t>
            </a:r>
            <a:endParaRPr lang="en-US" altLang="zh-CN" sz="2000" dirty="0"/>
          </a:p>
          <a:p>
            <a:pPr algn="just"/>
            <a:r>
              <a:rPr lang="zh-CN" altLang="en-US" sz="2000" b="0" i="0" dirty="0">
                <a:effectLst/>
                <a:latin typeface="Lato" panose="020F0502020204030203" pitchFamily="34" charset="0"/>
              </a:rPr>
              <a:t>我们提出一种用于比较稠密事件表示的新方法</a:t>
            </a:r>
            <a:r>
              <a:rPr lang="en-US" altLang="zh-CN" sz="2000" b="0" i="0" dirty="0">
                <a:effectLst/>
                <a:latin typeface="Lato" panose="020F0502020204030203" pitchFamily="34" charset="0"/>
              </a:rPr>
              <a:t>——</a:t>
            </a:r>
            <a:r>
              <a:rPr lang="zh-CN" altLang="en-US" sz="2000" b="0" i="0" dirty="0">
                <a:effectLst/>
                <a:latin typeface="Lato" panose="020F0502020204030203" pitchFamily="34" charset="0"/>
              </a:rPr>
              <a:t>基于</a:t>
            </a:r>
            <a:r>
              <a:rPr lang="zh-CN" altLang="en-US" sz="2000" dirty="0"/>
              <a:t>原始事件和及其表示之间</a:t>
            </a:r>
            <a:r>
              <a:rPr lang="en-US" altLang="zh-CN" sz="2000" b="0" i="0" dirty="0">
                <a:effectLst/>
                <a:latin typeface="Lato" panose="020F0502020204030203" pitchFamily="34" charset="0"/>
              </a:rPr>
              <a:t>Gromov-Wasserstein Discrepancy</a:t>
            </a:r>
            <a:r>
              <a:rPr lang="zh-CN" altLang="en-US" sz="2000" b="0" i="0" dirty="0">
                <a:effectLst/>
                <a:latin typeface="Lato" panose="020F0502020204030203" pitchFamily="34" charset="0"/>
              </a:rPr>
              <a:t>（</a:t>
            </a:r>
            <a:r>
              <a:rPr lang="en-US" altLang="zh-CN" sz="2000" b="0" i="0" dirty="0">
                <a:effectLst/>
                <a:latin typeface="Lato" panose="020F0502020204030203" pitchFamily="34" charset="0"/>
              </a:rPr>
              <a:t>GWD</a:t>
            </a:r>
            <a:r>
              <a:rPr lang="zh-CN" altLang="en-US" sz="2000" b="0" i="0" dirty="0">
                <a:effectLst/>
                <a:latin typeface="Lato" panose="020F0502020204030203" pitchFamily="34" charset="0"/>
              </a:rPr>
              <a:t>）的方法，</a:t>
            </a:r>
            <a:r>
              <a:rPr lang="zh-CN" altLang="en-US" sz="2000" dirty="0"/>
              <a:t>消除这一瓶颈。</a:t>
            </a:r>
            <a:endParaRPr lang="en-US" altLang="zh-CN" sz="2000" dirty="0"/>
          </a:p>
          <a:p>
            <a:pPr algn="just"/>
            <a:endParaRPr lang="en-US" altLang="zh-CN" sz="2000" dirty="0"/>
          </a:p>
          <a:p>
            <a:pPr algn="just"/>
            <a:r>
              <a:rPr lang="zh-CN" altLang="en-US" sz="2000" dirty="0"/>
              <a:t>计算速度比训练神经网络快</a:t>
            </a:r>
            <a:r>
              <a:rPr lang="en-US" altLang="zh-CN" sz="2000" dirty="0"/>
              <a:t>200</a:t>
            </a:r>
            <a:r>
              <a:rPr lang="zh-CN" altLang="en-US" sz="2000" dirty="0"/>
              <a:t>倍，并保留跨多个表示、网络骨干、数据集和任务的事件。因此，找到具有高任务分数的表示等同于找到具有低</a:t>
            </a:r>
            <a:r>
              <a:rPr lang="en-US" altLang="zh-CN" sz="2000" dirty="0"/>
              <a:t>GWD</a:t>
            </a:r>
            <a:r>
              <a:rPr lang="zh-CN" altLang="en-US" sz="2000" dirty="0"/>
              <a:t>的表示。我们利用这一见解，首次对大量事件表示执行超参数搜索，揭示了超越最先进技术的新的强大表示。</a:t>
            </a:r>
            <a:endParaRPr lang="en-US" altLang="zh-CN" sz="2000" dirty="0"/>
          </a:p>
          <a:p>
            <a:pPr algn="just"/>
            <a:r>
              <a:rPr lang="en-US" altLang="zh-CN" dirty="0"/>
              <a:t>https://github.com/uzh-rpg/event_representation_study</a:t>
            </a:r>
            <a:endParaRPr lang="en-US" altLang="zh-CN" sz="2000" dirty="0"/>
          </a:p>
        </p:txBody>
      </p:sp>
      <p:sp>
        <p:nvSpPr>
          <p:cNvPr id="7" name="文本框 6">
            <a:extLst>
              <a:ext uri="{FF2B5EF4-FFF2-40B4-BE49-F238E27FC236}">
                <a16:creationId xmlns:a16="http://schemas.microsoft.com/office/drawing/2014/main" id="{CFE55EE7-560A-5708-39F8-F6BC4FB1EC25}"/>
              </a:ext>
            </a:extLst>
          </p:cNvPr>
          <p:cNvSpPr txBox="1"/>
          <p:nvPr/>
        </p:nvSpPr>
        <p:spPr>
          <a:xfrm>
            <a:off x="3679566" y="739709"/>
            <a:ext cx="7368340" cy="369332"/>
          </a:xfrm>
          <a:prstGeom prst="rect">
            <a:avLst/>
          </a:prstGeom>
          <a:noFill/>
        </p:spPr>
        <p:txBody>
          <a:bodyPr wrap="square" rtlCol="0">
            <a:spAutoFit/>
          </a:bodyPr>
          <a:lstStyle/>
          <a:p>
            <a:r>
              <a:rPr lang="zh-CN" altLang="en-US" dirty="0"/>
              <a:t>从混乱到有序：用于对象识别和检测的排序事件表示</a:t>
            </a:r>
          </a:p>
        </p:txBody>
      </p:sp>
      <p:sp>
        <p:nvSpPr>
          <p:cNvPr id="8" name="文本框 7">
            <a:extLst>
              <a:ext uri="{FF2B5EF4-FFF2-40B4-BE49-F238E27FC236}">
                <a16:creationId xmlns:a16="http://schemas.microsoft.com/office/drawing/2014/main" id="{A98F9743-7185-1894-3725-DCE9CDF1D50D}"/>
              </a:ext>
            </a:extLst>
          </p:cNvPr>
          <p:cNvSpPr txBox="1"/>
          <p:nvPr/>
        </p:nvSpPr>
        <p:spPr>
          <a:xfrm>
            <a:off x="748967" y="1027125"/>
            <a:ext cx="10825412" cy="1046440"/>
          </a:xfrm>
          <a:prstGeom prst="rect">
            <a:avLst/>
          </a:prstGeom>
          <a:noFill/>
        </p:spPr>
        <p:txBody>
          <a:bodyPr wrap="square">
            <a:spAutoFit/>
          </a:bodyPr>
          <a:lstStyle/>
          <a:p>
            <a:pPr algn="ctr"/>
            <a:r>
              <a:rPr lang="en-US" altLang="zh-CN" sz="2400" b="1" i="0" dirty="0">
                <a:solidFill>
                  <a:srgbClr val="101214"/>
                </a:solidFill>
                <a:effectLst/>
                <a:latin typeface="PingFang SC"/>
              </a:rPr>
              <a:t>From Chaos Comes Order:</a:t>
            </a:r>
          </a:p>
          <a:p>
            <a:pPr algn="ctr"/>
            <a:r>
              <a:rPr lang="en-US" altLang="zh-CN" sz="2400" b="1" i="0" dirty="0">
                <a:solidFill>
                  <a:srgbClr val="101214"/>
                </a:solidFill>
                <a:effectLst/>
                <a:latin typeface="PingFang SC"/>
              </a:rPr>
              <a:t>Ordering Event Representations for Object Recognition and Detection</a:t>
            </a:r>
          </a:p>
          <a:p>
            <a:pPr algn="ctr"/>
            <a:r>
              <a:rPr lang="en-US" altLang="zh-CN" sz="1400" dirty="0"/>
              <a:t>Nikola </a:t>
            </a:r>
            <a:r>
              <a:rPr lang="en-US" altLang="zh-CN" sz="1400" dirty="0" err="1"/>
              <a:t>Zubi</a:t>
            </a:r>
            <a:r>
              <a:rPr lang="en-US" altLang="zh-CN" sz="1400" dirty="0"/>
              <a:t> ́c∗ Daniel Gehrig* Mathias Gehrig Davide </a:t>
            </a:r>
            <a:r>
              <a:rPr lang="en-US" altLang="zh-CN" sz="1400" dirty="0" err="1"/>
              <a:t>Scaramuzza</a:t>
            </a:r>
            <a:r>
              <a:rPr lang="en-US" altLang="zh-CN" sz="1400" dirty="0"/>
              <a:t> Robotics and Perception Group, University of Zurich, Switzerland</a:t>
            </a:r>
            <a:endParaRPr lang="zh-CN" altLang="en-US" sz="1400" dirty="0"/>
          </a:p>
        </p:txBody>
      </p:sp>
    </p:spTree>
    <p:extLst>
      <p:ext uri="{BB962C8B-B14F-4D97-AF65-F5344CB8AC3E}">
        <p14:creationId xmlns:p14="http://schemas.microsoft.com/office/powerpoint/2010/main" val="156339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E174DB7-5E2E-6A7D-1385-82990E6A0A57}"/>
              </a:ext>
            </a:extLst>
          </p:cNvPr>
          <p:cNvSpPr/>
          <p:nvPr/>
        </p:nvSpPr>
        <p:spPr>
          <a:xfrm>
            <a:off x="0" y="-87827"/>
            <a:ext cx="10262682" cy="698873"/>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文本框 5">
            <a:extLst>
              <a:ext uri="{FF2B5EF4-FFF2-40B4-BE49-F238E27FC236}">
                <a16:creationId xmlns:a16="http://schemas.microsoft.com/office/drawing/2014/main" id="{598F9091-33D5-6DED-B106-E65421EE07C5}"/>
              </a:ext>
            </a:extLst>
          </p:cNvPr>
          <p:cNvSpPr txBox="1"/>
          <p:nvPr/>
        </p:nvSpPr>
        <p:spPr>
          <a:xfrm>
            <a:off x="168229" y="-35285"/>
            <a:ext cx="632782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2-Computational imaging</a:t>
            </a:r>
          </a:p>
        </p:txBody>
      </p:sp>
      <p:sp>
        <p:nvSpPr>
          <p:cNvPr id="12" name="文本框 11">
            <a:extLst>
              <a:ext uri="{FF2B5EF4-FFF2-40B4-BE49-F238E27FC236}">
                <a16:creationId xmlns:a16="http://schemas.microsoft.com/office/drawing/2014/main" id="{8A6F174D-A553-6E7C-FDCD-6449CB793DDC}"/>
              </a:ext>
            </a:extLst>
          </p:cNvPr>
          <p:cNvSpPr txBox="1"/>
          <p:nvPr/>
        </p:nvSpPr>
        <p:spPr>
          <a:xfrm>
            <a:off x="1117572" y="2284694"/>
            <a:ext cx="9689432" cy="3477875"/>
          </a:xfrm>
          <a:prstGeom prst="rect">
            <a:avLst/>
          </a:prstGeom>
          <a:noFill/>
        </p:spPr>
        <p:txBody>
          <a:bodyPr wrap="square" rtlCol="0">
            <a:spAutoFit/>
          </a:bodyPr>
          <a:lstStyle/>
          <a:p>
            <a:r>
              <a:rPr lang="zh-CN" altLang="en-US" sz="2000" dirty="0"/>
              <a:t>基于事件的运动去模糊通过利用低延迟事件取得了很好的效果。</a:t>
            </a:r>
            <a:endParaRPr lang="en-US" altLang="zh-CN" sz="2000" dirty="0"/>
          </a:p>
          <a:p>
            <a:r>
              <a:rPr lang="zh-CN" altLang="en-US" sz="2000" dirty="0"/>
              <a:t>实际使用中受到限制</a:t>
            </a:r>
            <a:r>
              <a:rPr lang="en-US" altLang="zh-CN" sz="2000" dirty="0"/>
              <a:t>——</a:t>
            </a:r>
            <a:r>
              <a:rPr lang="zh-CN" altLang="en-US" sz="2000" dirty="0"/>
              <a:t>假设相同的输入空间分辨率和特定的模糊分布。本文解决了这些限制，旨在泛化现实世界中基于事件的去模糊的性能。</a:t>
            </a:r>
            <a:endParaRPr lang="en-US" altLang="zh-CN" sz="2000" dirty="0"/>
          </a:p>
          <a:p>
            <a:endParaRPr lang="en-US" altLang="zh-CN" sz="2000" dirty="0"/>
          </a:p>
          <a:p>
            <a:r>
              <a:rPr lang="zh-CN" altLang="en-US" sz="2000" dirty="0"/>
              <a:t>本文提出一种尺度感知网络，允许灵活的输入空间尺度，并能从运动模糊的不同时间尺度中学习。</a:t>
            </a:r>
            <a:endParaRPr lang="en-US" altLang="zh-CN" sz="2000" dirty="0"/>
          </a:p>
          <a:p>
            <a:r>
              <a:rPr lang="zh-CN" altLang="en-US" sz="2000" dirty="0"/>
              <a:t>然后提出一种两阶段的自监督学习方案来拟合真实世界的数据分布。该方法利用模糊图像之间的相关性，有效地保证了复原图像的亮度和结构泛化去模糊性能，以处理自蒸馏（</a:t>
            </a:r>
            <a:r>
              <a:rPr lang="en-US" altLang="zh-CN" sz="2000" dirty="0"/>
              <a:t>self distillation manner?</a:t>
            </a:r>
            <a:r>
              <a:rPr lang="zh-CN" altLang="en-US" sz="2000" dirty="0"/>
              <a:t>）中运动模糊的不同空间和时间尺度的方式。所提出方法被广泛评估，展示了卓越的性能，还引入了一个由多尺度模糊帧和事件，以促进基于事件的去模糊研究。</a:t>
            </a:r>
            <a:endParaRPr lang="en-US" altLang="zh-CN" sz="2000" dirty="0"/>
          </a:p>
        </p:txBody>
      </p:sp>
      <p:sp>
        <p:nvSpPr>
          <p:cNvPr id="14" name="文本框 13">
            <a:extLst>
              <a:ext uri="{FF2B5EF4-FFF2-40B4-BE49-F238E27FC236}">
                <a16:creationId xmlns:a16="http://schemas.microsoft.com/office/drawing/2014/main" id="{7856607E-CFCF-0AB0-FB7C-830C35E20272}"/>
              </a:ext>
            </a:extLst>
          </p:cNvPr>
          <p:cNvSpPr txBox="1"/>
          <p:nvPr/>
        </p:nvSpPr>
        <p:spPr>
          <a:xfrm>
            <a:off x="3759506" y="745608"/>
            <a:ext cx="6041859" cy="369332"/>
          </a:xfrm>
          <a:prstGeom prst="rect">
            <a:avLst/>
          </a:prstGeom>
          <a:noFill/>
        </p:spPr>
        <p:txBody>
          <a:bodyPr wrap="square" rtlCol="0">
            <a:spAutoFit/>
          </a:bodyPr>
          <a:lstStyle/>
          <a:p>
            <a:r>
              <a:rPr lang="zh-CN" altLang="en-US" dirty="0"/>
              <a:t>现实场景中基于事件的运动去模糊泛化</a:t>
            </a:r>
          </a:p>
        </p:txBody>
      </p:sp>
      <p:sp>
        <p:nvSpPr>
          <p:cNvPr id="22" name="文本框 21">
            <a:extLst>
              <a:ext uri="{FF2B5EF4-FFF2-40B4-BE49-F238E27FC236}">
                <a16:creationId xmlns:a16="http://schemas.microsoft.com/office/drawing/2014/main" id="{71C92133-29A7-6E75-9046-4363680A9232}"/>
              </a:ext>
            </a:extLst>
          </p:cNvPr>
          <p:cNvSpPr txBox="1"/>
          <p:nvPr/>
        </p:nvSpPr>
        <p:spPr>
          <a:xfrm>
            <a:off x="865627" y="1114940"/>
            <a:ext cx="9941377" cy="1015663"/>
          </a:xfrm>
          <a:prstGeom prst="rect">
            <a:avLst/>
          </a:prstGeom>
          <a:noFill/>
        </p:spPr>
        <p:txBody>
          <a:bodyPr wrap="square">
            <a:spAutoFit/>
          </a:bodyPr>
          <a:lstStyle/>
          <a:p>
            <a:pPr algn="ctr"/>
            <a:r>
              <a:rPr lang="en-US" altLang="zh-CN" sz="2400" b="1" dirty="0"/>
              <a:t>Generalizing Event-Based Motion Deblurring in Real-World Scenarios</a:t>
            </a:r>
          </a:p>
          <a:p>
            <a:pPr algn="ctr"/>
            <a:r>
              <a:rPr lang="en-US" altLang="zh-CN" dirty="0"/>
              <a:t>Xiang Zhang1 , Lei Yu1B, Wen Yang1 , </a:t>
            </a:r>
            <a:r>
              <a:rPr lang="en-US" altLang="zh-CN" dirty="0" err="1"/>
              <a:t>Jianzhuang</a:t>
            </a:r>
            <a:r>
              <a:rPr lang="en-US" altLang="zh-CN" dirty="0"/>
              <a:t> Liu2 , Gui-Song Xia1 1Wuhan University 2Shenzhen Institute of Advanced Technology</a:t>
            </a:r>
            <a:endParaRPr lang="zh-CN" altLang="en-US" dirty="0"/>
          </a:p>
        </p:txBody>
      </p:sp>
    </p:spTree>
    <p:extLst>
      <p:ext uri="{BB962C8B-B14F-4D97-AF65-F5344CB8AC3E}">
        <p14:creationId xmlns:p14="http://schemas.microsoft.com/office/powerpoint/2010/main" val="186246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E174DB7-5E2E-6A7D-1385-82990E6A0A57}"/>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文本框 5">
            <a:extLst>
              <a:ext uri="{FF2B5EF4-FFF2-40B4-BE49-F238E27FC236}">
                <a16:creationId xmlns:a16="http://schemas.microsoft.com/office/drawing/2014/main" id="{598F9091-33D5-6DED-B106-E65421EE07C5}"/>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2-Computational imaging</a:t>
            </a:r>
          </a:p>
        </p:txBody>
      </p:sp>
      <p:sp>
        <p:nvSpPr>
          <p:cNvPr id="12" name="文本框 11">
            <a:extLst>
              <a:ext uri="{FF2B5EF4-FFF2-40B4-BE49-F238E27FC236}">
                <a16:creationId xmlns:a16="http://schemas.microsoft.com/office/drawing/2014/main" id="{8A6F174D-A553-6E7C-FDCD-6449CB793DDC}"/>
              </a:ext>
            </a:extLst>
          </p:cNvPr>
          <p:cNvSpPr txBox="1"/>
          <p:nvPr/>
        </p:nvSpPr>
        <p:spPr>
          <a:xfrm>
            <a:off x="1117572" y="2284694"/>
            <a:ext cx="9689432" cy="4401205"/>
          </a:xfrm>
          <a:prstGeom prst="rect">
            <a:avLst/>
          </a:prstGeom>
          <a:noFill/>
        </p:spPr>
        <p:txBody>
          <a:bodyPr wrap="square" rtlCol="0">
            <a:spAutoFit/>
          </a:bodyPr>
          <a:lstStyle/>
          <a:p>
            <a:pPr algn="just"/>
            <a:r>
              <a:rPr lang="zh-CN" altLang="en-US" sz="2000" dirty="0"/>
              <a:t>本文提出了一种预训练神经网络来处理事件摄像机数据。</a:t>
            </a:r>
            <a:endParaRPr lang="en-US" altLang="zh-CN" sz="2000" dirty="0"/>
          </a:p>
          <a:p>
            <a:pPr algn="just"/>
            <a:r>
              <a:rPr lang="zh-CN" altLang="en-US" sz="2000" dirty="0"/>
              <a:t>模型是自我监督的学习框架，并使用成对的事件相机数据和自然</a:t>
            </a:r>
            <a:r>
              <a:rPr lang="en-US" altLang="zh-CN" sz="2000" dirty="0"/>
              <a:t>RGB</a:t>
            </a:r>
            <a:r>
              <a:rPr lang="zh-CN" altLang="en-US" sz="2000" dirty="0"/>
              <a:t>图像进行训练。方法包含三个按顺序连接的模块</a:t>
            </a:r>
            <a:r>
              <a:rPr lang="en-US" altLang="zh-CN" sz="2000" dirty="0"/>
              <a:t>:</a:t>
            </a:r>
          </a:p>
          <a:p>
            <a:pPr algn="just"/>
            <a:r>
              <a:rPr lang="en-US" altLang="zh-CN" sz="2000" dirty="0" err="1"/>
              <a:t>i</a:t>
            </a:r>
            <a:r>
              <a:rPr lang="en-US" altLang="zh-CN" sz="2000" dirty="0"/>
              <a:t>)</a:t>
            </a:r>
            <a:r>
              <a:rPr lang="zh-CN" altLang="en-US" sz="2000" dirty="0"/>
              <a:t>一系列事件数据增强，生成有意义的事件用于自监督训练的图像</a:t>
            </a:r>
            <a:r>
              <a:rPr lang="en-US" altLang="zh-CN" sz="2000" dirty="0"/>
              <a:t>;</a:t>
            </a:r>
          </a:p>
          <a:p>
            <a:pPr algn="just"/>
            <a:r>
              <a:rPr lang="en-US" altLang="zh-CN" sz="2000" dirty="0"/>
              <a:t>ii)</a:t>
            </a:r>
            <a:r>
              <a:rPr lang="zh-CN" altLang="en-US" sz="2000" dirty="0"/>
              <a:t>条件掩蔽策略，从事件图像中采样信息事件补丁，鼓励我们的模型捕捉场景的空间布局并加速训练</a:t>
            </a:r>
            <a:r>
              <a:rPr lang="en-US" altLang="zh-CN" sz="2000" dirty="0"/>
              <a:t>;</a:t>
            </a:r>
          </a:p>
          <a:p>
            <a:pPr algn="just"/>
            <a:r>
              <a:rPr lang="en-US" altLang="zh-CN" sz="2000" dirty="0"/>
              <a:t>iii)</a:t>
            </a:r>
            <a:r>
              <a:rPr lang="zh-CN" altLang="en-US" sz="2000" dirty="0"/>
              <a:t>对比学习方法，增强匹配事件图像之间以及配对事件和</a:t>
            </a:r>
            <a:r>
              <a:rPr lang="en-US" altLang="zh-CN" sz="2000" dirty="0"/>
              <a:t>RGB</a:t>
            </a:r>
            <a:r>
              <a:rPr lang="zh-CN" altLang="en-US" sz="2000" dirty="0"/>
              <a:t>图像之间嵌入的相似性。</a:t>
            </a:r>
            <a:endParaRPr lang="en-US" altLang="zh-CN" sz="2000" dirty="0"/>
          </a:p>
          <a:p>
            <a:pPr algn="just"/>
            <a:endParaRPr lang="en-US" altLang="zh-CN" sz="2000" dirty="0"/>
          </a:p>
          <a:p>
            <a:pPr algn="just"/>
            <a:r>
              <a:rPr lang="zh-CN" altLang="en-US" sz="2000" dirty="0"/>
              <a:t>为了避免模型在增强事件图像嵌入相似度时崩溃，提出了嵌入投影损失。提出了一种概率分布对齐损失来促使事件图像在特征空间中与其配对的</a:t>
            </a:r>
            <a:r>
              <a:rPr lang="en-US" altLang="zh-CN" sz="2000" dirty="0"/>
              <a:t>RGB</a:t>
            </a:r>
            <a:r>
              <a:rPr lang="zh-CN" altLang="en-US" sz="2000" dirty="0"/>
              <a:t>图像保持一致。</a:t>
            </a:r>
            <a:endParaRPr lang="en-US" altLang="zh-CN" sz="2000" dirty="0"/>
          </a:p>
          <a:p>
            <a:pPr algn="just"/>
            <a:endParaRPr lang="en-US" altLang="zh-CN" sz="2000" dirty="0"/>
          </a:p>
          <a:p>
            <a:pPr algn="just"/>
            <a:r>
              <a:rPr lang="zh-CN" altLang="en-US" sz="2000" dirty="0"/>
              <a:t>下游任务的迁移学习性能显示了我们的方法优于最先进的方法。例如，我们在</a:t>
            </a:r>
            <a:r>
              <a:rPr lang="en-US" altLang="zh-CN" sz="2000" dirty="0" err="1"/>
              <a:t>NImageNet</a:t>
            </a:r>
            <a:r>
              <a:rPr lang="zh-CN" altLang="en-US" sz="2000" dirty="0"/>
              <a:t>数据集上实现了</a:t>
            </a:r>
            <a:r>
              <a:rPr lang="en-US" altLang="zh-CN" sz="2000" dirty="0"/>
              <a:t>64.83%</a:t>
            </a:r>
            <a:r>
              <a:rPr lang="zh-CN" altLang="en-US" sz="2000" dirty="0"/>
              <a:t>的</a:t>
            </a:r>
            <a:r>
              <a:rPr lang="en-US" altLang="zh-CN" sz="2000" dirty="0"/>
              <a:t>top-1</a:t>
            </a:r>
            <a:r>
              <a:rPr lang="zh-CN" altLang="en-US" sz="2000" dirty="0"/>
              <a:t>准确率。我们的代码在</a:t>
            </a:r>
            <a:r>
              <a:rPr lang="en-US" altLang="zh-CN" sz="2000" dirty="0"/>
              <a:t>https</a:t>
            </a:r>
            <a:r>
              <a:rPr lang="zh-CN" altLang="en-US" sz="2000" dirty="0"/>
              <a:t>上可用</a:t>
            </a:r>
            <a:r>
              <a:rPr lang="en-US" altLang="zh-CN" sz="2000" dirty="0"/>
              <a:t>:</a:t>
            </a:r>
          </a:p>
          <a:p>
            <a:pPr algn="just"/>
            <a:r>
              <a:rPr lang="en-US" altLang="zh-CN" sz="2000" dirty="0"/>
              <a:t>//github.com/Yan98/Event-Camera-Data-Pre-training</a:t>
            </a:r>
          </a:p>
        </p:txBody>
      </p:sp>
      <p:sp>
        <p:nvSpPr>
          <p:cNvPr id="14" name="文本框 13">
            <a:extLst>
              <a:ext uri="{FF2B5EF4-FFF2-40B4-BE49-F238E27FC236}">
                <a16:creationId xmlns:a16="http://schemas.microsoft.com/office/drawing/2014/main" id="{7856607E-CFCF-0AB0-FB7C-830C35E20272}"/>
              </a:ext>
            </a:extLst>
          </p:cNvPr>
          <p:cNvSpPr txBox="1"/>
          <p:nvPr/>
        </p:nvSpPr>
        <p:spPr>
          <a:xfrm>
            <a:off x="4220823" y="745608"/>
            <a:ext cx="6041859" cy="369332"/>
          </a:xfrm>
          <a:prstGeom prst="rect">
            <a:avLst/>
          </a:prstGeom>
          <a:noFill/>
        </p:spPr>
        <p:txBody>
          <a:bodyPr wrap="square" rtlCol="0">
            <a:spAutoFit/>
          </a:bodyPr>
          <a:lstStyle/>
          <a:p>
            <a:r>
              <a:rPr lang="zh-CN" altLang="en-US" dirty="0"/>
              <a:t>事件相机数据的预训练</a:t>
            </a:r>
          </a:p>
        </p:txBody>
      </p:sp>
      <p:sp>
        <p:nvSpPr>
          <p:cNvPr id="22" name="文本框 21">
            <a:extLst>
              <a:ext uri="{FF2B5EF4-FFF2-40B4-BE49-F238E27FC236}">
                <a16:creationId xmlns:a16="http://schemas.microsoft.com/office/drawing/2014/main" id="{71C92133-29A7-6E75-9046-4363680A9232}"/>
              </a:ext>
            </a:extLst>
          </p:cNvPr>
          <p:cNvSpPr txBox="1"/>
          <p:nvPr/>
        </p:nvSpPr>
        <p:spPr>
          <a:xfrm>
            <a:off x="865627" y="1114940"/>
            <a:ext cx="9941377" cy="1015663"/>
          </a:xfrm>
          <a:prstGeom prst="rect">
            <a:avLst/>
          </a:prstGeom>
          <a:noFill/>
        </p:spPr>
        <p:txBody>
          <a:bodyPr wrap="square">
            <a:spAutoFit/>
          </a:bodyPr>
          <a:lstStyle/>
          <a:p>
            <a:pPr algn="ctr"/>
            <a:r>
              <a:rPr lang="en-US" altLang="zh-CN" sz="2400" b="1" dirty="0"/>
              <a:t>Event Camera Data Pre-training</a:t>
            </a:r>
          </a:p>
          <a:p>
            <a:pPr algn="ctr"/>
            <a:r>
              <a:rPr lang="en-US" altLang="zh-CN" dirty="0"/>
              <a:t>Yan Yang1 ∗ Liyuan Pan2 † ∗ Liu Liu3 1BDSI, ANU 2BITSZ &amp; School of CSAT, BIT 3Cyberverse Dept., Huawei</a:t>
            </a:r>
            <a:endParaRPr lang="zh-CN" altLang="en-US" dirty="0"/>
          </a:p>
        </p:txBody>
      </p:sp>
    </p:spTree>
    <p:extLst>
      <p:ext uri="{BB962C8B-B14F-4D97-AF65-F5344CB8AC3E}">
        <p14:creationId xmlns:p14="http://schemas.microsoft.com/office/powerpoint/2010/main" val="392911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E174DB7-5E2E-6A7D-1385-82990E6A0A57}"/>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文本框 5">
            <a:extLst>
              <a:ext uri="{FF2B5EF4-FFF2-40B4-BE49-F238E27FC236}">
                <a16:creationId xmlns:a16="http://schemas.microsoft.com/office/drawing/2014/main" id="{598F9091-33D5-6DED-B106-E65421EE07C5}"/>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3-Deep learning architectures</a:t>
            </a:r>
          </a:p>
        </p:txBody>
      </p:sp>
      <p:sp>
        <p:nvSpPr>
          <p:cNvPr id="12" name="文本框 11">
            <a:extLst>
              <a:ext uri="{FF2B5EF4-FFF2-40B4-BE49-F238E27FC236}">
                <a16:creationId xmlns:a16="http://schemas.microsoft.com/office/drawing/2014/main" id="{8A6F174D-A553-6E7C-FDCD-6449CB793DDC}"/>
              </a:ext>
            </a:extLst>
          </p:cNvPr>
          <p:cNvSpPr txBox="1"/>
          <p:nvPr/>
        </p:nvSpPr>
        <p:spPr>
          <a:xfrm>
            <a:off x="1117572" y="2227544"/>
            <a:ext cx="9689432" cy="4216539"/>
          </a:xfrm>
          <a:prstGeom prst="rect">
            <a:avLst/>
          </a:prstGeom>
          <a:noFill/>
        </p:spPr>
        <p:txBody>
          <a:bodyPr wrap="square" rtlCol="0">
            <a:spAutoFit/>
          </a:bodyPr>
          <a:lstStyle/>
          <a:p>
            <a:pPr algn="just"/>
            <a:r>
              <a:rPr lang="zh-CN" altLang="en-US" sz="2000" dirty="0"/>
              <a:t>事件摄像机是一种新型的神经形态传感器。</a:t>
            </a:r>
            <a:endParaRPr lang="en-US" altLang="zh-CN" sz="2000" dirty="0"/>
          </a:p>
          <a:p>
            <a:pPr algn="just"/>
            <a:r>
              <a:rPr lang="zh-CN" altLang="en-US" sz="2000" dirty="0"/>
              <a:t>现有的基于事件的主干（网）主要依靠基于图像的布局来提取从事件转换而来的图像中的空间信息，忽略了重要的事件属性，如时间和极性。</a:t>
            </a:r>
            <a:endParaRPr lang="en-US" altLang="zh-CN" sz="2000" dirty="0"/>
          </a:p>
          <a:p>
            <a:pPr algn="just"/>
            <a:r>
              <a:rPr lang="zh-CN" altLang="en-US" sz="2000" dirty="0"/>
              <a:t>提出了一种新的基于组的基于事件的视觉变换主干，称为组事件变换</a:t>
            </a:r>
            <a:r>
              <a:rPr lang="en-US" altLang="zh-CN" sz="2000" dirty="0"/>
              <a:t>(GET)</a:t>
            </a:r>
            <a:r>
              <a:rPr lang="zh-CN" altLang="en-US" sz="2000" dirty="0"/>
              <a:t>，它在整个特征提取过程中将时间极性信息与空间信息解耦。具体来说，我们首先为</a:t>
            </a:r>
            <a:r>
              <a:rPr lang="en-US" altLang="zh-CN" sz="2000" dirty="0"/>
              <a:t>GET</a:t>
            </a:r>
            <a:r>
              <a:rPr lang="zh-CN" altLang="en-US" sz="2000" dirty="0"/>
              <a:t>提出了一种新的事件表示，名为</a:t>
            </a:r>
            <a:r>
              <a:rPr lang="en-US" altLang="zh-CN" sz="2000" dirty="0"/>
              <a:t>Group Token</a:t>
            </a:r>
            <a:r>
              <a:rPr lang="zh-CN" altLang="en-US" sz="2000" dirty="0"/>
              <a:t>，它根据</a:t>
            </a:r>
            <a:r>
              <a:rPr lang="zh-CN" altLang="en-US" sz="2000" b="1" dirty="0"/>
              <a:t>异步事件的时间戳</a:t>
            </a:r>
            <a:r>
              <a:rPr lang="zh-CN" altLang="en-US" sz="2000" dirty="0"/>
              <a:t>和极性对它们进行分组。</a:t>
            </a:r>
            <a:endParaRPr lang="en-US" altLang="zh-CN" sz="2000" dirty="0"/>
          </a:p>
          <a:p>
            <a:pPr algn="just"/>
            <a:r>
              <a:rPr lang="zh-CN" altLang="en-US" sz="2000" dirty="0"/>
              <a:t>然后，</a:t>
            </a:r>
            <a:r>
              <a:rPr lang="en-US" altLang="zh-CN" sz="2000" dirty="0"/>
              <a:t>GET</a:t>
            </a:r>
            <a:r>
              <a:rPr lang="zh-CN" altLang="en-US" sz="2000" dirty="0"/>
              <a:t>应用事件双重自关注块和</a:t>
            </a:r>
            <a:r>
              <a:rPr lang="en-US" altLang="zh-CN" sz="2000" dirty="0"/>
              <a:t>Group Token</a:t>
            </a:r>
            <a:r>
              <a:rPr lang="zh-CN" altLang="en-US" sz="2000" dirty="0"/>
              <a:t>聚合模块来来促进空间和时间极性域的有效特征通信和集成。</a:t>
            </a:r>
            <a:endParaRPr lang="en-US" altLang="zh-CN" sz="2000" dirty="0"/>
          </a:p>
          <a:p>
            <a:pPr algn="just"/>
            <a:r>
              <a:rPr lang="zh-CN" altLang="en-US" sz="2000" dirty="0"/>
              <a:t>之后，</a:t>
            </a:r>
            <a:r>
              <a:rPr lang="en-US" altLang="zh-CN" sz="2000" dirty="0"/>
              <a:t>GET</a:t>
            </a:r>
            <a:r>
              <a:rPr lang="zh-CN" altLang="en-US" sz="2000" dirty="0"/>
              <a:t>可以通过连接不同的头部，与不同的下游任务进行集成。</a:t>
            </a:r>
            <a:endParaRPr lang="en-US" altLang="zh-CN" sz="2000" dirty="0"/>
          </a:p>
          <a:p>
            <a:pPr algn="just"/>
            <a:endParaRPr lang="en-US" altLang="zh-CN" sz="2000" dirty="0"/>
          </a:p>
          <a:p>
            <a:pPr algn="just"/>
            <a:r>
              <a:rPr lang="zh-CN" altLang="en-US" sz="1600" dirty="0"/>
              <a:t>我们基于四个事件来评估我们的方法分类数据集</a:t>
            </a:r>
            <a:r>
              <a:rPr lang="en-US" altLang="zh-CN" sz="1600" dirty="0"/>
              <a:t>(Cifar10-DVS, N-MNIST, N-CARS</a:t>
            </a:r>
            <a:r>
              <a:rPr lang="zh-CN" altLang="en-US" sz="1600" dirty="0"/>
              <a:t>，和</a:t>
            </a:r>
            <a:r>
              <a:rPr lang="en-US" altLang="zh-CN" sz="1600" dirty="0"/>
              <a:t>DVS128Gesture)</a:t>
            </a:r>
            <a:r>
              <a:rPr lang="zh-CN" altLang="en-US" sz="1600" dirty="0"/>
              <a:t>和两个基于事件的对象检测数据集</a:t>
            </a:r>
            <a:r>
              <a:rPr lang="en-US" altLang="zh-CN" sz="1600" dirty="0"/>
              <a:t>(1Mpx</a:t>
            </a:r>
            <a:r>
              <a:rPr lang="zh-CN" altLang="en-US" sz="1600" dirty="0"/>
              <a:t>和</a:t>
            </a:r>
            <a:r>
              <a:rPr lang="en-US" altLang="zh-CN" sz="1600" dirty="0"/>
              <a:t>Gen1)</a:t>
            </a:r>
            <a:r>
              <a:rPr lang="zh-CN" altLang="en-US" sz="1600" dirty="0"/>
              <a:t>，结果表明</a:t>
            </a:r>
            <a:r>
              <a:rPr lang="en-US" altLang="zh-CN" sz="1600" dirty="0"/>
              <a:t>GET</a:t>
            </a:r>
            <a:r>
              <a:rPr lang="zh-CN" altLang="en-US" sz="1600" dirty="0"/>
              <a:t>优于其他最先进的方法。</a:t>
            </a:r>
            <a:endParaRPr lang="en-US" altLang="zh-CN" sz="1600" dirty="0"/>
          </a:p>
          <a:p>
            <a:pPr algn="just"/>
            <a:r>
              <a:rPr lang="zh-CN" altLang="en-US" sz="1600" dirty="0"/>
              <a:t>代码网址</a:t>
            </a:r>
            <a:r>
              <a:rPr lang="en-US" altLang="zh-CN" sz="1600" dirty="0"/>
              <a:t>:https://github.com/</a:t>
            </a:r>
            <a:r>
              <a:rPr lang="en-US" altLang="zh-CN" sz="1600" dirty="0" err="1"/>
              <a:t>Peterande</a:t>
            </a:r>
            <a:r>
              <a:rPr lang="en-US" altLang="zh-CN" sz="1600" dirty="0"/>
              <a:t>/GET-Group-Event-Transformer</a:t>
            </a:r>
            <a:r>
              <a:rPr lang="zh-CN" altLang="en-US" sz="1600" dirty="0"/>
              <a:t>。</a:t>
            </a:r>
            <a:endParaRPr lang="en-US" altLang="zh-CN" sz="1600" dirty="0"/>
          </a:p>
        </p:txBody>
      </p:sp>
      <p:sp>
        <p:nvSpPr>
          <p:cNvPr id="14" name="文本框 13">
            <a:extLst>
              <a:ext uri="{FF2B5EF4-FFF2-40B4-BE49-F238E27FC236}">
                <a16:creationId xmlns:a16="http://schemas.microsoft.com/office/drawing/2014/main" id="{7856607E-CFCF-0AB0-FB7C-830C35E20272}"/>
              </a:ext>
            </a:extLst>
          </p:cNvPr>
          <p:cNvSpPr txBox="1"/>
          <p:nvPr/>
        </p:nvSpPr>
        <p:spPr>
          <a:xfrm>
            <a:off x="3547055" y="806549"/>
            <a:ext cx="6041859" cy="369332"/>
          </a:xfrm>
          <a:prstGeom prst="rect">
            <a:avLst/>
          </a:prstGeom>
          <a:noFill/>
        </p:spPr>
        <p:txBody>
          <a:bodyPr wrap="square" rtlCol="0">
            <a:spAutoFit/>
          </a:bodyPr>
          <a:lstStyle/>
          <a:p>
            <a:r>
              <a:rPr lang="en-US" altLang="zh-CN" dirty="0"/>
              <a:t>GET:</a:t>
            </a:r>
            <a:r>
              <a:rPr lang="zh-CN" altLang="en-US" dirty="0"/>
              <a:t>用于基于事件视觉的群组事件转换器</a:t>
            </a:r>
          </a:p>
        </p:txBody>
      </p:sp>
      <p:sp>
        <p:nvSpPr>
          <p:cNvPr id="22" name="文本框 21">
            <a:extLst>
              <a:ext uri="{FF2B5EF4-FFF2-40B4-BE49-F238E27FC236}">
                <a16:creationId xmlns:a16="http://schemas.microsoft.com/office/drawing/2014/main" id="{71C92133-29A7-6E75-9046-4363680A9232}"/>
              </a:ext>
            </a:extLst>
          </p:cNvPr>
          <p:cNvSpPr txBox="1"/>
          <p:nvPr/>
        </p:nvSpPr>
        <p:spPr>
          <a:xfrm>
            <a:off x="865627" y="1114940"/>
            <a:ext cx="9941377" cy="1015663"/>
          </a:xfrm>
          <a:prstGeom prst="rect">
            <a:avLst/>
          </a:prstGeom>
          <a:noFill/>
        </p:spPr>
        <p:txBody>
          <a:bodyPr wrap="square">
            <a:spAutoFit/>
          </a:bodyPr>
          <a:lstStyle/>
          <a:p>
            <a:pPr algn="ctr"/>
            <a:r>
              <a:rPr lang="en-US" altLang="zh-CN" sz="2400" b="1" dirty="0"/>
              <a:t>GET: Group Event Transformer for Event-Based Vision</a:t>
            </a:r>
          </a:p>
          <a:p>
            <a:pPr algn="ctr"/>
            <a:r>
              <a:rPr lang="en-US" altLang="zh-CN" dirty="0" err="1"/>
              <a:t>Yansong</a:t>
            </a:r>
            <a:r>
              <a:rPr lang="en-US" altLang="zh-CN" dirty="0"/>
              <a:t> Peng </a:t>
            </a:r>
            <a:r>
              <a:rPr lang="en-US" altLang="zh-CN" dirty="0" err="1"/>
              <a:t>Yueyi</a:t>
            </a:r>
            <a:r>
              <a:rPr lang="en-US" altLang="zh-CN" dirty="0"/>
              <a:t> Zhang* </a:t>
            </a:r>
            <a:r>
              <a:rPr lang="en-US" altLang="zh-CN" dirty="0" err="1"/>
              <a:t>Zhiwei</a:t>
            </a:r>
            <a:r>
              <a:rPr lang="en-US" altLang="zh-CN" dirty="0"/>
              <a:t> Xiong </a:t>
            </a:r>
            <a:r>
              <a:rPr lang="en-US" altLang="zh-CN" dirty="0" err="1"/>
              <a:t>Xiaoyan</a:t>
            </a:r>
            <a:r>
              <a:rPr lang="en-US" altLang="zh-CN" dirty="0"/>
              <a:t> Sun Feng Wu University of Science and Technology of China</a:t>
            </a:r>
            <a:endParaRPr lang="zh-CN" altLang="en-US" dirty="0"/>
          </a:p>
        </p:txBody>
      </p:sp>
    </p:spTree>
    <p:extLst>
      <p:ext uri="{BB962C8B-B14F-4D97-AF65-F5344CB8AC3E}">
        <p14:creationId xmlns:p14="http://schemas.microsoft.com/office/powerpoint/2010/main" val="127656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E174DB7-5E2E-6A7D-1385-82990E6A0A57}"/>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文本框 5">
            <a:extLst>
              <a:ext uri="{FF2B5EF4-FFF2-40B4-BE49-F238E27FC236}">
                <a16:creationId xmlns:a16="http://schemas.microsoft.com/office/drawing/2014/main" id="{598F9091-33D5-6DED-B106-E65421EE07C5}"/>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4-Low-level vision and theory</a:t>
            </a:r>
          </a:p>
        </p:txBody>
      </p:sp>
      <p:sp>
        <p:nvSpPr>
          <p:cNvPr id="12" name="文本框 11">
            <a:extLst>
              <a:ext uri="{FF2B5EF4-FFF2-40B4-BE49-F238E27FC236}">
                <a16:creationId xmlns:a16="http://schemas.microsoft.com/office/drawing/2014/main" id="{8A6F174D-A553-6E7C-FDCD-6449CB793DDC}"/>
              </a:ext>
            </a:extLst>
          </p:cNvPr>
          <p:cNvSpPr txBox="1"/>
          <p:nvPr/>
        </p:nvSpPr>
        <p:spPr>
          <a:xfrm>
            <a:off x="841347" y="2295139"/>
            <a:ext cx="9689432" cy="4093428"/>
          </a:xfrm>
          <a:prstGeom prst="rect">
            <a:avLst/>
          </a:prstGeom>
          <a:noFill/>
        </p:spPr>
        <p:txBody>
          <a:bodyPr wrap="square" rtlCol="0">
            <a:spAutoFit/>
          </a:bodyPr>
          <a:lstStyle/>
          <a:p>
            <a:pPr algn="just"/>
            <a:r>
              <a:rPr lang="zh-CN" altLang="en-US" sz="2000" dirty="0"/>
              <a:t>基于事件的相机是基于线的运动估计的理想选择，它们主要响应图像中的边缘现场。问题：基于事件准确地确定相机位移</a:t>
            </a:r>
            <a:endParaRPr lang="en-US" altLang="zh-CN" sz="2000" dirty="0"/>
          </a:p>
          <a:p>
            <a:pPr algn="just"/>
            <a:r>
              <a:rPr lang="zh-CN" altLang="en-US" sz="2000" dirty="0"/>
              <a:t>线特征提取和动态估计是紧密耦合的，目前还没有精确的模型来描述事件时空体中由线产生的复杂结构。</a:t>
            </a:r>
            <a:endParaRPr lang="en-US" altLang="zh-CN" sz="2000" dirty="0"/>
          </a:p>
          <a:p>
            <a:pPr algn="just"/>
            <a:r>
              <a:rPr lang="zh-CN" altLang="en-US" sz="2000" dirty="0"/>
              <a:t>我们通过</a:t>
            </a:r>
            <a:r>
              <a:rPr lang="zh-CN" altLang="en-US" sz="2000" b="1" dirty="0"/>
              <a:t>推导这些流形的正确非线性参数化</a:t>
            </a:r>
            <a:r>
              <a:rPr lang="zh-CN" altLang="en-US" sz="2000" dirty="0"/>
              <a:t>来解决这个问题，并称之为尾流，并演示其应用于基于事件的线性运动估计，具有已知的惯性测量单元旋转。利用这种参数化，我们引入了一种新的最小</a:t>
            </a:r>
            <a:r>
              <a:rPr lang="en-US" altLang="zh-CN" sz="2000" dirty="0"/>
              <a:t>5</a:t>
            </a:r>
            <a:r>
              <a:rPr lang="zh-CN" altLang="en-US" sz="2000" dirty="0"/>
              <a:t>点求解器，它可以</a:t>
            </a:r>
            <a:r>
              <a:rPr lang="zh-CN" altLang="en-US" sz="2000" b="1" dirty="0"/>
              <a:t>联合估计线参数和线性相机速度投影</a:t>
            </a:r>
            <a:r>
              <a:rPr lang="zh-CN" altLang="en-US" sz="2000" dirty="0"/>
              <a:t>，当考虑多条线时，这些投影可以融合成单个平均线速度。我们在合成和真实数据上证明，我们的求解器比其他方法产生更稳定的相对运动估计，同时捕获更多的内线，而不是基于时空平面的聚类。</a:t>
            </a:r>
            <a:endParaRPr lang="en-US" altLang="zh-CN" sz="2000" dirty="0"/>
          </a:p>
          <a:p>
            <a:pPr algn="just"/>
            <a:endParaRPr lang="en-US" altLang="zh-CN" sz="2000" dirty="0"/>
          </a:p>
          <a:p>
            <a:pPr algn="just"/>
            <a:r>
              <a:rPr lang="zh-CN" altLang="en-US" sz="2000" dirty="0"/>
              <a:t>方法在估计线速度方面始终达到</a:t>
            </a:r>
            <a:r>
              <a:rPr lang="en-US" altLang="zh-CN" sz="2000" dirty="0"/>
              <a:t>100%</a:t>
            </a:r>
            <a:r>
              <a:rPr lang="zh-CN" altLang="en-US" sz="2000" dirty="0"/>
              <a:t>的成功率。</a:t>
            </a:r>
            <a:endParaRPr lang="en-US" altLang="zh-CN" sz="2000" dirty="0"/>
          </a:p>
          <a:p>
            <a:pPr algn="just"/>
            <a:r>
              <a:rPr lang="zh-CN" altLang="en-US" sz="2000" dirty="0"/>
              <a:t>项目页面</a:t>
            </a:r>
            <a:r>
              <a:rPr lang="en-US" altLang="zh-CN" sz="2000" dirty="0"/>
              <a:t>:https://mgaoling.github.io/</a:t>
            </a:r>
            <a:r>
              <a:rPr lang="en-US" altLang="zh-CN" sz="2000" dirty="0" err="1"/>
              <a:t>eventail</a:t>
            </a:r>
            <a:r>
              <a:rPr lang="en-US" altLang="zh-CN" sz="2000" dirty="0"/>
              <a:t>/</a:t>
            </a:r>
            <a:endParaRPr lang="en-US" altLang="zh-CN" sz="1600" dirty="0"/>
          </a:p>
        </p:txBody>
      </p:sp>
      <p:sp>
        <p:nvSpPr>
          <p:cNvPr id="14" name="文本框 13">
            <a:extLst>
              <a:ext uri="{FF2B5EF4-FFF2-40B4-BE49-F238E27FC236}">
                <a16:creationId xmlns:a16="http://schemas.microsoft.com/office/drawing/2014/main" id="{7856607E-CFCF-0AB0-FB7C-830C35E20272}"/>
              </a:ext>
            </a:extLst>
          </p:cNvPr>
          <p:cNvSpPr txBox="1"/>
          <p:nvPr/>
        </p:nvSpPr>
        <p:spPr>
          <a:xfrm>
            <a:off x="3547055" y="806549"/>
            <a:ext cx="6041859" cy="369332"/>
          </a:xfrm>
          <a:prstGeom prst="rect">
            <a:avLst/>
          </a:prstGeom>
          <a:noFill/>
        </p:spPr>
        <p:txBody>
          <a:bodyPr wrap="square" rtlCol="0">
            <a:spAutoFit/>
          </a:bodyPr>
          <a:lstStyle/>
          <a:p>
            <a:r>
              <a:rPr lang="zh-CN" altLang="en-US" dirty="0"/>
              <a:t>事件相机相对运动估计的</a:t>
            </a:r>
            <a:r>
              <a:rPr lang="en-US" altLang="zh-CN" dirty="0"/>
              <a:t>5</a:t>
            </a:r>
            <a:r>
              <a:rPr lang="zh-CN" altLang="en-US" dirty="0"/>
              <a:t>点最小解算器</a:t>
            </a:r>
          </a:p>
        </p:txBody>
      </p:sp>
      <p:sp>
        <p:nvSpPr>
          <p:cNvPr id="22" name="文本框 21">
            <a:extLst>
              <a:ext uri="{FF2B5EF4-FFF2-40B4-BE49-F238E27FC236}">
                <a16:creationId xmlns:a16="http://schemas.microsoft.com/office/drawing/2014/main" id="{71C92133-29A7-6E75-9046-4363680A9232}"/>
              </a:ext>
            </a:extLst>
          </p:cNvPr>
          <p:cNvSpPr txBox="1"/>
          <p:nvPr/>
        </p:nvSpPr>
        <p:spPr>
          <a:xfrm>
            <a:off x="388653" y="1175881"/>
            <a:ext cx="11241372" cy="1015663"/>
          </a:xfrm>
          <a:prstGeom prst="rect">
            <a:avLst/>
          </a:prstGeom>
          <a:noFill/>
        </p:spPr>
        <p:txBody>
          <a:bodyPr wrap="square">
            <a:spAutoFit/>
          </a:bodyPr>
          <a:lstStyle/>
          <a:p>
            <a:pPr algn="ctr"/>
            <a:r>
              <a:rPr lang="en-US" altLang="zh-CN" sz="2400" b="1" dirty="0"/>
              <a:t>A 5-Point Minimal Solver for Event Camera Relative Motion Estimation</a:t>
            </a:r>
          </a:p>
          <a:p>
            <a:pPr algn="ctr"/>
            <a:r>
              <a:rPr lang="en-US" altLang="zh-CN" dirty="0"/>
              <a:t>Ling Gao1* Hang Su1* Daniel Gehrig2 Marco Cannici2 Davide Scaramuzza2 Laurent Kneip1 1 Mobile Perception Lab, </a:t>
            </a:r>
            <a:r>
              <a:rPr lang="en-US" altLang="zh-CN" dirty="0" err="1"/>
              <a:t>ShanghaiTech</a:t>
            </a:r>
            <a:r>
              <a:rPr lang="en-US" altLang="zh-CN" dirty="0"/>
              <a:t> University, China 2 Robotics and Perception Group, University of Zurich, Switzerland</a:t>
            </a:r>
            <a:endParaRPr lang="zh-CN" altLang="en-US" dirty="0"/>
          </a:p>
        </p:txBody>
      </p:sp>
    </p:spTree>
    <p:extLst>
      <p:ext uri="{BB962C8B-B14F-4D97-AF65-F5344CB8AC3E}">
        <p14:creationId xmlns:p14="http://schemas.microsoft.com/office/powerpoint/2010/main" val="126244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E174DB7-5E2E-6A7D-1385-82990E6A0A57}"/>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文本框 5">
            <a:extLst>
              <a:ext uri="{FF2B5EF4-FFF2-40B4-BE49-F238E27FC236}">
                <a16:creationId xmlns:a16="http://schemas.microsoft.com/office/drawing/2014/main" id="{598F9091-33D5-6DED-B106-E65421EE07C5}"/>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5-Machine learning and dataset</a:t>
            </a:r>
          </a:p>
        </p:txBody>
      </p:sp>
      <p:sp>
        <p:nvSpPr>
          <p:cNvPr id="12" name="文本框 11">
            <a:extLst>
              <a:ext uri="{FF2B5EF4-FFF2-40B4-BE49-F238E27FC236}">
                <a16:creationId xmlns:a16="http://schemas.microsoft.com/office/drawing/2014/main" id="{8A6F174D-A553-6E7C-FDCD-6449CB793DDC}"/>
              </a:ext>
            </a:extLst>
          </p:cNvPr>
          <p:cNvSpPr txBox="1"/>
          <p:nvPr/>
        </p:nvSpPr>
        <p:spPr>
          <a:xfrm>
            <a:off x="167054" y="2488223"/>
            <a:ext cx="8853854" cy="3970318"/>
          </a:xfrm>
          <a:prstGeom prst="rect">
            <a:avLst/>
          </a:prstGeom>
          <a:noFill/>
        </p:spPr>
        <p:txBody>
          <a:bodyPr wrap="square" rtlCol="0">
            <a:spAutoFit/>
          </a:bodyPr>
          <a:lstStyle/>
          <a:p>
            <a:pPr algn="just"/>
            <a:r>
              <a:rPr lang="zh-CN" altLang="nb-NO" sz="2000" dirty="0"/>
              <a:t>当配对图像和类别标签不存在时，从稀疏和噪声事件中识别对象变得极其困难。</a:t>
            </a:r>
            <a:endParaRPr lang="en-US" altLang="zh-CN" sz="2000" dirty="0"/>
          </a:p>
          <a:p>
            <a:pPr algn="just"/>
            <a:r>
              <a:rPr lang="zh-CN" altLang="nb-NO" sz="2000" dirty="0"/>
              <a:t>研究了无标签的基于事件的目标识别，其中类别标签</a:t>
            </a:r>
            <a:r>
              <a:rPr lang="zh-CN" altLang="en-US" sz="2000" dirty="0"/>
              <a:t>和</a:t>
            </a:r>
            <a:r>
              <a:rPr lang="zh-CN" altLang="nb-NO" sz="2000" dirty="0"/>
              <a:t>配对图像不可用。</a:t>
            </a:r>
            <a:endParaRPr lang="en-US" altLang="zh-CN" sz="2000" dirty="0"/>
          </a:p>
          <a:p>
            <a:pPr algn="just"/>
            <a:r>
              <a:rPr lang="zh-CN" altLang="en-US" sz="2000" dirty="0"/>
              <a:t>为此，我们提出了一种互补的目标识别和图像重建的联合公式。</a:t>
            </a:r>
            <a:endParaRPr lang="en-US" altLang="zh-CN" sz="2000" dirty="0"/>
          </a:p>
          <a:p>
            <a:pPr algn="just"/>
            <a:r>
              <a:rPr lang="zh-CN" altLang="en-US" sz="2000" dirty="0"/>
              <a:t>我们的方法首先从事件中重建图像，并通过对比语言图像预训练</a:t>
            </a:r>
            <a:r>
              <a:rPr lang="en-US" altLang="zh-CN" sz="2000" dirty="0"/>
              <a:t>(CLIP)</a:t>
            </a:r>
            <a:r>
              <a:rPr lang="zh-CN" altLang="en-US" sz="2000" dirty="0"/>
              <a:t>进行对象识别，从而通过丰富的数据集实现更好的识别图片的背景。</a:t>
            </a:r>
            <a:endParaRPr lang="en-US" altLang="zh-CN" sz="2000" dirty="0"/>
          </a:p>
          <a:p>
            <a:pPr algn="just"/>
            <a:r>
              <a:rPr lang="zh-CN" altLang="en-US" sz="2000" dirty="0"/>
              <a:t>由于类别信息在图像重建中至关重要，我们提出了类别引导的吸引力损失和类别不可知论的排斥损失，以架起预测类别的文本特征和使用</a:t>
            </a:r>
            <a:r>
              <a:rPr lang="en-US" altLang="zh-CN" sz="2000" dirty="0"/>
              <a:t>CLIP</a:t>
            </a:r>
            <a:r>
              <a:rPr lang="zh-CN" altLang="en-US" sz="2000" dirty="0"/>
              <a:t>重建图像的视觉特征之间的桥梁。此外，我们还引入了可靠的数据采样策略和局部</a:t>
            </a:r>
            <a:r>
              <a:rPr lang="en-US" altLang="zh-CN" sz="2000" dirty="0"/>
              <a:t>-</a:t>
            </a:r>
            <a:r>
              <a:rPr lang="zh-CN" altLang="en-US" sz="2000" dirty="0"/>
              <a:t>全局重构一致性来增强关节学习两项任务。为了提高预测的准确性和重建的质量，我们还使用未配对的图像，提出了一种基于原型的方法。</a:t>
            </a:r>
            <a:endParaRPr lang="en-US" altLang="zh-CN" sz="2000" dirty="0"/>
          </a:p>
          <a:p>
            <a:pPr algn="just"/>
            <a:endParaRPr lang="en-US" altLang="zh-CN" sz="2000" dirty="0"/>
          </a:p>
          <a:p>
            <a:pPr algn="just"/>
            <a:r>
              <a:rPr lang="zh-CN" altLang="en-US" sz="1600" dirty="0"/>
              <a:t>大量的实验证明了该方法的优越性和可扩展性。</a:t>
            </a:r>
            <a:endParaRPr lang="en-US" altLang="zh-CN" sz="1600" dirty="0"/>
          </a:p>
          <a:p>
            <a:pPr algn="just"/>
            <a:r>
              <a:rPr lang="zh-CN" altLang="nb-NO" sz="1600" dirty="0"/>
              <a:t>我们的项目代码可从</a:t>
            </a:r>
            <a:r>
              <a:rPr lang="nb-NO" altLang="zh-CN" sz="1600" dirty="0"/>
              <a:t>https://github.com/Chohoonhee / Ev-LaFOR</a:t>
            </a:r>
            <a:r>
              <a:rPr lang="zh-CN" altLang="nb-NO" sz="1600" dirty="0"/>
              <a:t>获得。</a:t>
            </a:r>
            <a:endParaRPr lang="en-US" altLang="zh-CN" sz="1200" dirty="0"/>
          </a:p>
        </p:txBody>
      </p:sp>
      <p:sp>
        <p:nvSpPr>
          <p:cNvPr id="14" name="文本框 13">
            <a:extLst>
              <a:ext uri="{FF2B5EF4-FFF2-40B4-BE49-F238E27FC236}">
                <a16:creationId xmlns:a16="http://schemas.microsoft.com/office/drawing/2014/main" id="{7856607E-CFCF-0AB0-FB7C-830C35E20272}"/>
              </a:ext>
            </a:extLst>
          </p:cNvPr>
          <p:cNvSpPr txBox="1"/>
          <p:nvPr/>
        </p:nvSpPr>
        <p:spPr>
          <a:xfrm>
            <a:off x="3411973" y="841800"/>
            <a:ext cx="6041859" cy="369332"/>
          </a:xfrm>
          <a:prstGeom prst="rect">
            <a:avLst/>
          </a:prstGeom>
          <a:noFill/>
        </p:spPr>
        <p:txBody>
          <a:bodyPr wrap="square" rtlCol="0">
            <a:spAutoFit/>
          </a:bodyPr>
          <a:lstStyle/>
          <a:p>
            <a:r>
              <a:rPr lang="zh-CN" altLang="en-US" dirty="0"/>
              <a:t>通过联合学习，从事件中重建图像的无标签事件目标识别</a:t>
            </a:r>
          </a:p>
        </p:txBody>
      </p:sp>
      <p:sp>
        <p:nvSpPr>
          <p:cNvPr id="22" name="文本框 21">
            <a:extLst>
              <a:ext uri="{FF2B5EF4-FFF2-40B4-BE49-F238E27FC236}">
                <a16:creationId xmlns:a16="http://schemas.microsoft.com/office/drawing/2014/main" id="{71C92133-29A7-6E75-9046-4363680A9232}"/>
              </a:ext>
            </a:extLst>
          </p:cNvPr>
          <p:cNvSpPr txBox="1"/>
          <p:nvPr/>
        </p:nvSpPr>
        <p:spPr>
          <a:xfrm>
            <a:off x="-249382" y="1175881"/>
            <a:ext cx="12572999" cy="1107996"/>
          </a:xfrm>
          <a:prstGeom prst="rect">
            <a:avLst/>
          </a:prstGeom>
          <a:noFill/>
        </p:spPr>
        <p:txBody>
          <a:bodyPr wrap="square">
            <a:spAutoFit/>
          </a:bodyPr>
          <a:lstStyle/>
          <a:p>
            <a:pPr algn="ctr"/>
            <a:r>
              <a:rPr lang="en-US" altLang="zh-CN" sz="2400" b="1" dirty="0"/>
              <a:t>Label-Free Event-based Object Recognition via Joint Learning with</a:t>
            </a:r>
          </a:p>
          <a:p>
            <a:pPr algn="ctr"/>
            <a:r>
              <a:rPr lang="en-US" altLang="zh-CN" sz="2400" b="1" dirty="0"/>
              <a:t>Image Reconstruction from Events</a:t>
            </a:r>
          </a:p>
          <a:p>
            <a:pPr algn="ctr"/>
            <a:r>
              <a:rPr lang="en-US" altLang="zh-CN" dirty="0" err="1"/>
              <a:t>Hoonhee</a:t>
            </a:r>
            <a:r>
              <a:rPr lang="en-US" altLang="zh-CN" dirty="0"/>
              <a:t> Cho*, </a:t>
            </a:r>
            <a:r>
              <a:rPr lang="en-US" altLang="zh-CN" dirty="0" err="1"/>
              <a:t>Hyeonseong</a:t>
            </a:r>
            <a:r>
              <a:rPr lang="en-US" altLang="zh-CN" dirty="0"/>
              <a:t> Kim*, </a:t>
            </a:r>
            <a:r>
              <a:rPr lang="en-US" altLang="zh-CN" dirty="0" err="1"/>
              <a:t>Yujeong</a:t>
            </a:r>
            <a:r>
              <a:rPr lang="en-US" altLang="zh-CN" dirty="0"/>
              <a:t> Chae, and Kuk-Jin Yoon Korea Advanced Institute of Science and Technology</a:t>
            </a:r>
            <a:endParaRPr lang="zh-CN" altLang="en-US" dirty="0"/>
          </a:p>
        </p:txBody>
      </p:sp>
      <p:pic>
        <p:nvPicPr>
          <p:cNvPr id="2" name="图片 1">
            <a:extLst>
              <a:ext uri="{FF2B5EF4-FFF2-40B4-BE49-F238E27FC236}">
                <a16:creationId xmlns:a16="http://schemas.microsoft.com/office/drawing/2014/main" id="{EF1311A6-EE2D-EFC3-6266-A7C3EEF52DD1}"/>
              </a:ext>
            </a:extLst>
          </p:cNvPr>
          <p:cNvPicPr>
            <a:picLocks noChangeAspect="1"/>
          </p:cNvPicPr>
          <p:nvPr/>
        </p:nvPicPr>
        <p:blipFill rotWithShape="1">
          <a:blip r:embed="rId2"/>
          <a:srcRect l="4425" r="5710"/>
          <a:stretch/>
        </p:blipFill>
        <p:spPr>
          <a:xfrm>
            <a:off x="9020908" y="2617958"/>
            <a:ext cx="3082236" cy="2373923"/>
          </a:xfrm>
          <a:prstGeom prst="rect">
            <a:avLst/>
          </a:prstGeom>
        </p:spPr>
      </p:pic>
    </p:spTree>
    <p:extLst>
      <p:ext uri="{BB962C8B-B14F-4D97-AF65-F5344CB8AC3E}">
        <p14:creationId xmlns:p14="http://schemas.microsoft.com/office/powerpoint/2010/main" val="180629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E174DB7-5E2E-6A7D-1385-82990E6A0A57}"/>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文本框 5">
            <a:extLst>
              <a:ext uri="{FF2B5EF4-FFF2-40B4-BE49-F238E27FC236}">
                <a16:creationId xmlns:a16="http://schemas.microsoft.com/office/drawing/2014/main" id="{598F9091-33D5-6DED-B106-E65421EE07C5}"/>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6-Motion estimation, matching and tracking</a:t>
            </a:r>
          </a:p>
        </p:txBody>
      </p:sp>
      <p:sp>
        <p:nvSpPr>
          <p:cNvPr id="12" name="文本框 11">
            <a:extLst>
              <a:ext uri="{FF2B5EF4-FFF2-40B4-BE49-F238E27FC236}">
                <a16:creationId xmlns:a16="http://schemas.microsoft.com/office/drawing/2014/main" id="{8A6F174D-A553-6E7C-FDCD-6449CB793DDC}"/>
              </a:ext>
            </a:extLst>
          </p:cNvPr>
          <p:cNvSpPr txBox="1"/>
          <p:nvPr/>
        </p:nvSpPr>
        <p:spPr>
          <a:xfrm>
            <a:off x="1060784" y="1841242"/>
            <a:ext cx="9689432" cy="5016758"/>
          </a:xfrm>
          <a:prstGeom prst="rect">
            <a:avLst/>
          </a:prstGeom>
          <a:noFill/>
        </p:spPr>
        <p:txBody>
          <a:bodyPr wrap="square" rtlCol="0">
            <a:spAutoFit/>
          </a:bodyPr>
          <a:lstStyle/>
          <a:p>
            <a:pPr algn="just"/>
            <a:r>
              <a:rPr lang="zh-CN" altLang="en-US" sz="2000" b="1" dirty="0">
                <a:solidFill>
                  <a:srgbClr val="FF0000"/>
                </a:solidFill>
              </a:rPr>
              <a:t>在捕捉快速移动的物体时，事件相机比传统的基于帧的相机具有优势，没有动态模糊。它们通过记录光强度的变化</a:t>
            </a:r>
            <a:r>
              <a:rPr lang="en-US" altLang="zh-CN" sz="2000" b="1" dirty="0">
                <a:solidFill>
                  <a:srgbClr val="FF0000"/>
                </a:solidFill>
              </a:rPr>
              <a:t>(</a:t>
            </a:r>
            <a:r>
              <a:rPr lang="zh-CN" altLang="en-US" sz="2000" b="1" dirty="0">
                <a:solidFill>
                  <a:srgbClr val="FF0000"/>
                </a:solidFill>
              </a:rPr>
              <a:t>称为事件</a:t>
            </a:r>
            <a:r>
              <a:rPr lang="en-US" altLang="zh-CN" sz="2000" b="1" dirty="0">
                <a:solidFill>
                  <a:srgbClr val="FF0000"/>
                </a:solidFill>
              </a:rPr>
              <a:t>)</a:t>
            </a:r>
            <a:r>
              <a:rPr lang="zh-CN" altLang="en-US" sz="2000" b="1" dirty="0">
                <a:solidFill>
                  <a:srgbClr val="FF0000"/>
                </a:solidFill>
              </a:rPr>
              <a:t>来实现这一点，从而允许它们以更高的频率操作，并使它们适合在高度动态的场景中捕捉运动。</a:t>
            </a:r>
            <a:endParaRPr lang="en-US" altLang="zh-CN" sz="2000" b="1" dirty="0">
              <a:solidFill>
                <a:srgbClr val="FF0000"/>
              </a:solidFill>
            </a:endParaRPr>
          </a:p>
          <a:p>
            <a:pPr algn="just"/>
            <a:endParaRPr lang="en-US" altLang="zh-CN" sz="2000" b="1" dirty="0">
              <a:solidFill>
                <a:srgbClr val="FF0000"/>
              </a:solidFill>
            </a:endParaRPr>
          </a:p>
          <a:p>
            <a:pPr algn="just"/>
            <a:r>
              <a:rPr lang="zh-CN" altLang="en-US" sz="2000" dirty="0"/>
              <a:t>最近的许多研究提出了训练神经网络</a:t>
            </a:r>
            <a:r>
              <a:rPr lang="en-US" altLang="zh-CN" sz="2000" dirty="0"/>
              <a:t>(NNs)</a:t>
            </a:r>
            <a:r>
              <a:rPr lang="zh-CN" altLang="en-US" sz="2000" dirty="0"/>
              <a:t>的方法，以从事件中预测光流，但通常依赖于由固定间隔内的事件构建的时空表示，例如在</a:t>
            </a:r>
            <a:r>
              <a:rPr lang="en-US" altLang="zh-CN" sz="2000" dirty="0"/>
              <a:t>DSEC</a:t>
            </a:r>
            <a:r>
              <a:rPr lang="zh-CN" altLang="en-US" sz="2000" dirty="0"/>
              <a:t>数据集上训练时使用的</a:t>
            </a:r>
            <a:r>
              <a:rPr lang="en-US" altLang="zh-CN" sz="2000" dirty="0"/>
              <a:t>10hz</a:t>
            </a:r>
            <a:r>
              <a:rPr lang="zh-CN" altLang="en-US" sz="2000" dirty="0"/>
              <a:t>。 </a:t>
            </a:r>
            <a:r>
              <a:rPr lang="en-US" altLang="zh-CN" sz="2000" dirty="0"/>
              <a:t>(</a:t>
            </a:r>
            <a:r>
              <a:rPr lang="zh-CN" altLang="en-US" sz="2000" dirty="0"/>
              <a:t>就是限制在</a:t>
            </a:r>
            <a:r>
              <a:rPr lang="en-US" altLang="zh-CN" sz="2000" dirty="0"/>
              <a:t>10hz)</a:t>
            </a:r>
            <a:r>
              <a:rPr lang="zh-CN" altLang="en-US" sz="2000" dirty="0"/>
              <a:t>然而事件相机的快速速度高达</a:t>
            </a:r>
            <a:r>
              <a:rPr lang="en-US" altLang="zh-CN" sz="2000" dirty="0"/>
              <a:t>3khz</a:t>
            </a:r>
            <a:r>
              <a:rPr lang="zh-CN" altLang="en-US" sz="2000" dirty="0"/>
              <a:t>，没有得到有效利用。</a:t>
            </a:r>
            <a:endParaRPr lang="en-US" altLang="zh-CN" sz="2000" dirty="0"/>
          </a:p>
          <a:p>
            <a:pPr algn="just"/>
            <a:endParaRPr lang="en-US" altLang="zh-CN" sz="2000" dirty="0"/>
          </a:p>
          <a:p>
            <a:pPr algn="just"/>
            <a:r>
              <a:rPr lang="zh-CN" altLang="en-US" sz="2000" dirty="0"/>
              <a:t>本文表明，通过使用两种不同的递归网络</a:t>
            </a:r>
            <a:r>
              <a:rPr lang="en-US" altLang="zh-CN" sz="2000" dirty="0"/>
              <a:t>——</a:t>
            </a:r>
            <a:r>
              <a:rPr lang="zh-CN" altLang="en-US" sz="2000" dirty="0"/>
              <a:t>长短期记忆网络</a:t>
            </a:r>
            <a:r>
              <a:rPr lang="en-US" altLang="zh-CN" sz="2000" dirty="0"/>
              <a:t>(LSTM)</a:t>
            </a:r>
            <a:r>
              <a:rPr lang="zh-CN" altLang="en-US" sz="2000" dirty="0"/>
              <a:t>和脉冲神经网络</a:t>
            </a:r>
            <a:r>
              <a:rPr lang="en-US" altLang="zh-CN" sz="2000" dirty="0"/>
              <a:t>(SNN)</a:t>
            </a:r>
            <a:r>
              <a:rPr lang="zh-CN" altLang="en-US" sz="2000" dirty="0"/>
              <a:t>，将流量估计视为一个序列问题，可以实现</a:t>
            </a:r>
            <a:r>
              <a:rPr lang="en-US" altLang="zh-CN" sz="2000" dirty="0"/>
              <a:t>100 Hz</a:t>
            </a:r>
            <a:r>
              <a:rPr lang="zh-CN" altLang="en-US" sz="2000" dirty="0"/>
              <a:t>的时间上稠密的流量估计。首先，我们利用构造的神经网络模型类似于流行的</a:t>
            </a:r>
            <a:r>
              <a:rPr lang="en-US" altLang="zh-CN" sz="2000" dirty="0"/>
              <a:t>EV-</a:t>
            </a:r>
            <a:r>
              <a:rPr lang="en-US" altLang="zh-CN" sz="2000" dirty="0" err="1"/>
              <a:t>FlowNet</a:t>
            </a:r>
            <a:r>
              <a:rPr lang="zh-CN" altLang="en-US" sz="2000" dirty="0"/>
              <a:t>，但具有</a:t>
            </a:r>
            <a:r>
              <a:rPr lang="en-US" altLang="zh-CN" sz="2000" dirty="0"/>
              <a:t>LSTM</a:t>
            </a:r>
            <a:r>
              <a:rPr lang="zh-CN" altLang="en-US" sz="2000" dirty="0"/>
              <a:t>层，以证明我们的训练方法的效率（高</a:t>
            </a:r>
            <a:r>
              <a:rPr lang="en-US" altLang="zh-CN" sz="2000" dirty="0"/>
              <a:t>10</a:t>
            </a:r>
            <a:r>
              <a:rPr lang="zh-CN" altLang="en-US" sz="2000" dirty="0"/>
              <a:t>倍，预测误差低</a:t>
            </a:r>
            <a:r>
              <a:rPr lang="en-US" altLang="zh-CN" sz="2000" dirty="0"/>
              <a:t>13% </a:t>
            </a:r>
            <a:r>
              <a:rPr lang="zh-CN" altLang="en-US" sz="2000" dirty="0"/>
              <a:t>）</a:t>
            </a:r>
            <a:endParaRPr lang="en-US" altLang="zh-CN" sz="2000" dirty="0"/>
          </a:p>
          <a:p>
            <a:pPr algn="just"/>
            <a:endParaRPr lang="en-US" altLang="zh-CN" sz="2000" dirty="0"/>
          </a:p>
          <a:p>
            <a:pPr algn="just"/>
            <a:r>
              <a:rPr lang="zh-CN" altLang="en-US" sz="2000" dirty="0"/>
              <a:t>构建了一个</a:t>
            </a:r>
            <a:r>
              <a:rPr lang="en-US" altLang="zh-CN" sz="2000" dirty="0"/>
              <a:t>EV-</a:t>
            </a:r>
            <a:r>
              <a:rPr lang="en-US" altLang="zh-CN" sz="2000" dirty="0" err="1"/>
              <a:t>FlowNet</a:t>
            </a:r>
            <a:r>
              <a:rPr lang="en-US" altLang="zh-CN" sz="2000" dirty="0"/>
              <a:t> SNN</a:t>
            </a:r>
            <a:r>
              <a:rPr lang="zh-CN" altLang="en-US" sz="2000" dirty="0"/>
              <a:t>，但具有</a:t>
            </a:r>
            <a:r>
              <a:rPr lang="en-US" altLang="zh-CN" sz="2000" dirty="0"/>
              <a:t>leaky</a:t>
            </a:r>
            <a:r>
              <a:rPr lang="zh-CN" altLang="en-US" sz="2000" dirty="0"/>
              <a:t>集成和点火神经元，以有效地捕获时间动态。我们发现，与</a:t>
            </a:r>
            <a:r>
              <a:rPr lang="en-US" altLang="zh-CN" sz="2000" dirty="0"/>
              <a:t>LSTM</a:t>
            </a:r>
            <a:r>
              <a:rPr lang="zh-CN" altLang="en-US" sz="2000" dirty="0"/>
              <a:t>模型相比，</a:t>
            </a:r>
            <a:r>
              <a:rPr lang="en-US" altLang="zh-CN" sz="2000" dirty="0"/>
              <a:t>SNN</a:t>
            </a:r>
            <a:r>
              <a:rPr lang="zh-CN" altLang="en-US" sz="2000" dirty="0"/>
              <a:t>的简单固有递归动态导致了参数的显著减少。此外，代码可以在</a:t>
            </a:r>
            <a:r>
              <a:rPr lang="en-US" altLang="zh-CN" sz="2000" dirty="0"/>
              <a:t>https://github.com/wponghiran/</a:t>
            </a:r>
            <a:endParaRPr lang="en-US" altLang="zh-CN" sz="1200" dirty="0"/>
          </a:p>
        </p:txBody>
      </p:sp>
      <p:sp>
        <p:nvSpPr>
          <p:cNvPr id="14" name="文本框 13">
            <a:extLst>
              <a:ext uri="{FF2B5EF4-FFF2-40B4-BE49-F238E27FC236}">
                <a16:creationId xmlns:a16="http://schemas.microsoft.com/office/drawing/2014/main" id="{7856607E-CFCF-0AB0-FB7C-830C35E20272}"/>
              </a:ext>
            </a:extLst>
          </p:cNvPr>
          <p:cNvSpPr txBox="1"/>
          <p:nvPr/>
        </p:nvSpPr>
        <p:spPr>
          <a:xfrm>
            <a:off x="8164948" y="749804"/>
            <a:ext cx="6041859" cy="369332"/>
          </a:xfrm>
          <a:prstGeom prst="rect">
            <a:avLst/>
          </a:prstGeom>
          <a:noFill/>
        </p:spPr>
        <p:txBody>
          <a:bodyPr wrap="square" rtlCol="0">
            <a:spAutoFit/>
          </a:bodyPr>
          <a:lstStyle/>
          <a:p>
            <a:r>
              <a:rPr lang="zh-CN" altLang="en-US" dirty="0"/>
              <a:t>基于事件序列学习的时序稠密光流估计</a:t>
            </a:r>
          </a:p>
        </p:txBody>
      </p:sp>
      <p:sp>
        <p:nvSpPr>
          <p:cNvPr id="22" name="文本框 21">
            <a:extLst>
              <a:ext uri="{FF2B5EF4-FFF2-40B4-BE49-F238E27FC236}">
                <a16:creationId xmlns:a16="http://schemas.microsoft.com/office/drawing/2014/main" id="{71C92133-29A7-6E75-9046-4363680A9232}"/>
              </a:ext>
            </a:extLst>
          </p:cNvPr>
          <p:cNvSpPr txBox="1"/>
          <p:nvPr/>
        </p:nvSpPr>
        <p:spPr>
          <a:xfrm>
            <a:off x="-380999" y="667791"/>
            <a:ext cx="12572999" cy="1107996"/>
          </a:xfrm>
          <a:prstGeom prst="rect">
            <a:avLst/>
          </a:prstGeom>
          <a:noFill/>
        </p:spPr>
        <p:txBody>
          <a:bodyPr wrap="square">
            <a:spAutoFit/>
          </a:bodyPr>
          <a:lstStyle/>
          <a:p>
            <a:pPr algn="ctr"/>
            <a:r>
              <a:rPr lang="en-US" altLang="zh-CN" sz="2400" b="1" dirty="0"/>
              <a:t>Event-based Temporally Dense</a:t>
            </a:r>
          </a:p>
          <a:p>
            <a:pPr algn="ctr"/>
            <a:r>
              <a:rPr lang="en-US" altLang="zh-CN" sz="2400" b="1" dirty="0"/>
              <a:t>Optical Flow Estimation with Sequential Learning</a:t>
            </a:r>
          </a:p>
          <a:p>
            <a:pPr algn="ctr"/>
            <a:r>
              <a:rPr lang="en-US" altLang="zh-CN" dirty="0" err="1"/>
              <a:t>Wachirawit</a:t>
            </a:r>
            <a:r>
              <a:rPr lang="en-US" altLang="zh-CN" dirty="0"/>
              <a:t> </a:t>
            </a:r>
            <a:r>
              <a:rPr lang="en-US" altLang="zh-CN" dirty="0" err="1"/>
              <a:t>Ponghiran</a:t>
            </a:r>
            <a:r>
              <a:rPr lang="en-US" altLang="zh-CN" dirty="0"/>
              <a:t> </a:t>
            </a:r>
            <a:r>
              <a:rPr lang="en-US" altLang="zh-CN" dirty="0" err="1"/>
              <a:t>Chamika</a:t>
            </a:r>
            <a:r>
              <a:rPr lang="en-US" altLang="zh-CN" dirty="0"/>
              <a:t> </a:t>
            </a:r>
            <a:r>
              <a:rPr lang="en-US" altLang="zh-CN" dirty="0" err="1"/>
              <a:t>Mihiranga</a:t>
            </a:r>
            <a:r>
              <a:rPr lang="en-US" altLang="zh-CN" dirty="0"/>
              <a:t> </a:t>
            </a:r>
            <a:r>
              <a:rPr lang="en-US" altLang="zh-CN" dirty="0" err="1"/>
              <a:t>Liyanagedera</a:t>
            </a:r>
            <a:r>
              <a:rPr lang="en-US" altLang="zh-CN" dirty="0"/>
              <a:t> Kaushik Roy Purdue University West Lafayette, IN 47907, USA</a:t>
            </a:r>
            <a:endParaRPr lang="zh-CN" altLang="en-US" dirty="0"/>
          </a:p>
        </p:txBody>
      </p:sp>
    </p:spTree>
    <p:extLst>
      <p:ext uri="{BB962C8B-B14F-4D97-AF65-F5344CB8AC3E}">
        <p14:creationId xmlns:p14="http://schemas.microsoft.com/office/powerpoint/2010/main" val="350987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E174DB7-5E2E-6A7D-1385-82990E6A0A57}"/>
              </a:ext>
            </a:extLst>
          </p:cNvPr>
          <p:cNvSpPr/>
          <p:nvPr/>
        </p:nvSpPr>
        <p:spPr>
          <a:xfrm>
            <a:off x="0" y="-87827"/>
            <a:ext cx="10262682" cy="69887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文本框 5">
            <a:extLst>
              <a:ext uri="{FF2B5EF4-FFF2-40B4-BE49-F238E27FC236}">
                <a16:creationId xmlns:a16="http://schemas.microsoft.com/office/drawing/2014/main" id="{598F9091-33D5-6DED-B106-E65421EE07C5}"/>
              </a:ext>
            </a:extLst>
          </p:cNvPr>
          <p:cNvSpPr txBox="1"/>
          <p:nvPr/>
        </p:nvSpPr>
        <p:spPr>
          <a:xfrm>
            <a:off x="168229" y="-35285"/>
            <a:ext cx="10094453"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bg1"/>
                </a:solidFill>
                <a:latin typeface="微软雅黑" panose="020B0503020204020204" pitchFamily="34" charset="-122"/>
                <a:ea typeface="微软雅黑" panose="020B0503020204020204" pitchFamily="34" charset="-122"/>
              </a:rPr>
              <a:t>6-Motion estimation, matching and tracking</a:t>
            </a:r>
          </a:p>
        </p:txBody>
      </p:sp>
      <p:sp>
        <p:nvSpPr>
          <p:cNvPr id="12" name="文本框 11">
            <a:extLst>
              <a:ext uri="{FF2B5EF4-FFF2-40B4-BE49-F238E27FC236}">
                <a16:creationId xmlns:a16="http://schemas.microsoft.com/office/drawing/2014/main" id="{8A6F174D-A553-6E7C-FDCD-6449CB793DDC}"/>
              </a:ext>
            </a:extLst>
          </p:cNvPr>
          <p:cNvSpPr txBox="1"/>
          <p:nvPr/>
        </p:nvSpPr>
        <p:spPr>
          <a:xfrm>
            <a:off x="1060784" y="2128113"/>
            <a:ext cx="9689432" cy="4093428"/>
          </a:xfrm>
          <a:prstGeom prst="rect">
            <a:avLst/>
          </a:prstGeom>
          <a:noFill/>
        </p:spPr>
        <p:txBody>
          <a:bodyPr wrap="square" rtlCol="0">
            <a:spAutoFit/>
          </a:bodyPr>
          <a:lstStyle/>
          <a:p>
            <a:pPr algn="just"/>
            <a:r>
              <a:rPr lang="zh-CN" altLang="en-US" sz="2000" dirty="0"/>
              <a:t>本文研究了事件相机的光流估计问题。</a:t>
            </a:r>
            <a:endParaRPr lang="en-US" altLang="zh-CN" sz="2000" dirty="0"/>
          </a:p>
          <a:p>
            <a:pPr algn="just"/>
            <a:r>
              <a:rPr lang="zh-CN" altLang="en-US" sz="2000" dirty="0"/>
              <a:t>问题：如何构建具有准确事件值和流标签的高质量事件流数据集。</a:t>
            </a:r>
            <a:endParaRPr lang="en-US" altLang="zh-CN" sz="2000" dirty="0"/>
          </a:p>
          <a:p>
            <a:pPr algn="just"/>
            <a:r>
              <a:rPr lang="zh-CN" altLang="en-US" sz="2000" dirty="0"/>
              <a:t>之前数据集是通过事件相机捕捉真实场景或从粘贴的前景物体的图像中合成而创建的。</a:t>
            </a:r>
            <a:endParaRPr lang="en-US" altLang="zh-CN" sz="2000" dirty="0"/>
          </a:p>
          <a:p>
            <a:pPr algn="just"/>
            <a:r>
              <a:rPr lang="zh-CN" altLang="en-US" sz="2000" dirty="0"/>
              <a:t>前一种情况可以生成真实的事件值，但计算出的流标签稀疏且不准确。</a:t>
            </a:r>
            <a:endParaRPr lang="en-US" altLang="zh-CN" sz="2000" dirty="0"/>
          </a:p>
          <a:p>
            <a:pPr algn="just"/>
            <a:r>
              <a:rPr lang="zh-CN" altLang="en-US" sz="2000" dirty="0"/>
              <a:t>后一种情况可以生成密集的流标签，但插值的事件很容易出错。</a:t>
            </a:r>
            <a:endParaRPr lang="en-US" altLang="zh-CN" sz="2000" dirty="0"/>
          </a:p>
          <a:p>
            <a:pPr algn="just"/>
            <a:endParaRPr lang="en-US" altLang="zh-CN" sz="2000" dirty="0"/>
          </a:p>
          <a:p>
            <a:pPr algn="just"/>
            <a:r>
              <a:rPr lang="zh-CN" altLang="en-US" sz="2000" dirty="0"/>
              <a:t>本文提出使用计算机图形模型渲染物理正确的事件流数据集。</a:t>
            </a:r>
            <a:endParaRPr lang="en-US" altLang="zh-CN" sz="2000" dirty="0"/>
          </a:p>
          <a:p>
            <a:pPr algn="just"/>
            <a:r>
              <a:rPr lang="en-US" altLang="zh-CN" sz="2000" dirty="0"/>
              <a:t>1</a:t>
            </a:r>
            <a:r>
              <a:rPr lang="zh-CN" altLang="en-US" sz="2000" dirty="0"/>
              <a:t>）通过</a:t>
            </a:r>
            <a:r>
              <a:rPr lang="en-US" altLang="zh-CN" sz="2000" dirty="0"/>
              <a:t>Blender</a:t>
            </a:r>
            <a:r>
              <a:rPr lang="zh-CN" altLang="en-US" sz="2000" dirty="0"/>
              <a:t>创建具有丰富场景内容变化的室内和室外</a:t>
            </a:r>
            <a:r>
              <a:rPr lang="en-US" altLang="zh-CN" sz="2000" dirty="0"/>
              <a:t>3D</a:t>
            </a:r>
            <a:r>
              <a:rPr lang="zh-CN" altLang="en-US" sz="2000" dirty="0"/>
              <a:t>场景。</a:t>
            </a:r>
            <a:endParaRPr lang="en-US" altLang="zh-CN" sz="2000" dirty="0"/>
          </a:p>
          <a:p>
            <a:pPr algn="just"/>
            <a:r>
              <a:rPr lang="en-US" altLang="zh-CN" sz="2000" dirty="0"/>
              <a:t>2</a:t>
            </a:r>
            <a:r>
              <a:rPr lang="zh-CN" altLang="en-US" sz="2000" dirty="0"/>
              <a:t>）包含多种摄像机运动，用于虚拟捕捉、生成图像和准确的流标。</a:t>
            </a:r>
            <a:endParaRPr lang="en-US" altLang="zh-CN" sz="2000" dirty="0"/>
          </a:p>
          <a:p>
            <a:pPr algn="just"/>
            <a:r>
              <a:rPr lang="en-US" altLang="zh-CN" sz="2000" dirty="0"/>
              <a:t>3</a:t>
            </a:r>
            <a:r>
              <a:rPr lang="zh-CN" altLang="en-US" sz="2000" dirty="0"/>
              <a:t>）在图像之间渲染高帧率视频，以获得准确的事件。</a:t>
            </a:r>
            <a:endParaRPr lang="en-US" altLang="zh-CN" sz="2000" dirty="0"/>
          </a:p>
          <a:p>
            <a:pPr algn="just"/>
            <a:r>
              <a:rPr lang="zh-CN" altLang="en-US" sz="2000" dirty="0"/>
              <a:t>渲染后的数据集可以在调整事件的密度基础上，进一步引入自适应密度模块</a:t>
            </a:r>
            <a:r>
              <a:rPr lang="en-US" altLang="zh-CN" sz="2000" dirty="0"/>
              <a:t>(ADM)</a:t>
            </a:r>
            <a:r>
              <a:rPr lang="zh-CN" altLang="en-US" sz="2000" dirty="0"/>
              <a:t>。</a:t>
            </a:r>
            <a:endParaRPr lang="en-US" altLang="zh-CN" sz="2000" dirty="0"/>
          </a:p>
          <a:p>
            <a:pPr algn="just"/>
            <a:endParaRPr lang="en-US" altLang="zh-CN" sz="2000" dirty="0"/>
          </a:p>
          <a:p>
            <a:pPr algn="just"/>
            <a:r>
              <a:rPr lang="zh-CN" altLang="en-US" sz="2000" dirty="0"/>
              <a:t>我们的代码可以在</a:t>
            </a:r>
            <a:r>
              <a:rPr lang="en-US" altLang="zh-CN" sz="2000" dirty="0">
                <a:hlinkClick r:id="rId2"/>
              </a:rPr>
              <a:t>https://github.com/boomluo02/ADMFlow</a:t>
            </a:r>
            <a:r>
              <a:rPr lang="zh-CN" altLang="en-US" sz="2000" dirty="0"/>
              <a:t>找到。</a:t>
            </a:r>
            <a:endParaRPr lang="en-US" altLang="zh-CN" sz="1200" dirty="0"/>
          </a:p>
        </p:txBody>
      </p:sp>
      <p:sp>
        <p:nvSpPr>
          <p:cNvPr id="14" name="文本框 13">
            <a:extLst>
              <a:ext uri="{FF2B5EF4-FFF2-40B4-BE49-F238E27FC236}">
                <a16:creationId xmlns:a16="http://schemas.microsoft.com/office/drawing/2014/main" id="{7856607E-CFCF-0AB0-FB7C-830C35E20272}"/>
              </a:ext>
            </a:extLst>
          </p:cNvPr>
          <p:cNvSpPr txBox="1"/>
          <p:nvPr/>
        </p:nvSpPr>
        <p:spPr>
          <a:xfrm>
            <a:off x="3890711" y="636459"/>
            <a:ext cx="6041859" cy="369332"/>
          </a:xfrm>
          <a:prstGeom prst="rect">
            <a:avLst/>
          </a:prstGeom>
          <a:noFill/>
        </p:spPr>
        <p:txBody>
          <a:bodyPr wrap="square" rtlCol="0">
            <a:spAutoFit/>
          </a:bodyPr>
          <a:lstStyle/>
          <a:p>
            <a:r>
              <a:rPr lang="zh-CN" altLang="en-US" dirty="0"/>
              <a:t>基于渲染数据集的事件相机光流学习</a:t>
            </a:r>
          </a:p>
        </p:txBody>
      </p:sp>
      <p:sp>
        <p:nvSpPr>
          <p:cNvPr id="22" name="文本框 21">
            <a:extLst>
              <a:ext uri="{FF2B5EF4-FFF2-40B4-BE49-F238E27FC236}">
                <a16:creationId xmlns:a16="http://schemas.microsoft.com/office/drawing/2014/main" id="{71C92133-29A7-6E75-9046-4363680A9232}"/>
              </a:ext>
            </a:extLst>
          </p:cNvPr>
          <p:cNvSpPr txBox="1"/>
          <p:nvPr/>
        </p:nvSpPr>
        <p:spPr>
          <a:xfrm>
            <a:off x="748967" y="847959"/>
            <a:ext cx="10001249" cy="892552"/>
          </a:xfrm>
          <a:prstGeom prst="rect">
            <a:avLst/>
          </a:prstGeom>
          <a:noFill/>
        </p:spPr>
        <p:txBody>
          <a:bodyPr wrap="square">
            <a:spAutoFit/>
          </a:bodyPr>
          <a:lstStyle/>
          <a:p>
            <a:pPr algn="ctr"/>
            <a:r>
              <a:rPr lang="en-US" altLang="zh-CN" sz="2400" b="1" dirty="0"/>
              <a:t>Learning Optical Flow from Event Camera with Rendered Dataset</a:t>
            </a:r>
          </a:p>
          <a:p>
            <a:pPr algn="ctr"/>
            <a:r>
              <a:rPr lang="en-US" altLang="zh-CN" sz="1400" dirty="0"/>
              <a:t>Xinglong Luo1,3, Kunming Luo2 , Ao Luo3 , </a:t>
            </a:r>
            <a:r>
              <a:rPr lang="en-US" altLang="zh-CN" sz="1400" dirty="0" err="1"/>
              <a:t>Zhengning</a:t>
            </a:r>
            <a:r>
              <a:rPr lang="en-US" altLang="zh-CN" sz="1400" dirty="0"/>
              <a:t> Wang1 , Ping Tan2 , and </a:t>
            </a:r>
            <a:r>
              <a:rPr lang="en-US" altLang="zh-CN" sz="1400" dirty="0" err="1"/>
              <a:t>Shuaicheng</a:t>
            </a:r>
            <a:r>
              <a:rPr lang="en-US" altLang="zh-CN" sz="1400" dirty="0"/>
              <a:t> Liu1,3* 1University of Electronic Science and Technology of China 2The Hong Kong University of Science and Technology 3Megvii Technology</a:t>
            </a:r>
            <a:endParaRPr lang="zh-CN" altLang="en-US" sz="1400" dirty="0"/>
          </a:p>
        </p:txBody>
      </p:sp>
    </p:spTree>
    <p:extLst>
      <p:ext uri="{BB962C8B-B14F-4D97-AF65-F5344CB8AC3E}">
        <p14:creationId xmlns:p14="http://schemas.microsoft.com/office/powerpoint/2010/main" val="37667114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5513</Words>
  <Application>Microsoft Office PowerPoint</Application>
  <PresentationFormat>宽屏</PresentationFormat>
  <Paragraphs>256</Paragraphs>
  <Slides>21</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PingFang SC</vt:lpstr>
      <vt:lpstr>等线</vt:lpstr>
      <vt:lpstr>等线 Light</vt:lpstr>
      <vt:lpstr>微软雅黑</vt:lpstr>
      <vt:lpstr>Arial</vt:lpstr>
      <vt:lpstr>Lato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Wiky Luo</dc:creator>
  <cp:lastModifiedBy>Wiky Luo</cp:lastModifiedBy>
  <cp:revision>10</cp:revision>
  <dcterms:created xsi:type="dcterms:W3CDTF">2023-10-11T14:48:54Z</dcterms:created>
  <dcterms:modified xsi:type="dcterms:W3CDTF">2023-10-12T12:15:38Z</dcterms:modified>
</cp:coreProperties>
</file>