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8" r:id="rId3"/>
    <p:sldId id="257" r:id="rId4"/>
    <p:sldId id="260" r:id="rId5"/>
    <p:sldId id="259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E9029-57A9-4395-B88A-691ED90FB291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C6D8FE33-48D2-4EE9-B346-F9EAEA6BA3A3}">
      <dgm:prSet phldrT="[Texto]" custT="1"/>
      <dgm:spPr/>
      <dgm:t>
        <a:bodyPr/>
        <a:lstStyle/>
        <a:p>
          <a:r>
            <a:rPr lang="es-PE" sz="1600" dirty="0" smtClean="0"/>
            <a:t>César</a:t>
          </a:r>
          <a:endParaRPr lang="es-PE" sz="1300" dirty="0"/>
        </a:p>
      </dgm:t>
    </dgm:pt>
    <dgm:pt modelId="{0DF85DB4-C302-4EB7-9E27-CD141BD86AF2}" type="parTrans" cxnId="{9DD0C945-A67E-440D-8DA0-01515868861B}">
      <dgm:prSet/>
      <dgm:spPr/>
      <dgm:t>
        <a:bodyPr/>
        <a:lstStyle/>
        <a:p>
          <a:endParaRPr lang="es-PE"/>
        </a:p>
      </dgm:t>
    </dgm:pt>
    <dgm:pt modelId="{13490B76-D955-4283-ABDA-2962F7AD0E1C}" type="sibTrans" cxnId="{9DD0C945-A67E-440D-8DA0-01515868861B}">
      <dgm:prSet/>
      <dgm:spPr/>
      <dgm:t>
        <a:bodyPr/>
        <a:lstStyle/>
        <a:p>
          <a:endParaRPr lang="es-PE"/>
        </a:p>
      </dgm:t>
    </dgm:pt>
    <dgm:pt modelId="{933266DE-E9AB-469C-8F7A-C5D762BD5EE0}" type="pres">
      <dgm:prSet presAssocID="{8EBE9029-57A9-4395-B88A-691ED90FB291}" presName="Name0" presStyleCnt="0">
        <dgm:presLayoutVars>
          <dgm:chMax/>
          <dgm:chPref/>
          <dgm:dir/>
          <dgm:animLvl val="lvl"/>
        </dgm:presLayoutVars>
      </dgm:prSet>
      <dgm:spPr/>
    </dgm:pt>
    <dgm:pt modelId="{75232974-5C10-4804-9479-9F88A91A96E4}" type="pres">
      <dgm:prSet presAssocID="{C6D8FE33-48D2-4EE9-B346-F9EAEA6BA3A3}" presName="composite" presStyleCnt="0"/>
      <dgm:spPr/>
    </dgm:pt>
    <dgm:pt modelId="{7D4C20CD-41B8-44F9-A13B-8DA465790678}" type="pres">
      <dgm:prSet presAssocID="{C6D8FE33-48D2-4EE9-B346-F9EAEA6BA3A3}" presName="ParentAccentShape" presStyleLbl="trBgShp" presStyleIdx="0" presStyleCnt="1"/>
      <dgm:spPr/>
    </dgm:pt>
    <dgm:pt modelId="{B68D73E9-4B2B-4E89-BEE1-45D7EE10FB88}" type="pres">
      <dgm:prSet presAssocID="{C6D8FE33-48D2-4EE9-B346-F9EAEA6BA3A3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DFA10E-CD5D-4C07-AECB-D38B6B407880}" type="pres">
      <dgm:prSet presAssocID="{C6D8FE33-48D2-4EE9-B346-F9EAEA6BA3A3}" presName="ChildText" presStyleLbl="revTx" presStyleIdx="1" presStyleCnt="2">
        <dgm:presLayoutVars>
          <dgm:chMax val="0"/>
          <dgm:chPref val="0"/>
        </dgm:presLayoutVars>
      </dgm:prSet>
      <dgm:spPr/>
    </dgm:pt>
    <dgm:pt modelId="{DDF22AC4-3503-45BD-A565-B4925DB9466C}" type="pres">
      <dgm:prSet presAssocID="{C6D8FE33-48D2-4EE9-B346-F9EAEA6BA3A3}" presName="ChildAccentShape" presStyleLbl="trBgShp" presStyleIdx="0" presStyleCnt="1"/>
      <dgm:spPr/>
    </dgm:pt>
    <dgm:pt modelId="{599FA244-0A5C-452D-9940-F88D5B66DF4B}" type="pres">
      <dgm:prSet presAssocID="{C6D8FE33-48D2-4EE9-B346-F9EAEA6BA3A3}" presName="Image" presStyleLbl="alignImgPlace1" presStyleIdx="0" presStyleCnt="1" custScaleX="163562" custLinFactNeighborX="-13409" custLinFactNeighborY="-3945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DD0C945-A67E-440D-8DA0-01515868861B}" srcId="{8EBE9029-57A9-4395-B88A-691ED90FB291}" destId="{C6D8FE33-48D2-4EE9-B346-F9EAEA6BA3A3}" srcOrd="0" destOrd="0" parTransId="{0DF85DB4-C302-4EB7-9E27-CD141BD86AF2}" sibTransId="{13490B76-D955-4283-ABDA-2962F7AD0E1C}"/>
    <dgm:cxn modelId="{8C6F806E-269D-450B-8476-D2E11B9FD950}" type="presOf" srcId="{8EBE9029-57A9-4395-B88A-691ED90FB291}" destId="{933266DE-E9AB-469C-8F7A-C5D762BD5EE0}" srcOrd="0" destOrd="0" presId="urn:microsoft.com/office/officeart/2009/3/layout/SnapshotPictureList"/>
    <dgm:cxn modelId="{42EF70AF-1A10-49EB-9395-CC8254E18063}" type="presOf" srcId="{C6D8FE33-48D2-4EE9-B346-F9EAEA6BA3A3}" destId="{B68D73E9-4B2B-4E89-BEE1-45D7EE10FB88}" srcOrd="0" destOrd="0" presId="urn:microsoft.com/office/officeart/2009/3/layout/SnapshotPictureList"/>
    <dgm:cxn modelId="{451AE39D-FA80-409B-B63A-7B71263A6D2A}" type="presParOf" srcId="{933266DE-E9AB-469C-8F7A-C5D762BD5EE0}" destId="{75232974-5C10-4804-9479-9F88A91A96E4}" srcOrd="0" destOrd="0" presId="urn:microsoft.com/office/officeart/2009/3/layout/SnapshotPictureList"/>
    <dgm:cxn modelId="{48DB5BF8-1B28-45E2-910D-C060D5DB876D}" type="presParOf" srcId="{75232974-5C10-4804-9479-9F88A91A96E4}" destId="{7D4C20CD-41B8-44F9-A13B-8DA465790678}" srcOrd="0" destOrd="0" presId="urn:microsoft.com/office/officeart/2009/3/layout/SnapshotPictureList"/>
    <dgm:cxn modelId="{20499BDB-096C-4009-95BB-0AA4A96A109E}" type="presParOf" srcId="{75232974-5C10-4804-9479-9F88A91A96E4}" destId="{B68D73E9-4B2B-4E89-BEE1-45D7EE10FB88}" srcOrd="1" destOrd="0" presId="urn:microsoft.com/office/officeart/2009/3/layout/SnapshotPictureList"/>
    <dgm:cxn modelId="{25A4A7D4-CD95-4AF3-B26D-18A19EE7DB93}" type="presParOf" srcId="{75232974-5C10-4804-9479-9F88A91A96E4}" destId="{CFDFA10E-CD5D-4C07-AECB-D38B6B407880}" srcOrd="2" destOrd="0" presId="urn:microsoft.com/office/officeart/2009/3/layout/SnapshotPictureList"/>
    <dgm:cxn modelId="{7AB50EF0-8452-4F8F-B95D-3AC213E4ACED}" type="presParOf" srcId="{75232974-5C10-4804-9479-9F88A91A96E4}" destId="{DDF22AC4-3503-45BD-A565-B4925DB9466C}" srcOrd="3" destOrd="0" presId="urn:microsoft.com/office/officeart/2009/3/layout/SnapshotPictureList"/>
    <dgm:cxn modelId="{145F74D5-004B-4AB5-BCB3-DD31BEBB258E}" type="presParOf" srcId="{75232974-5C10-4804-9479-9F88A91A96E4}" destId="{599FA244-0A5C-452D-9940-F88D5B66DF4B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7CA38-115F-44AE-8E52-7ECE2C17455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BB40040B-4356-4C9C-A18E-45BE52ACFBC9}">
      <dgm:prSet phldrT="[Texto]" custT="1"/>
      <dgm:spPr/>
      <dgm:t>
        <a:bodyPr/>
        <a:lstStyle/>
        <a:p>
          <a:r>
            <a:rPr lang="es-PE" sz="1600" dirty="0" err="1" smtClean="0"/>
            <a:t>Atbash</a:t>
          </a:r>
          <a:endParaRPr lang="es-PE" sz="1300" dirty="0" smtClean="0"/>
        </a:p>
      </dgm:t>
    </dgm:pt>
    <dgm:pt modelId="{350D7DAF-BEA9-4564-9559-DDE57534C73F}" type="parTrans" cxnId="{AB6E2E3C-C4B3-4C63-AD06-4ABE2B5C5B29}">
      <dgm:prSet/>
      <dgm:spPr/>
      <dgm:t>
        <a:bodyPr/>
        <a:lstStyle/>
        <a:p>
          <a:endParaRPr lang="es-PE"/>
        </a:p>
      </dgm:t>
    </dgm:pt>
    <dgm:pt modelId="{B707E899-E7D0-435C-9496-D5279DD2FCFC}" type="sibTrans" cxnId="{AB6E2E3C-C4B3-4C63-AD06-4ABE2B5C5B29}">
      <dgm:prSet/>
      <dgm:spPr/>
      <dgm:t>
        <a:bodyPr/>
        <a:lstStyle/>
        <a:p>
          <a:endParaRPr lang="es-PE"/>
        </a:p>
      </dgm:t>
    </dgm:pt>
    <dgm:pt modelId="{BFFDCD5E-39EB-4CDF-83FB-D8B082B16F02}" type="pres">
      <dgm:prSet presAssocID="{0897CA38-115F-44AE-8E52-7ECE2C174559}" presName="Name0" presStyleCnt="0">
        <dgm:presLayoutVars>
          <dgm:chMax/>
          <dgm:chPref/>
          <dgm:dir/>
          <dgm:animLvl val="lvl"/>
        </dgm:presLayoutVars>
      </dgm:prSet>
      <dgm:spPr/>
    </dgm:pt>
    <dgm:pt modelId="{10360783-A700-4EF0-9A1C-10DA9081A7C7}" type="pres">
      <dgm:prSet presAssocID="{BB40040B-4356-4C9C-A18E-45BE52ACFBC9}" presName="composite" presStyleCnt="0"/>
      <dgm:spPr/>
    </dgm:pt>
    <dgm:pt modelId="{FCF024A0-424B-4962-87AF-25F34D8F0933}" type="pres">
      <dgm:prSet presAssocID="{BB40040B-4356-4C9C-A18E-45BE52ACFBC9}" presName="ParentAccentShape" presStyleLbl="trBgShp" presStyleIdx="0" presStyleCnt="1"/>
      <dgm:spPr/>
    </dgm:pt>
    <dgm:pt modelId="{A2A74115-887D-4E82-92FA-4D4FAFAB02E5}" type="pres">
      <dgm:prSet presAssocID="{BB40040B-4356-4C9C-A18E-45BE52ACFBC9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0D08572-B1E2-4F5F-8D40-C3EE85D9EF37}" type="pres">
      <dgm:prSet presAssocID="{BB40040B-4356-4C9C-A18E-45BE52ACFBC9}" presName="ChildText" presStyleLbl="revTx" presStyleIdx="1" presStyleCnt="2">
        <dgm:presLayoutVars>
          <dgm:chMax val="0"/>
          <dgm:chPref val="0"/>
        </dgm:presLayoutVars>
      </dgm:prSet>
      <dgm:spPr/>
    </dgm:pt>
    <dgm:pt modelId="{FE08ACE3-B668-4DFA-9F99-F5BCF5A8C51B}" type="pres">
      <dgm:prSet presAssocID="{BB40040B-4356-4C9C-A18E-45BE52ACFBC9}" presName="ChildAccentShape" presStyleLbl="trBgShp" presStyleIdx="0" presStyleCnt="1"/>
      <dgm:spPr/>
    </dgm:pt>
    <dgm:pt modelId="{3BEBB12C-CAFF-478E-8493-095131B8B823}" type="pres">
      <dgm:prSet presAssocID="{BB40040B-4356-4C9C-A18E-45BE52ACFBC9}" presName="Image" presStyleLbl="alignImgPlace1" presStyleIdx="0" presStyleCnt="1" custScaleX="186279" custLinFactNeighborX="1130" custLinFactNeighborY="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E71C1D04-2753-4190-A335-0E28E3BFAC8B}" type="presOf" srcId="{0897CA38-115F-44AE-8E52-7ECE2C174559}" destId="{BFFDCD5E-39EB-4CDF-83FB-D8B082B16F02}" srcOrd="0" destOrd="0" presId="urn:microsoft.com/office/officeart/2009/3/layout/SnapshotPictureList"/>
    <dgm:cxn modelId="{6E7A47B8-6206-4D1E-B98C-6B4651D108FC}" type="presOf" srcId="{BB40040B-4356-4C9C-A18E-45BE52ACFBC9}" destId="{A2A74115-887D-4E82-92FA-4D4FAFAB02E5}" srcOrd="0" destOrd="0" presId="urn:microsoft.com/office/officeart/2009/3/layout/SnapshotPictureList"/>
    <dgm:cxn modelId="{AB6E2E3C-C4B3-4C63-AD06-4ABE2B5C5B29}" srcId="{0897CA38-115F-44AE-8E52-7ECE2C174559}" destId="{BB40040B-4356-4C9C-A18E-45BE52ACFBC9}" srcOrd="0" destOrd="0" parTransId="{350D7DAF-BEA9-4564-9559-DDE57534C73F}" sibTransId="{B707E899-E7D0-435C-9496-D5279DD2FCFC}"/>
    <dgm:cxn modelId="{96342DBC-4AEF-40FD-8AFE-E6075882A6B5}" type="presParOf" srcId="{BFFDCD5E-39EB-4CDF-83FB-D8B082B16F02}" destId="{10360783-A700-4EF0-9A1C-10DA9081A7C7}" srcOrd="0" destOrd="0" presId="urn:microsoft.com/office/officeart/2009/3/layout/SnapshotPictureList"/>
    <dgm:cxn modelId="{E4F58D03-4B5F-41CC-A49A-29B7C4F1368F}" type="presParOf" srcId="{10360783-A700-4EF0-9A1C-10DA9081A7C7}" destId="{FCF024A0-424B-4962-87AF-25F34D8F0933}" srcOrd="0" destOrd="0" presId="urn:microsoft.com/office/officeart/2009/3/layout/SnapshotPictureList"/>
    <dgm:cxn modelId="{4E6F30BC-DC00-4726-9C30-3B2A261A1F9B}" type="presParOf" srcId="{10360783-A700-4EF0-9A1C-10DA9081A7C7}" destId="{A2A74115-887D-4E82-92FA-4D4FAFAB02E5}" srcOrd="1" destOrd="0" presId="urn:microsoft.com/office/officeart/2009/3/layout/SnapshotPictureList"/>
    <dgm:cxn modelId="{A85F5E26-1489-4507-A2E1-54C1137DA899}" type="presParOf" srcId="{10360783-A700-4EF0-9A1C-10DA9081A7C7}" destId="{70D08572-B1E2-4F5F-8D40-C3EE85D9EF37}" srcOrd="2" destOrd="0" presId="urn:microsoft.com/office/officeart/2009/3/layout/SnapshotPictureList"/>
    <dgm:cxn modelId="{D14BA201-54B0-48D5-A00A-9F1FAB05804D}" type="presParOf" srcId="{10360783-A700-4EF0-9A1C-10DA9081A7C7}" destId="{FE08ACE3-B668-4DFA-9F99-F5BCF5A8C51B}" srcOrd="3" destOrd="0" presId="urn:microsoft.com/office/officeart/2009/3/layout/SnapshotPictureList"/>
    <dgm:cxn modelId="{2A3CA6EA-9F19-4346-848C-923443E334D5}" type="presParOf" srcId="{10360783-A700-4EF0-9A1C-10DA9081A7C7}" destId="{3BEBB12C-CAFF-478E-8493-095131B8B823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C20CD-41B8-44F9-A13B-8DA465790678}">
      <dsp:nvSpPr>
        <dsp:cNvPr id="0" name=""/>
        <dsp:cNvSpPr/>
      </dsp:nvSpPr>
      <dsp:spPr>
        <a:xfrm>
          <a:off x="1021792" y="562337"/>
          <a:ext cx="2968911" cy="211271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FA244-0A5C-452D-9940-F88D5B66DF4B}">
      <dsp:nvSpPr>
        <dsp:cNvPr id="0" name=""/>
        <dsp:cNvSpPr/>
      </dsp:nvSpPr>
      <dsp:spPr>
        <a:xfrm>
          <a:off x="0" y="0"/>
          <a:ext cx="4669301" cy="199843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73E9-4B2B-4E89-BEE1-45D7EE10FB88}">
      <dsp:nvSpPr>
        <dsp:cNvPr id="0" name=""/>
        <dsp:cNvSpPr/>
      </dsp:nvSpPr>
      <dsp:spPr>
        <a:xfrm>
          <a:off x="1137863" y="2308339"/>
          <a:ext cx="2738688" cy="25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60" tIns="60960" rIns="1625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César</a:t>
          </a:r>
          <a:endParaRPr lang="es-PE" sz="1300" kern="1200" dirty="0"/>
        </a:p>
      </dsp:txBody>
      <dsp:txXfrm>
        <a:off x="1137863" y="2308339"/>
        <a:ext cx="2738688" cy="250780"/>
      </dsp:txXfrm>
    </dsp:sp>
    <dsp:sp modelId="{CFDFA10E-CD5D-4C07-AECB-D38B6B407880}">
      <dsp:nvSpPr>
        <dsp:cNvPr id="0" name=""/>
        <dsp:cNvSpPr/>
      </dsp:nvSpPr>
      <dsp:spPr>
        <a:xfrm>
          <a:off x="4111570" y="562337"/>
          <a:ext cx="1357353" cy="211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024A0-424B-4962-87AF-25F34D8F0933}">
      <dsp:nvSpPr>
        <dsp:cNvPr id="0" name=""/>
        <dsp:cNvSpPr/>
      </dsp:nvSpPr>
      <dsp:spPr>
        <a:xfrm>
          <a:off x="1516749" y="253725"/>
          <a:ext cx="2962170" cy="210791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BB12C-CAFF-478E-8493-095131B8B823}">
      <dsp:nvSpPr>
        <dsp:cNvPr id="0" name=""/>
        <dsp:cNvSpPr/>
      </dsp:nvSpPr>
      <dsp:spPr>
        <a:xfrm>
          <a:off x="206309" y="1153"/>
          <a:ext cx="5305742" cy="199390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74115-887D-4E82-92FA-4D4FAFAB02E5}">
      <dsp:nvSpPr>
        <dsp:cNvPr id="0" name=""/>
        <dsp:cNvSpPr/>
      </dsp:nvSpPr>
      <dsp:spPr>
        <a:xfrm>
          <a:off x="1632556" y="1995764"/>
          <a:ext cx="2732470" cy="25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60" tIns="60960" rIns="1625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err="1" smtClean="0"/>
            <a:t>Atbash</a:t>
          </a:r>
          <a:endParaRPr lang="es-PE" sz="1300" kern="1200" dirty="0" smtClean="0"/>
        </a:p>
      </dsp:txBody>
      <dsp:txXfrm>
        <a:off x="1632556" y="1995764"/>
        <a:ext cx="2732470" cy="250211"/>
      </dsp:txXfrm>
    </dsp:sp>
    <dsp:sp modelId="{70D08572-B1E2-4F5F-8D40-C3EE85D9EF37}">
      <dsp:nvSpPr>
        <dsp:cNvPr id="0" name=""/>
        <dsp:cNvSpPr/>
      </dsp:nvSpPr>
      <dsp:spPr>
        <a:xfrm>
          <a:off x="4599512" y="253725"/>
          <a:ext cx="1354271" cy="210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31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03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488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950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11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48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3232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053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7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84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9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91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1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3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766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56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658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B1CF56-976A-4E1B-95A2-E9F3B2238EEB}" type="datetimeFigureOut">
              <a:rPr lang="es-PE" smtClean="0"/>
              <a:t>28/08/2015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7422-9170-43C7-A78C-2884A1DF79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592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Criptografía tradicional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Estructuras discretas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4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</a:t>
            </a:r>
            <a:r>
              <a:rPr lang="es-PE" dirty="0" err="1" smtClean="0"/>
              <a:t>polialfabético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Hace uso de varios alfabetos, de manera que, al momento de sustituir un carácter, se tengan varias posibilidades.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Cifrado de </a:t>
            </a:r>
            <a:r>
              <a:rPr lang="es-PE" dirty="0" err="1" smtClean="0"/>
              <a:t>Vigenere</a:t>
            </a:r>
            <a:endParaRPr lang="es-PE" dirty="0" smtClean="0"/>
          </a:p>
          <a:p>
            <a:r>
              <a:rPr lang="es-PE" dirty="0" smtClean="0"/>
              <a:t>Cifrado de </a:t>
            </a:r>
            <a:r>
              <a:rPr lang="es-PE" dirty="0" err="1" smtClean="0"/>
              <a:t>Beaufort</a:t>
            </a:r>
            <a:endParaRPr lang="es-PE" dirty="0"/>
          </a:p>
          <a:p>
            <a:r>
              <a:rPr lang="es-PE" dirty="0" smtClean="0"/>
              <a:t>Cifrado de </a:t>
            </a:r>
            <a:r>
              <a:rPr lang="es-PE" dirty="0" err="1" smtClean="0"/>
              <a:t>Autollave</a:t>
            </a:r>
            <a:endParaRPr lang="es-PE" dirty="0" smtClean="0"/>
          </a:p>
          <a:p>
            <a:r>
              <a:rPr lang="es-PE" dirty="0" smtClean="0"/>
              <a:t>Cifrado de clave activa (</a:t>
            </a:r>
            <a:r>
              <a:rPr lang="es-PE" dirty="0" err="1" smtClean="0"/>
              <a:t>running</a:t>
            </a:r>
            <a:r>
              <a:rPr lang="es-PE" dirty="0" smtClean="0"/>
              <a:t> </a:t>
            </a:r>
            <a:r>
              <a:rPr lang="es-PE" dirty="0" err="1" smtClean="0"/>
              <a:t>key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</a:t>
            </a:r>
            <a:r>
              <a:rPr lang="es-PE" dirty="0" err="1" smtClean="0"/>
              <a:t>polialfabético</a:t>
            </a:r>
            <a:r>
              <a:rPr lang="es-PE" dirty="0" smtClean="0"/>
              <a:t> - </a:t>
            </a:r>
            <a:r>
              <a:rPr lang="es-PE" dirty="0" err="1" smtClean="0"/>
              <a:t>Vigenere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6184592" cy="4195481"/>
          </a:xfrm>
        </p:spPr>
        <p:txBody>
          <a:bodyPr/>
          <a:lstStyle/>
          <a:p>
            <a:r>
              <a:rPr lang="es-PE" dirty="0" smtClean="0"/>
              <a:t>Consiste </a:t>
            </a:r>
            <a:r>
              <a:rPr lang="es-PE" dirty="0"/>
              <a:t>de varios cifrados de César</a:t>
            </a:r>
          </a:p>
          <a:p>
            <a:r>
              <a:rPr lang="es-PE" dirty="0"/>
              <a:t>Se dispone de una “Tabla de </a:t>
            </a:r>
            <a:r>
              <a:rPr lang="es-PE" dirty="0" err="1"/>
              <a:t>Vigenere</a:t>
            </a:r>
            <a:r>
              <a:rPr lang="es-PE" dirty="0" smtClean="0"/>
              <a:t>“</a:t>
            </a:r>
            <a:endParaRPr lang="es-PE" dirty="0"/>
          </a:p>
          <a:p>
            <a:r>
              <a:rPr lang="es-PE" dirty="0" smtClean="0"/>
              <a:t>Se necesitará usar una palabra como clave.</a:t>
            </a:r>
          </a:p>
          <a:p>
            <a:r>
              <a:rPr lang="es-PE" dirty="0" smtClean="0"/>
              <a:t>Para el cifrado, se recorrerá el texto plano y la clave en pares, de manera que se usen como índices en la tabla de </a:t>
            </a:r>
            <a:r>
              <a:rPr lang="es-PE" dirty="0" err="1" smtClean="0"/>
              <a:t>Vigenere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Texto plano: </a:t>
            </a:r>
            <a:r>
              <a:rPr lang="es-PE" dirty="0" err="1" smtClean="0"/>
              <a:t>tengohambre</a:t>
            </a:r>
            <a:endParaRPr lang="es-PE" dirty="0" smtClean="0"/>
          </a:p>
          <a:p>
            <a:r>
              <a:rPr lang="es-PE" dirty="0" smtClean="0"/>
              <a:t>Clave: </a:t>
            </a:r>
            <a:r>
              <a:rPr lang="es-PE" dirty="0" err="1" smtClean="0"/>
              <a:t>arbolarbola</a:t>
            </a:r>
            <a:endParaRPr lang="es-PE" dirty="0" smtClean="0"/>
          </a:p>
          <a:p>
            <a:r>
              <a:rPr lang="es-PE" dirty="0" smtClean="0"/>
              <a:t>Texto cifrado: </a:t>
            </a:r>
            <a:r>
              <a:rPr lang="es-PE" dirty="0" err="1" smtClean="0"/>
              <a:t>tvouzhrnpce</a:t>
            </a:r>
            <a:endParaRPr lang="es-PE" dirty="0"/>
          </a:p>
        </p:txBody>
      </p:sp>
      <p:pic>
        <p:nvPicPr>
          <p:cNvPr id="6146" name="Picture 2" descr="https://upload.wikimedia.org/wikipedia/commons/thumb/9/9a/Vigen%C3%A8re_square_shading.svg/800px-Vigen%C3%A8re_square_shad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402" y="1853248"/>
            <a:ext cx="4260375" cy="42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por sustitución </a:t>
            </a:r>
            <a:r>
              <a:rPr lang="es-PE" dirty="0" err="1" smtClean="0"/>
              <a:t>homofónica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 smtClean="0"/>
              <a:t>Disfrazar </a:t>
            </a:r>
            <a:r>
              <a:rPr lang="es-PE" dirty="0"/>
              <a:t>las frecuencias de las letras en texto plano por 		   homofonía.</a:t>
            </a:r>
          </a:p>
          <a:p>
            <a:pPr lvl="0"/>
            <a:r>
              <a:rPr lang="es-PE" dirty="0" smtClean="0"/>
              <a:t>Las </a:t>
            </a:r>
            <a:r>
              <a:rPr lang="es-PE" dirty="0"/>
              <a:t>letras se asignan a mas de un símbolo de texto 			  cifrado</a:t>
            </a:r>
            <a:r>
              <a:rPr lang="es-PE" dirty="0" smtClean="0"/>
              <a:t>.</a:t>
            </a:r>
            <a:endParaRPr lang="es-PE" dirty="0"/>
          </a:p>
          <a:p>
            <a:pPr lvl="0"/>
            <a:r>
              <a:rPr lang="es-PE" dirty="0" smtClean="0"/>
              <a:t>Por </a:t>
            </a:r>
            <a:r>
              <a:rPr lang="es-PE" dirty="0"/>
              <a:t>lo general, los símbolos de texto sin formato de más </a:t>
            </a:r>
            <a:r>
              <a:rPr lang="es-PE" dirty="0" smtClean="0"/>
              <a:t>alta </a:t>
            </a:r>
            <a:r>
              <a:rPr lang="es-PE" dirty="0"/>
              <a:t>frecuencia se dan más equivalentes de las cartas </a:t>
            </a:r>
            <a:r>
              <a:rPr lang="es-PE" dirty="0" smtClean="0"/>
              <a:t>de menor </a:t>
            </a:r>
            <a:r>
              <a:rPr lang="es-PE" dirty="0"/>
              <a:t>frecuencia</a:t>
            </a:r>
            <a:r>
              <a:rPr lang="es-PE" dirty="0" smtClean="0"/>
              <a:t>.</a:t>
            </a:r>
          </a:p>
          <a:p>
            <a:pPr lvl="0"/>
            <a:endParaRPr lang="es-PE" dirty="0"/>
          </a:p>
          <a:p>
            <a:pPr lvl="0"/>
            <a:r>
              <a:rPr lang="es-PE" dirty="0" smtClean="0"/>
              <a:t>Nomenclador</a:t>
            </a:r>
          </a:p>
          <a:p>
            <a:pPr lvl="0"/>
            <a:r>
              <a:rPr lang="es-PE" dirty="0" smtClean="0"/>
              <a:t>Cifrado </a:t>
            </a:r>
            <a:r>
              <a:rPr lang="es-PE" dirty="0" err="1" smtClean="0"/>
              <a:t>Beale</a:t>
            </a:r>
            <a:r>
              <a:rPr lang="es-PE" dirty="0" smtClean="0"/>
              <a:t> (usaba la declaración de independencia de los EEUU)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0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por sustitución poligráfica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El texto plano es sustituido en grupos mas grandes.</a:t>
            </a:r>
          </a:p>
          <a:p>
            <a:pPr lvl="0"/>
            <a:r>
              <a:rPr lang="es-PE" dirty="0"/>
              <a:t>Una ventaja es que la </a:t>
            </a:r>
            <a:r>
              <a:rPr lang="es-PE" dirty="0" err="1"/>
              <a:t>distribucion</a:t>
            </a:r>
            <a:r>
              <a:rPr lang="es-PE" dirty="0"/>
              <a:t> de frecuencia es mucho menos plana que el de las letras individuales</a:t>
            </a:r>
            <a:r>
              <a:rPr lang="es-PE" dirty="0" smtClean="0"/>
              <a:t>.</a:t>
            </a:r>
          </a:p>
          <a:p>
            <a:pPr lvl="0"/>
            <a:endParaRPr lang="es-PE" dirty="0"/>
          </a:p>
          <a:p>
            <a:pPr lvl="0"/>
            <a:r>
              <a:rPr lang="es-PE" dirty="0" smtClean="0"/>
              <a:t>Cifrado </a:t>
            </a:r>
            <a:r>
              <a:rPr lang="es-PE" dirty="0" err="1" smtClean="0"/>
              <a:t>playfair</a:t>
            </a:r>
            <a:r>
              <a:rPr lang="es-PE" dirty="0" smtClean="0"/>
              <a:t> (por pares)</a:t>
            </a:r>
          </a:p>
          <a:p>
            <a:pPr lvl="0"/>
            <a:r>
              <a:rPr lang="es-PE" dirty="0" smtClean="0"/>
              <a:t>Cifrado de 4 cuadrados</a:t>
            </a:r>
          </a:p>
          <a:p>
            <a:pPr lvl="0"/>
            <a:r>
              <a:rPr lang="es-PE" dirty="0" smtClean="0"/>
              <a:t>Cifrado </a:t>
            </a:r>
            <a:r>
              <a:rPr lang="es-PE" dirty="0" err="1" smtClean="0"/>
              <a:t>trifid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76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Enigma - Características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En el texto </a:t>
            </a:r>
            <a:r>
              <a:rPr lang="es-PE" dirty="0" err="1"/>
              <a:t>unicamente</a:t>
            </a:r>
            <a:r>
              <a:rPr lang="es-PE" dirty="0"/>
              <a:t> pueden aparecer las 26 letras </a:t>
            </a:r>
            <a:r>
              <a:rPr lang="es-PE" dirty="0" smtClean="0"/>
              <a:t>del alfabeto </a:t>
            </a:r>
            <a:r>
              <a:rPr lang="es-PE" dirty="0" err="1"/>
              <a:t>anglosajon</a:t>
            </a:r>
            <a:r>
              <a:rPr lang="es-PE" dirty="0"/>
              <a:t>, A-Z. No se permiten espacios en </a:t>
            </a:r>
            <a:r>
              <a:rPr lang="es-PE" dirty="0" smtClean="0"/>
              <a:t>blanco (las </a:t>
            </a:r>
            <a:r>
              <a:rPr lang="es-PE" dirty="0"/>
              <a:t>palabras siguen unas a otras sin </a:t>
            </a:r>
            <a:r>
              <a:rPr lang="es-PE" dirty="0" err="1"/>
              <a:t>separacion</a:t>
            </a:r>
            <a:r>
              <a:rPr lang="es-PE" dirty="0"/>
              <a:t> entre ellas</a:t>
            </a:r>
            <a:r>
              <a:rPr lang="es-PE" dirty="0" smtClean="0"/>
              <a:t>), signos </a:t>
            </a:r>
            <a:r>
              <a:rPr lang="es-PE" dirty="0"/>
              <a:t>de </a:t>
            </a:r>
            <a:r>
              <a:rPr lang="es-PE" dirty="0" err="1"/>
              <a:t>puntuacion</a:t>
            </a:r>
            <a:r>
              <a:rPr lang="es-PE" dirty="0"/>
              <a:t> ni </a:t>
            </a:r>
            <a:r>
              <a:rPr lang="es-PE" dirty="0" err="1"/>
              <a:t>numeros</a:t>
            </a:r>
            <a:r>
              <a:rPr lang="es-PE" dirty="0" smtClean="0"/>
              <a:t>.</a:t>
            </a:r>
          </a:p>
          <a:p>
            <a:r>
              <a:rPr lang="es-PE" dirty="0"/>
              <a:t>La Maquina Enigma es </a:t>
            </a:r>
            <a:r>
              <a:rPr lang="es-PE" dirty="0" err="1"/>
              <a:t>simetrica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3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Enigma – Partes principales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3 rotores en secuencia, elegidos entre 5 rotores distintos disponibles</a:t>
            </a:r>
          </a:p>
          <a:p>
            <a:r>
              <a:rPr lang="es-PE" dirty="0" smtClean="0"/>
              <a:t>Un panel espejo, que consiste en un disco circular con 26 contactos dispuestos únicamente en una cara (la conectada al último rotor). Cada contacto está conectado con otro,</a:t>
            </a:r>
          </a:p>
          <a:p>
            <a:r>
              <a:rPr lang="es-PE" dirty="0" smtClean="0"/>
              <a:t>Un panel de 26 luces etiquetadas con letras que muestran el texto cifrado.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3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Enigma - Implementación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487488"/>
            <a:ext cx="8946541" cy="4195481"/>
          </a:xfrm>
        </p:spPr>
        <p:txBody>
          <a:bodyPr anchor="t"/>
          <a:lstStyle/>
          <a:p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r>
              <a:rPr lang="es-PE" b="1" dirty="0" smtClean="0"/>
              <a:t>Variables</a:t>
            </a:r>
            <a:endParaRPr lang="es-PE" dirty="0" smtClean="0"/>
          </a:p>
          <a:p>
            <a:pPr lvl="1"/>
            <a:r>
              <a:rPr lang="es-PE" dirty="0" smtClean="0"/>
              <a:t>Diccionario</a:t>
            </a:r>
            <a:endParaRPr lang="es-PE" dirty="0"/>
          </a:p>
          <a:p>
            <a:pPr lvl="1"/>
            <a:r>
              <a:rPr lang="es-PE" dirty="0" smtClean="0"/>
              <a:t>3 Rotores</a:t>
            </a:r>
          </a:p>
          <a:p>
            <a:pPr lvl="1"/>
            <a:r>
              <a:rPr lang="es-PE" dirty="0" smtClean="0"/>
              <a:t>Panel espejo o reflector</a:t>
            </a:r>
          </a:p>
          <a:p>
            <a:pPr lvl="1"/>
            <a:r>
              <a:rPr lang="es-PE" dirty="0" smtClean="0"/>
              <a:t>Clave por cada rotor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338" t="19669" r="32568" b="35111"/>
          <a:stretch/>
        </p:blipFill>
        <p:spPr>
          <a:xfrm>
            <a:off x="5348472" y="1853248"/>
            <a:ext cx="5997389" cy="33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Enigma - Implementación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Funciones</a:t>
            </a:r>
          </a:p>
          <a:p>
            <a:pPr lvl="1"/>
            <a:r>
              <a:rPr lang="es-PE" dirty="0" smtClean="0"/>
              <a:t>Rotar</a:t>
            </a:r>
          </a:p>
          <a:p>
            <a:pPr lvl="1"/>
            <a:r>
              <a:rPr lang="es-PE" dirty="0" smtClean="0"/>
              <a:t>Buscar letra en Rotor</a:t>
            </a:r>
          </a:p>
          <a:p>
            <a:pPr lvl="1"/>
            <a:r>
              <a:rPr lang="es-PE" dirty="0" smtClean="0"/>
              <a:t>Módulo</a:t>
            </a:r>
          </a:p>
          <a:p>
            <a:pPr lvl="1"/>
            <a:r>
              <a:rPr lang="es-PE" dirty="0" smtClean="0"/>
              <a:t>Encriptado	</a:t>
            </a:r>
          </a:p>
        </p:txBody>
      </p:sp>
    </p:spTree>
    <p:extLst>
      <p:ext uri="{BB962C8B-B14F-4D97-AF65-F5344CB8AC3E}">
        <p14:creationId xmlns:p14="http://schemas.microsoft.com/office/powerpoint/2010/main" val="11291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Enigma - Implementación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Algoritmo por cada letra</a:t>
            </a:r>
          </a:p>
          <a:p>
            <a:pPr lvl="1"/>
            <a:r>
              <a:rPr lang="es-PE" dirty="0" smtClean="0"/>
              <a:t>Girar los rotores incrementando en 1 su posición</a:t>
            </a:r>
          </a:p>
          <a:p>
            <a:pPr lvl="1"/>
            <a:r>
              <a:rPr lang="es-PE" dirty="0" smtClean="0"/>
              <a:t>Encontrar la posición de la letra a </a:t>
            </a:r>
            <a:r>
              <a:rPr lang="es-PE" dirty="0" err="1" smtClean="0"/>
              <a:t>encriptar</a:t>
            </a:r>
            <a:r>
              <a:rPr lang="es-PE" dirty="0" smtClean="0"/>
              <a:t> en el diccionario</a:t>
            </a:r>
          </a:p>
          <a:p>
            <a:pPr lvl="1"/>
            <a:r>
              <a:rPr lang="es-PE" dirty="0" smtClean="0"/>
              <a:t>Encontrar la posición de cada clave por su respectivo rotor</a:t>
            </a:r>
          </a:p>
          <a:p>
            <a:pPr lvl="1"/>
            <a:r>
              <a:rPr lang="es-PE" dirty="0" smtClean="0"/>
              <a:t>Transformar la letra por cada rotor aumentando el valor de su clave y disminuyendo el valor de la clave anterior</a:t>
            </a:r>
          </a:p>
          <a:p>
            <a:pPr lvl="1"/>
            <a:r>
              <a:rPr lang="es-PE" dirty="0" smtClean="0"/>
              <a:t>Se pasa al reflector, el cual no rota</a:t>
            </a:r>
          </a:p>
          <a:p>
            <a:pPr lvl="1"/>
            <a:r>
              <a:rPr lang="es-PE" dirty="0" smtClean="0"/>
              <a:t>Hacemos el paso 4 en recorrido inverso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466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Enigma - Implementación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573" t="19791" r="22680" b="9815"/>
          <a:stretch/>
        </p:blipFill>
        <p:spPr>
          <a:xfrm>
            <a:off x="2775284" y="1672871"/>
            <a:ext cx="6183854" cy="43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6000" dirty="0" smtClean="0"/>
              <a:t>Cifrado por transposición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38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Enigma - Implementación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642" t="20450" r="27190" b="44024"/>
          <a:stretch/>
        </p:blipFill>
        <p:spPr>
          <a:xfrm>
            <a:off x="2438399" y="2245894"/>
            <a:ext cx="6657473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5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de carril de valla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texto plano se escribe sobre los "carriles" </a:t>
            </a:r>
            <a:r>
              <a:rPr lang="es-ES" dirty="0" smtClean="0"/>
              <a:t>sucesivos </a:t>
            </a:r>
            <a:r>
              <a:rPr lang="es-ES" dirty="0"/>
              <a:t>de una cerca imaginaria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PE" dirty="0"/>
          </a:p>
        </p:txBody>
      </p:sp>
      <p:pic>
        <p:nvPicPr>
          <p:cNvPr id="4" name="Picture 5" descr="cifrado nuevo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46" y="3043649"/>
            <a:ext cx="496887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de ruta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texto plano se </a:t>
            </a:r>
            <a:r>
              <a:rPr lang="es-ES" dirty="0" smtClean="0"/>
              <a:t>escribe sobre una malla de dimensiones dadas y luego se lee de acuerdo a una llave (patrón) dada.</a:t>
            </a:r>
            <a:endParaRPr lang="es-PE" dirty="0"/>
          </a:p>
        </p:txBody>
      </p:sp>
      <p:pic>
        <p:nvPicPr>
          <p:cNvPr id="4" name="Picture 4" descr="NUMERO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99" y="3058756"/>
            <a:ext cx="4391025" cy="33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de columnas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mensaje está escrito en filas de longitud fija.</a:t>
            </a:r>
          </a:p>
          <a:p>
            <a:r>
              <a:rPr lang="es-PE" dirty="0" smtClean="0"/>
              <a:t>Las columnas son elegidas en algún orden revuelto.</a:t>
            </a:r>
          </a:p>
          <a:p>
            <a:endParaRPr lang="es-PE" dirty="0"/>
          </a:p>
        </p:txBody>
      </p:sp>
      <p:pic>
        <p:nvPicPr>
          <p:cNvPr id="4" name="Picture 4" descr="CIFRADO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35" y="3265578"/>
            <a:ext cx="5976937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7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6000" dirty="0" smtClean="0"/>
              <a:t>Cifrado por sustitución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877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por sustitución simple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398620"/>
          </a:xfrm>
        </p:spPr>
        <p:txBody>
          <a:bodyPr/>
          <a:lstStyle/>
          <a:p>
            <a:r>
              <a:rPr lang="es-PE" dirty="0" smtClean="0"/>
              <a:t>Las sustituciones se hacen sobre cada </a:t>
            </a:r>
            <a:r>
              <a:rPr lang="es-PE" dirty="0" err="1" smtClean="0"/>
              <a:t>caracter</a:t>
            </a:r>
            <a:r>
              <a:rPr lang="es-PE" dirty="0" smtClean="0"/>
              <a:t>.</a:t>
            </a:r>
          </a:p>
          <a:p>
            <a:r>
              <a:rPr lang="es-PE" dirty="0" smtClean="0"/>
              <a:t> Se usa un alfabeto redefinido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0351347"/>
              </p:ext>
            </p:extLst>
          </p:nvPr>
        </p:nvGraphicFramePr>
        <p:xfrm>
          <a:off x="893704" y="3451539"/>
          <a:ext cx="5704313" cy="29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12668993"/>
              </p:ext>
            </p:extLst>
          </p:nvPr>
        </p:nvGraphicFramePr>
        <p:xfrm>
          <a:off x="5829606" y="3451539"/>
          <a:ext cx="6362394" cy="2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0035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por sustitución simple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 el alfabeto es reordenado bajo un patrón más complejo, se le suele llamar alfabeto mixto.</a:t>
            </a:r>
          </a:p>
          <a:p>
            <a:endParaRPr lang="es-PE" dirty="0"/>
          </a:p>
          <a:p>
            <a:r>
              <a:rPr lang="es-PE" dirty="0" smtClean="0"/>
              <a:t>Palabra clave: “</a:t>
            </a:r>
            <a:r>
              <a:rPr lang="es-PE" dirty="0" err="1" smtClean="0"/>
              <a:t>Zebras</a:t>
            </a:r>
            <a:r>
              <a:rPr lang="es-PE" dirty="0" smtClean="0"/>
              <a:t>”</a:t>
            </a:r>
          </a:p>
          <a:p>
            <a:endParaRPr lang="es-PE" dirty="0" smtClean="0"/>
          </a:p>
          <a:p>
            <a:r>
              <a:rPr lang="es-PE" dirty="0" smtClean="0"/>
              <a:t>ABCDEFGHIJKLMNOPQRSTUVWXYZ</a:t>
            </a:r>
          </a:p>
          <a:p>
            <a:r>
              <a:rPr lang="es-PE" dirty="0" smtClean="0"/>
              <a:t>ZEBRASCDFGHIJKLMNOPQTUVWXY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7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Cifrado por sustitución simple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Texto plano: tu juegas tenis</a:t>
            </a:r>
          </a:p>
          <a:p>
            <a:r>
              <a:rPr lang="es-PE" dirty="0" smtClean="0"/>
              <a:t>Texto cifrado: </a:t>
            </a:r>
            <a:r>
              <a:rPr lang="es-PE" dirty="0" err="1" smtClean="0"/>
              <a:t>qt</a:t>
            </a:r>
            <a:r>
              <a:rPr lang="es-PE" dirty="0" smtClean="0"/>
              <a:t> </a:t>
            </a:r>
            <a:r>
              <a:rPr lang="es-PE" dirty="0" err="1" smtClean="0"/>
              <a:t>gtaczp</a:t>
            </a:r>
            <a:r>
              <a:rPr lang="es-PE" dirty="0" smtClean="0"/>
              <a:t> </a:t>
            </a:r>
            <a:r>
              <a:rPr lang="es-PE" dirty="0" err="1" smtClean="0"/>
              <a:t>qakfp</a:t>
            </a:r>
            <a:r>
              <a:rPr lang="es-PE" dirty="0" smtClean="0"/>
              <a:t> -&gt; </a:t>
            </a:r>
            <a:r>
              <a:rPr lang="es-PE" dirty="0" err="1" smtClean="0"/>
              <a:t>qtgt</a:t>
            </a:r>
            <a:r>
              <a:rPr lang="es-PE" dirty="0" smtClean="0"/>
              <a:t> </a:t>
            </a:r>
            <a:r>
              <a:rPr lang="es-PE" dirty="0" err="1" smtClean="0"/>
              <a:t>aczp</a:t>
            </a:r>
            <a:r>
              <a:rPr lang="es-PE" dirty="0" smtClean="0"/>
              <a:t> </a:t>
            </a:r>
            <a:r>
              <a:rPr lang="es-PE" dirty="0" err="1" smtClean="0"/>
              <a:t>qakf</a:t>
            </a:r>
            <a:r>
              <a:rPr lang="es-PE" dirty="0" smtClean="0"/>
              <a:t> p</a:t>
            </a:r>
          </a:p>
          <a:p>
            <a:endParaRPr lang="es-PE" dirty="0"/>
          </a:p>
          <a:p>
            <a:r>
              <a:rPr lang="es-PE" dirty="0" smtClean="0"/>
              <a:t>El texto cifrado debe tener bloques de igual tamaño</a:t>
            </a:r>
          </a:p>
          <a:p>
            <a:pPr lvl="1"/>
            <a:r>
              <a:rPr lang="es-PE" dirty="0" smtClean="0"/>
              <a:t>Evitar errores en la transmisión</a:t>
            </a:r>
          </a:p>
          <a:p>
            <a:pPr lvl="1"/>
            <a:r>
              <a:rPr lang="es-PE" dirty="0" smtClean="0"/>
              <a:t>Ocular los límites de las palabras originales</a:t>
            </a:r>
          </a:p>
        </p:txBody>
      </p:sp>
    </p:spTree>
    <p:extLst>
      <p:ext uri="{BB962C8B-B14F-4D97-AF65-F5344CB8AC3E}">
        <p14:creationId xmlns:p14="http://schemas.microsoft.com/office/powerpoint/2010/main" val="7647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553</Words>
  <Application>Microsoft Office PowerPoint</Application>
  <PresentationFormat>Panorámica</PresentationFormat>
  <Paragraphs>91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Criptografía tradicional</vt:lpstr>
      <vt:lpstr>Cifrado por transposición</vt:lpstr>
      <vt:lpstr>Cifrado de carril de valla</vt:lpstr>
      <vt:lpstr>Cifrado de ruta</vt:lpstr>
      <vt:lpstr>Cifrado de columnas</vt:lpstr>
      <vt:lpstr>Cifrado por sustitución</vt:lpstr>
      <vt:lpstr>Cifrado por sustitución simple</vt:lpstr>
      <vt:lpstr>Cifrado por sustitución simple</vt:lpstr>
      <vt:lpstr>Cifrado por sustitución simple</vt:lpstr>
      <vt:lpstr>Cifrado polialfabético</vt:lpstr>
      <vt:lpstr>Cifrado polialfabético - Vigenere</vt:lpstr>
      <vt:lpstr>Cifrado por sustitución homofónica</vt:lpstr>
      <vt:lpstr>Cifrado por sustitución poligráfica</vt:lpstr>
      <vt:lpstr>Enigma - Características</vt:lpstr>
      <vt:lpstr>Enigma – Partes principales</vt:lpstr>
      <vt:lpstr>Enigma - Implementación</vt:lpstr>
      <vt:lpstr>Enigma - Implementación</vt:lpstr>
      <vt:lpstr>Enigma - Implementación</vt:lpstr>
      <vt:lpstr>Enigma - Implementación</vt:lpstr>
      <vt:lpstr>Enigma - Implementación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 tradicional</dc:title>
  <dc:creator>Jafeth Díaz</dc:creator>
  <cp:lastModifiedBy>Jafeth Díaz</cp:lastModifiedBy>
  <cp:revision>16</cp:revision>
  <dcterms:created xsi:type="dcterms:W3CDTF">2015-08-28T18:09:20Z</dcterms:created>
  <dcterms:modified xsi:type="dcterms:W3CDTF">2015-08-28T23:09:48Z</dcterms:modified>
</cp:coreProperties>
</file>