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3" r:id="rId1"/>
  </p:sldMasterIdLst>
  <p:notesMasterIdLst>
    <p:notesMasterId r:id="rId20"/>
  </p:notesMasterIdLst>
  <p:handoutMasterIdLst>
    <p:handoutMasterId r:id="rId21"/>
  </p:handoutMasterIdLst>
  <p:sldIdLst>
    <p:sldId id="346" r:id="rId2"/>
    <p:sldId id="336" r:id="rId3"/>
    <p:sldId id="341" r:id="rId4"/>
    <p:sldId id="333" r:id="rId5"/>
    <p:sldId id="342" r:id="rId6"/>
    <p:sldId id="343" r:id="rId7"/>
    <p:sldId id="345" r:id="rId8"/>
    <p:sldId id="344" r:id="rId9"/>
    <p:sldId id="354" r:id="rId10"/>
    <p:sldId id="347" r:id="rId11"/>
    <p:sldId id="348" r:id="rId12"/>
    <p:sldId id="356" r:id="rId13"/>
    <p:sldId id="353" r:id="rId14"/>
    <p:sldId id="350" r:id="rId15"/>
    <p:sldId id="351" r:id="rId16"/>
    <p:sldId id="352" r:id="rId17"/>
    <p:sldId id="355" r:id="rId18"/>
    <p:sldId id="349" r:id="rId19"/>
  </p:sldIdLst>
  <p:sldSz cx="12198350" cy="6858000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">
          <p15:clr>
            <a:srgbClr val="A4A3A4"/>
          </p15:clr>
        </p15:guide>
        <p15:guide id="2" orient="horz" pos="2089">
          <p15:clr>
            <a:srgbClr val="A4A3A4"/>
          </p15:clr>
        </p15:guide>
        <p15:guide id="3" orient="horz" pos="3909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7527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99"/>
    <a:srgbClr val="FFCC00"/>
    <a:srgbClr val="000099"/>
    <a:srgbClr val="3505E5"/>
    <a:srgbClr val="CCECFF"/>
    <a:srgbClr val="66FF33"/>
    <a:srgbClr val="99FF66"/>
    <a:srgbClr val="FF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1" autoAdjust="0"/>
    <p:restoredTop sz="96494" autoAdjust="0"/>
  </p:normalViewPr>
  <p:slideViewPr>
    <p:cSldViewPr snapToGrid="0" snapToObjects="1">
      <p:cViewPr varScale="1">
        <p:scale>
          <a:sx n="70" d="100"/>
          <a:sy n="70" d="100"/>
        </p:scale>
        <p:origin x="1014" y="72"/>
      </p:cViewPr>
      <p:guideLst>
        <p:guide orient="horz" pos="124"/>
        <p:guide orient="horz" pos="2089"/>
        <p:guide orient="horz" pos="3909"/>
        <p:guide orient="horz" pos="3400"/>
        <p:guide pos="7527"/>
        <p:guide pos="556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50344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49951494-414B-43AB-B592-C70E79A546C4}" type="datetime1">
              <a:rPr lang="en-US" altLang="ja-JP"/>
              <a:pPr/>
              <a:t>2/28/2016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1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50344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7C1AE5C2-A7B3-4D8D-BC30-10BA525B4ECE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8565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44" y="1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82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95" y="4714523"/>
            <a:ext cx="5436886" cy="446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sz="12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44" y="9429047"/>
            <a:ext cx="2945764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sz="1200"/>
            </a:lvl1pPr>
          </a:lstStyle>
          <a:p>
            <a:fld id="{E43D251F-5A08-485A-9C56-AD16E16BF0C5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748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251F-5A08-485A-9C56-AD16E16BF0C5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64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251F-5A08-485A-9C56-AD16E16BF0C5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16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178130" y="5782048"/>
            <a:ext cx="11851574" cy="89310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8" y="374989"/>
            <a:ext cx="554990" cy="57785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Retângulo 4"/>
          <p:cNvSpPr/>
          <p:nvPr userDrawn="1"/>
        </p:nvSpPr>
        <p:spPr>
          <a:xfrm>
            <a:off x="178130" y="232489"/>
            <a:ext cx="11851573" cy="5549559"/>
          </a:xfrm>
          <a:prstGeom prst="rect">
            <a:avLst/>
          </a:prstGeom>
          <a:noFill/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Page_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8" y="232489"/>
            <a:ext cx="554990" cy="57785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2" y="150292"/>
            <a:ext cx="471488" cy="692944"/>
          </a:xfrm>
          <a:prstGeom prst="rect">
            <a:avLst/>
          </a:prstGeom>
          <a:noFill/>
          <a:ln>
            <a:noFill/>
          </a:ln>
          <a:effectLst/>
          <a:extLst/>
        </p:spPr>
      </p:pic>
      <p:cxnSp>
        <p:nvCxnSpPr>
          <p:cNvPr id="12" name="Conector reto 11"/>
          <p:cNvCxnSpPr/>
          <p:nvPr userDrawn="1"/>
        </p:nvCxnSpPr>
        <p:spPr>
          <a:xfrm>
            <a:off x="161441" y="881691"/>
            <a:ext cx="11880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>
            <a:off x="170005" y="6602599"/>
            <a:ext cx="11880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919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919" y="1600205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917" y="6356355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7449-FB9F-471C-8A3D-66DD5AE15E0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7771" y="6356355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42151" y="6356355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791C-D8AE-443F-9E38-8152D81986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3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2753" y="991133"/>
            <a:ext cx="5929289" cy="646331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Segunda Parte do Exercício</a:t>
            </a:r>
          </a:p>
          <a:p>
            <a:r>
              <a:rPr lang="pt-BR" sz="1800" dirty="0" smtClean="0"/>
              <a:t>24 de Fevereiro de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3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User 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5829"/>
              </p:ext>
            </p:extLst>
          </p:nvPr>
        </p:nvGraphicFramePr>
        <p:xfrm>
          <a:off x="2220152" y="970034"/>
          <a:ext cx="9871764" cy="5546772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61926"/>
                <a:gridCol w="4727712"/>
                <a:gridCol w="4182126"/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Acceptance 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1052881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padeiro ou confeiteiro,	</a:t>
                      </a:r>
                    </a:p>
                    <a:p>
                      <a:pPr algn="just"/>
                      <a:r>
                        <a:rPr lang="pt-BR" sz="1600" b="0" dirty="0" smtClean="0"/>
                        <a:t>Eu quero visualizar a produção diária por tipo de massa,</a:t>
                      </a:r>
                      <a:r>
                        <a:rPr lang="pt-BR" sz="1600" b="0" baseline="0" dirty="0" smtClean="0"/>
                        <a:t> 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que o padeiro ou confeiteiro possa verificar a sua produção do dia.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na Massa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em palavra do titulo</a:t>
                      </a:r>
                      <a:endParaRPr lang="en-US" sz="1600" b="0" dirty="0"/>
                    </a:p>
                  </a:txBody>
                  <a:tcPr/>
                </a:tc>
              </a:tr>
              <a:tr h="913812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</a:t>
                      </a:r>
                      <a:r>
                        <a:rPr lang="pt-BR" sz="1600" b="0" baseline="0" dirty="0" smtClean="0"/>
                        <a:t> Padeiro ou Confeiteiro, </a:t>
                      </a:r>
                      <a:r>
                        <a:rPr lang="pt-B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uero cadastrar, editar, as produções feita diariamente, para manter o controle da produção em dia.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1. Posso</a:t>
                      </a:r>
                      <a:r>
                        <a:rPr lang="pt-BR" sz="1600" b="0" baseline="0" dirty="0" smtClean="0"/>
                        <a:t> cadastrar, editar a produção diária</a:t>
                      </a:r>
                      <a:endParaRPr lang="en-US" sz="1600" b="0" dirty="0"/>
                    </a:p>
                  </a:txBody>
                  <a:tcPr/>
                </a:tc>
              </a:tr>
              <a:tr h="1052881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Padeiro ou Confeiteiro,</a:t>
                      </a:r>
                      <a:r>
                        <a:rPr lang="pt-BR" sz="1600" b="0" baseline="0" dirty="0" smtClean="0"/>
                        <a:t> quero visualizar as receitas feitas por Padeiros ou Confeiteiros, para que novos funcionários possam verificar o padrão que são feitos os produtos.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as receitas por tipo de massa de Padaria ou Confeitaria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me palavra do um titulo</a:t>
                      </a:r>
                      <a:endParaRPr lang="en-US" sz="1600" b="0" dirty="0"/>
                    </a:p>
                  </a:txBody>
                  <a:tcPr/>
                </a:tc>
              </a:tr>
              <a:tr h="105288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Como Padeiro ou Confeiteiro, quero visualizar a produção efetivada pelos Padeiros ou Confeiteiros, para que saibam quais os produtos serão feito no dia.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as produções por tipo de massa de Padaria ou Confeitaria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pesquisar com base me palavra do um titulo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1021515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ajudante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padeiro, padeiro e confeiteiro, quero confirmar a produção </a:t>
                      </a: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diária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 os </a:t>
                      </a: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produtos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foram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feitos, apos o  ultimo processo que é assar.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Posso atualizar a produção feita e concluir o produto como produzido.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Posso visualizar o produto como 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pronto e disponivel para a venda.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Reginaldo Castro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668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71660"/>
              </p:ext>
            </p:extLst>
          </p:nvPr>
        </p:nvGraphicFramePr>
        <p:xfrm>
          <a:off x="2220152" y="970034"/>
          <a:ext cx="9871764" cy="192024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61926"/>
                <a:gridCol w="4727712"/>
                <a:gridCol w="4182126"/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Acceptance 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1052881"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</a:t>
                      </a:r>
                      <a:r>
                        <a:rPr lang="pt-BR" sz="1600" b="0" baseline="0" dirty="0" smtClean="0"/>
                        <a:t> todos os funcionários</a:t>
                      </a:r>
                      <a:r>
                        <a:rPr lang="pt-BR" sz="1600" b="0" dirty="0" smtClean="0"/>
                        <a:t>,	</a:t>
                      </a:r>
                    </a:p>
                    <a:p>
                      <a:pPr algn="just"/>
                      <a:r>
                        <a:rPr lang="pt-BR" sz="1600" b="0" dirty="0" smtClean="0"/>
                        <a:t>Eu quero acompanhar a produção que esta disponível para a venda, </a:t>
                      </a:r>
                    </a:p>
                    <a:p>
                      <a:pPr algn="just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acompanhar os produtos</a:t>
                      </a:r>
                      <a:r>
                        <a:rPr lang="pt-BR" sz="1600" b="0" baseline="0" dirty="0" smtClean="0"/>
                        <a:t> que estão prontos para que possa estar no status de venda, para por no balcão.</a:t>
                      </a:r>
                      <a:endParaRPr lang="pt-BR" sz="1600" b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pt-BR" sz="1600" b="0" dirty="0" smtClean="0"/>
                        <a:t>Posso acompanhar com base em palavra do titulo os produtos que estarão</a:t>
                      </a:r>
                      <a:r>
                        <a:rPr lang="pt-BR" sz="1600" b="0" baseline="0" dirty="0" smtClean="0"/>
                        <a:t> prontos para por na venda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4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Reginaldo Castro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25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1614"/>
              </p:ext>
            </p:extLst>
          </p:nvPr>
        </p:nvGraphicFramePr>
        <p:xfrm>
          <a:off x="2315688" y="1073530"/>
          <a:ext cx="9749641" cy="423672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cliente de negócios, eu quero vender na web meus produtos para que meus clientes possam comprar.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400" b="0" dirty="0" smtClean="0"/>
                        <a:t>Meus produtos estejam sendo disponível na web para compra.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cliente de negócios, eu quero cadastrar meu produtos para que possam ser visualizado por mim e meus clientes.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14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Quero cadastrar todos meus produtos no sistema.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dirty="0" smtClean="0"/>
                        <a:t>Como funcionário, eu quero registrar o horário de chegada e saída para que possa ter o controle de minhas horas trabalhadas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sz="1400" b="0" dirty="0" smtClean="0"/>
                        <a:t>Poder registrar o horário de entrada e saída de qualquer forma.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dirty="0"/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Como cliente de negócios, eu quero visualizar as vendas que meus funcionaram fizeram para que eu possa ter o controle e assim pagar a comissão deles.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ver as vendas que foram feitas durante o dia e mês.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Como funcionário, eu quero visualizar as vendas que fiz para que eu possa ter o controle.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ver as vendas que foram feitas por mim durante o dia e mês.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Willian Alves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144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58462"/>
              </p:ext>
            </p:extLst>
          </p:nvPr>
        </p:nvGraphicFramePr>
        <p:xfrm>
          <a:off x="2315688" y="1073530"/>
          <a:ext cx="9749641" cy="402336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final eu quero visualizar a data de validade de produtos para que eu possa comprar os produtos de meu interesse dentro da validade.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a data de validade dos produtos.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de negócios, eu quero visualizar a data de validade de produtos para que eu possa substituir os que venceram e os que estão próximo a data de validade, fazer </a:t>
                      </a:r>
                      <a:r>
                        <a:rPr lang="pt-BR" sz="1400" b="0" dirty="0" err="1" smtClean="0"/>
                        <a:t>outlet</a:t>
                      </a:r>
                      <a:r>
                        <a:rPr lang="en-US" sz="1400" b="0" dirty="0" smtClean="0"/>
                        <a:t>.</a:t>
                      </a:r>
                      <a:endParaRPr lang="pt-B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a data de validade dos produtos.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de negócios, eu quero poder visualizar todos os clientes que compraram para acompanhar o processo de compra ate a entrega.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o status da compra de cada cliente.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cliente, eu quero poder visualizar o status de minha compra para acompanhar o processo ate a entrega.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visualizar o status da minha compra.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Como cliente final, eu quero reservar uma quantidade “x” de pães para a hora que eu for adquirir tenha quantidade suficiente.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Poder reservar a quantidade de produto para determinada hora.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Willian Alves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48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55272"/>
              </p:ext>
            </p:extLst>
          </p:nvPr>
        </p:nvGraphicFramePr>
        <p:xfrm>
          <a:off x="2315688" y="1073530"/>
          <a:ext cx="9749641" cy="4286250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 , quero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encomendas periódicas, podendo Cadastrar, cancelar e editar para evitar fazer a mesma encomenda diversas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Este procedimento poderá ser realizado somente com 3 dias de antecedência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quantidade mínima de dias por semana deve ser 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Funcionário,  quero cadastrar ou cancelar as encomendas por falta de produto, pedido do cliente ou outro motivo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Cancelamento poderá ser realizado com até 24 horas antes da data de inicio das encomendas.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cliente, eu quero pesquisar o preço dos produto da prateleira para calcular os meus possíveis gastos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busca deverá  ocorrer através do código de barras gerado lido pela câmera do dispositivo mobile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busca poderá ocorrer através da digitação do numero do código de barras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Cliente , quero avaliar os serviços prestados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pela panificadora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que eu possa ter um relacionamento mais amigável e que eu possua um </a:t>
                      </a: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feedback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empresa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 ser informada a data do atendimento, e o serviço prestado.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None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Gerente, quero responder o cliente de acordo com a avaliação feita por ela, para que ele saiba que estamos trabalhando para melhor atendê-lo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feedback deverá ser enviado por e-mail ao cliente pelo sistema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Luiz Henrique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16910"/>
              </p:ext>
            </p:extLst>
          </p:nvPr>
        </p:nvGraphicFramePr>
        <p:xfrm>
          <a:off x="2315688" y="1073530"/>
          <a:ext cx="9749641" cy="3370534"/>
        </p:xfrm>
        <a:graphic>
          <a:graphicData uri="http://schemas.openxmlformats.org/drawingml/2006/table">
            <a:tbl>
              <a:tblPr firstCol="1" lastCol="1">
                <a:tableStyleId>{BC89EF96-8CEA-46FF-86C4-4CE0E7609802}</a:tableStyleId>
              </a:tblPr>
              <a:tblGrid>
                <a:gridCol w="950026"/>
                <a:gridCol w="4669226"/>
                <a:gridCol w="4130389"/>
              </a:tblGrid>
              <a:tr h="12587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Priority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Narrative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Acceptance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Criteria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quero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efetivar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online, para que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após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pela Web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smartphone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quero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avisado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mudança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Status do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que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saiba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momento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SMS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pela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página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 Gestor,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quero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efetivar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funcionários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usuário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imediatamente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que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desempenhar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editar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excluir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Registro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Cadastro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Funcionários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quero visualizar o status dos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para que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acompanhar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produto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Visualizar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realizados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via WEB e Mobile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5414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62227" y="1030481"/>
            <a:ext cx="2153461" cy="3078381"/>
            <a:chOff x="162227" y="1030481"/>
            <a:chExt cx="2153461" cy="3078381"/>
          </a:xfrm>
        </p:grpSpPr>
        <p:pic>
          <p:nvPicPr>
            <p:cNvPr id="1029" name="Picture 5" descr="C:\Users\FREDSO~1\AppData\Local\Temp\Rar$DI78.608\previe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3" t="18875" r="53221" b="18961"/>
            <a:stretch/>
          </p:blipFill>
          <p:spPr bwMode="auto">
            <a:xfrm>
              <a:off x="162227" y="1030481"/>
              <a:ext cx="2023672" cy="307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70977" y="1738560"/>
              <a:ext cx="1844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otype Corsiva" panose="03010101010201010101" pitchFamily="66" charset="0"/>
                </a:rPr>
                <a:t>as </a:t>
              </a:r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who</a:t>
              </a:r>
              <a:r>
                <a:rPr lang="en-US" dirty="0">
                  <a:latin typeface="Monotype Corsiva" panose="03010101010201010101" pitchFamily="66" charset="0"/>
                </a:rPr>
                <a:t> </a:t>
              </a:r>
              <a:r>
                <a:rPr lang="en-US" dirty="0" err="1">
                  <a:latin typeface="Monotype Corsiva" panose="03010101010201010101" pitchFamily="66" charset="0"/>
                </a:rPr>
                <a:t>i</a:t>
              </a:r>
              <a:r>
                <a:rPr lang="en-US" dirty="0">
                  <a:latin typeface="Monotype Corsiva" panose="03010101010201010101" pitchFamily="66" charset="0"/>
                </a:rPr>
                <a:t> want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what</a:t>
              </a:r>
              <a:r>
                <a:rPr lang="en-US" dirty="0">
                  <a:latin typeface="Monotype Corsiva" panose="03010101010201010101" pitchFamily="66" charset="0"/>
                </a:rPr>
                <a:t> so that</a:t>
              </a:r>
            </a:p>
            <a:p>
              <a:r>
                <a:rPr lang="en-US" b="1" dirty="0">
                  <a:solidFill>
                    <a:srgbClr val="3505E5"/>
                  </a:solidFill>
                  <a:latin typeface="Monotype Corsiva" panose="03010101010201010101" pitchFamily="66" charset="0"/>
                </a:rPr>
                <a:t>why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353" y="2965149"/>
              <a:ext cx="16625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Monotype Corsiva" panose="03010101010201010101" pitchFamily="66" charset="0"/>
                </a:rPr>
                <a:t>como que eu quero</a:t>
              </a:r>
            </a:p>
            <a:p>
              <a:r>
                <a:rPr lang="pt-BR" sz="1600" dirty="0">
                  <a:latin typeface="Monotype Corsiva" panose="03010101010201010101" pitchFamily="66" charset="0"/>
                </a:rPr>
                <a:t>o modo </a:t>
              </a:r>
              <a:r>
                <a:rPr lang="pt-BR" sz="1600" dirty="0" smtClean="0">
                  <a:latin typeface="Monotype Corsiva" panose="03010101010201010101" pitchFamily="66" charset="0"/>
                </a:rPr>
                <a:t>que </a:t>
              </a:r>
              <a:endParaRPr lang="pt-BR" sz="1600" dirty="0">
                <a:latin typeface="Monotype Corsiva" panose="03010101010201010101" pitchFamily="66" charset="0"/>
              </a:endParaRPr>
            </a:p>
            <a:p>
              <a:r>
                <a:rPr lang="pt-BR" sz="1600" dirty="0" smtClean="0">
                  <a:latin typeface="Monotype Corsiva" panose="03010101010201010101" pitchFamily="66" charset="0"/>
                </a:rPr>
                <a:t>Porque</a:t>
              </a:r>
              <a:endParaRPr lang="en-US" sz="160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62227" y="6293921"/>
            <a:ext cx="315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Evaldo Fredson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64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130" y="2648206"/>
            <a:ext cx="11851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FIM da Apresentação</a:t>
            </a:r>
          </a:p>
          <a:p>
            <a:pPr algn="ctr"/>
            <a:r>
              <a:rPr lang="pt-BR" sz="1800" dirty="0" smtClean="0">
                <a:latin typeface="+mj-lt"/>
              </a:rPr>
              <a:t>Obrigado!</a:t>
            </a:r>
            <a:endParaRPr 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4207" y="4851700"/>
            <a:ext cx="5932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Equipe:</a:t>
            </a:r>
          </a:p>
          <a:p>
            <a:endParaRPr lang="pt-BR" sz="1400" dirty="0"/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Evaldo Fredson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Luiz Henrique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Reginaldo Costa</a:t>
            </a:r>
          </a:p>
          <a:p>
            <a:pPr marL="534988" indent="-177800">
              <a:buFont typeface="Arial" panose="020B0604020202020204" pitchFamily="34" charset="0"/>
              <a:buChar char="•"/>
            </a:pPr>
            <a:r>
              <a:rPr lang="pt-BR" sz="1400" dirty="0" smtClean="0"/>
              <a:t>Willian Alves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6718" y="2690160"/>
            <a:ext cx="10609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+mj-lt"/>
              </a:rPr>
              <a:t>Projeto de Sistemas de Informação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Professor : Márcio Palheta</a:t>
            </a:r>
            <a:endParaRPr lang="pt-BR" sz="1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79825" y="2429917"/>
            <a:ext cx="8637073" cy="8351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 smtClean="0"/>
              <a:t>SISPAN</a:t>
            </a:r>
            <a:endParaRPr lang="pt-BR" sz="6000" b="1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779826" y="3510753"/>
            <a:ext cx="8637072" cy="977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Sistema que tem por objetivo agilizar os serviços de venda, compra e produção dos produtos, além de organizar os dados dos administradores, funcionários, clientes para uma melhor agilidade no processo de atividades da padaria, e também gerar relatórios para melhor administração.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Projeto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853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SISPAN </a:t>
            </a:r>
            <a:r>
              <a:rPr lang="pt-BR" sz="2800" dirty="0"/>
              <a:t>- funcionalidades essenciais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888053" y="2504829"/>
            <a:ext cx="9603275" cy="2279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Manter produtos</a:t>
            </a:r>
          </a:p>
          <a:p>
            <a:r>
              <a:rPr lang="pt-BR" sz="2000" dirty="0" smtClean="0"/>
              <a:t>Manter Receitas</a:t>
            </a:r>
          </a:p>
          <a:p>
            <a:r>
              <a:rPr lang="pt-BR" sz="2000" dirty="0" smtClean="0"/>
              <a:t>Manter Fornecedores</a:t>
            </a:r>
          </a:p>
          <a:p>
            <a:r>
              <a:rPr lang="pt-BR" sz="2000" dirty="0" smtClean="0"/>
              <a:t>Manter Clientes</a:t>
            </a:r>
          </a:p>
          <a:p>
            <a:r>
              <a:rPr lang="pt-BR" sz="2000" dirty="0" smtClean="0"/>
              <a:t>Controle de Vendas</a:t>
            </a:r>
          </a:p>
          <a:p>
            <a:r>
              <a:rPr lang="pt-BR" sz="2000" dirty="0" smtClean="0"/>
              <a:t>Manter compras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9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233587"/>
              </p:ext>
            </p:extLst>
          </p:nvPr>
        </p:nvGraphicFramePr>
        <p:xfrm>
          <a:off x="264913" y="1759300"/>
          <a:ext cx="11607922" cy="3172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1882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Preço de Produto (Mobile)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Através de leitura pela câmera, poderá consultar o preço do produto específico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Atendente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Manter Encomenda </a:t>
                      </a:r>
                      <a:r>
                        <a:rPr lang="pt-BR" sz="1800" u="none" strike="noStrike" dirty="0" smtClean="0">
                          <a:effectLst/>
                        </a:rPr>
                        <a:t>Periódica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Realizar encomendas periódicas, ex.: 6 pães todos os dias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</a:t>
                      </a:r>
                      <a:r>
                        <a:rPr lang="pt-BR" sz="1800" u="none" strike="noStrike" dirty="0">
                          <a:effectLst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Avaliar Serviços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Canal onde cliente avalia os serviços prestados pela Panificadora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7145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err="1">
                          <a:effectLst/>
                        </a:rPr>
                        <a:t>FeedBack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Funcionário registra feedback das avaliações e cliente visualiza o feedback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Cliente </a:t>
                      </a:r>
                      <a:r>
                        <a:rPr lang="pt-BR" sz="1800" u="none" strike="noStrike" dirty="0">
                          <a:effectLst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Luiz Henrique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9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68834"/>
              </p:ext>
            </p:extLst>
          </p:nvPr>
        </p:nvGraphicFramePr>
        <p:xfrm>
          <a:off x="264913" y="1639223"/>
          <a:ext cx="11607922" cy="4843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3241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67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Receita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u="none" strike="noStrike" dirty="0" smtClean="0">
                          <a:effectLst/>
                        </a:rPr>
                        <a:t>Cadastrar as receitas dos produtos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da panificadora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67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Cadastrar produtos Produzidos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cadastro da produção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67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Receita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u="none" strike="noStrike" dirty="0" smtClean="0">
                          <a:effectLst/>
                        </a:rPr>
                        <a:t>Listar as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receitas e consulta detalhes de como é feita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Confeiteiro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smtClean="0">
                          <a:effectLst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67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 Visualizar produção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 pode visualizar a produção que será realizada no dia.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 Confeiteiro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X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  <a:tr h="67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Acompanhar Produção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Todos os funcionários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poderão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acompanhar a produção que estão disponível para venda.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1141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Assar produção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ajudante será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responsável por assar todas as produções destinada ao forno.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Padeiro Confeiteiro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Ajudante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Reginaldo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6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01059"/>
              </p:ext>
            </p:extLst>
          </p:nvPr>
        </p:nvGraphicFramePr>
        <p:xfrm>
          <a:off x="264913" y="1759300"/>
          <a:ext cx="11607922" cy="3855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271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Vender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venda ao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cadastro de produtos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Registrar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Ponto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 registro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horário de chegada e saída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Vendas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Vendas realizadas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data de Validade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 data de validade dos produtos perecíveis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590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 status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Willian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8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842514"/>
              </p:ext>
            </p:extLst>
          </p:nvPr>
        </p:nvGraphicFramePr>
        <p:xfrm>
          <a:off x="264913" y="1759301"/>
          <a:ext cx="11607922" cy="4560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8106">
                  <a:extLst>
                    <a:ext uri="{9D8B030D-6E8A-4147-A177-3AD203B41FA5}">
                      <a16:colId xmlns="" xmlns:a16="http://schemas.microsoft.com/office/drawing/2014/main" val="1610199153"/>
                    </a:ext>
                  </a:extLst>
                </a:gridCol>
                <a:gridCol w="4626375">
                  <a:extLst>
                    <a:ext uri="{9D8B030D-6E8A-4147-A177-3AD203B41FA5}">
                      <a16:colId xmlns="" xmlns:a16="http://schemas.microsoft.com/office/drawing/2014/main" val="3710829018"/>
                    </a:ext>
                  </a:extLst>
                </a:gridCol>
                <a:gridCol w="1689496">
                  <a:extLst>
                    <a:ext uri="{9D8B030D-6E8A-4147-A177-3AD203B41FA5}">
                      <a16:colId xmlns="" xmlns:a16="http://schemas.microsoft.com/office/drawing/2014/main" val="1323746195"/>
                    </a:ext>
                  </a:extLst>
                </a:gridCol>
                <a:gridCol w="947381">
                  <a:extLst>
                    <a:ext uri="{9D8B030D-6E8A-4147-A177-3AD203B41FA5}">
                      <a16:colId xmlns="" xmlns:a16="http://schemas.microsoft.com/office/drawing/2014/main" val="1257611101"/>
                    </a:ext>
                  </a:extLst>
                </a:gridCol>
                <a:gridCol w="1046564">
                  <a:extLst>
                    <a:ext uri="{9D8B030D-6E8A-4147-A177-3AD203B41FA5}">
                      <a16:colId xmlns="" xmlns:a16="http://schemas.microsoft.com/office/drawing/2014/main" val="2777683410"/>
                    </a:ext>
                  </a:extLst>
                </a:gridCol>
              </a:tblGrid>
              <a:tr h="3003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Uso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Atores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ctr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065167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se cadastra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982579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Cadastrar 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 de cadastra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</a:t>
                      </a: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realiza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683180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Status do Pedido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 realiza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consulta dos pedidos realizados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042290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Validar Usuário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realizar cadastro, é verificado 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dados são válidos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4341105"/>
                  </a:ext>
                </a:extLst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Validar Senha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o padrão de senha está correto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  <a:tr h="6065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Logar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Entrar no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98357" y="1067629"/>
            <a:ext cx="9603275" cy="53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Evaldo Fredson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3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784053" y="214788"/>
            <a:ext cx="856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Casos de Uso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183761" y="937471"/>
            <a:ext cx="1296000" cy="56058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1" y="937471"/>
            <a:ext cx="10470743" cy="560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1571</Words>
  <Application>Microsoft Office PowerPoint</Application>
  <PresentationFormat>Personalizar</PresentationFormat>
  <Paragraphs>321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Monotype Corsiva</vt:lpstr>
      <vt:lpstr>ＭＳ Ｐゴシック</vt:lpstr>
      <vt:lpstr>ＭＳ Ｐ明朝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/>
  <cp:lastModifiedBy/>
  <cp:revision>4</cp:revision>
  <dcterms:created xsi:type="dcterms:W3CDTF">2009-10-16T01:03:02Z</dcterms:created>
  <dcterms:modified xsi:type="dcterms:W3CDTF">2016-02-28T15:56:29Z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ImageCreateDate">
    <vt:lpwstr/>
  </property>
  <property fmtid="{D5CDD505-2E9C-101B-9397-08002B2CF9AE}" pid="4" name="Description">
    <vt:lpwstr/>
  </property>
</Properties>
</file>