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835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E5BE059-1B7A-464F-9D17-74F38FEB2F95}" type="slidenum">
              <a:rPr lang="en-US" sz="1400">
                <a:latin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87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680400" y="4714560"/>
            <a:ext cx="5436360" cy="44668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3850200" y="9429120"/>
            <a:ext cx="2945520" cy="49572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2E0B6FBF-5527-48D5-A4EB-F9FA952C721D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07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0400" y="4714560"/>
            <a:ext cx="5436360" cy="44668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3850200" y="9429120"/>
            <a:ext cx="2945520" cy="49572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90FD1414-409F-4ACB-8FA7-E1EE5981E1FA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286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840" y="3682080"/>
            <a:ext cx="10977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5200" y="368208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840" y="368208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Imagem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612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60612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840" y="1604520"/>
            <a:ext cx="109778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840" y="368208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840" y="1604520"/>
            <a:ext cx="109778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5200" y="368208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840" y="3682080"/>
            <a:ext cx="10977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840" y="3682080"/>
            <a:ext cx="10977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5200" y="368208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840" y="368208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Imagem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612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Imagem 77"/>
          <p:cNvPicPr/>
          <p:nvPr/>
        </p:nvPicPr>
        <p:blipFill>
          <a:blip r:embed="rId2"/>
          <a:stretch>
            <a:fillRect/>
          </a:stretch>
        </p:blipFill>
        <p:spPr>
          <a:xfrm>
            <a:off x="360612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840" y="368208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5200" y="368208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840" y="3682080"/>
            <a:ext cx="10977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178200" y="5781960"/>
            <a:ext cx="11851200" cy="892800"/>
          </a:xfrm>
          <a:prstGeom prst="rect">
            <a:avLst/>
          </a:prstGeom>
          <a:solidFill>
            <a:srgbClr val="000099"/>
          </a:solidFill>
          <a:ln w="25560">
            <a:solidFill>
              <a:srgbClr val="000099"/>
            </a:solidFill>
            <a:round/>
          </a:ln>
        </p:spPr>
      </p:sp>
      <p:pic>
        <p:nvPicPr>
          <p:cNvPr id="6" name="Picture 4"/>
          <p:cNvPicPr/>
          <p:nvPr/>
        </p:nvPicPr>
        <p:blipFill>
          <a:blip r:embed="rId14"/>
          <a:stretch>
            <a:fillRect/>
          </a:stretch>
        </p:blipFill>
        <p:spPr>
          <a:xfrm>
            <a:off x="11328480" y="375120"/>
            <a:ext cx="554760" cy="5774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78200" y="232560"/>
            <a:ext cx="11851200" cy="5549040"/>
          </a:xfrm>
          <a:prstGeom prst="rect">
            <a:avLst/>
          </a:prstGeom>
          <a:noFill/>
          <a:ln w="12600">
            <a:solidFill>
              <a:srgbClr val="000099"/>
            </a:solidFill>
            <a:round/>
          </a:ln>
        </p:spPr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ja-JP" sz="2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ja-JP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ja-JP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ja-JP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/>
          <p:cNvPicPr/>
          <p:nvPr/>
        </p:nvPicPr>
        <p:blipFill>
          <a:blip r:embed="rId14"/>
          <a:stretch>
            <a:fillRect/>
          </a:stretch>
        </p:blipFill>
        <p:spPr>
          <a:xfrm>
            <a:off x="11328480" y="232560"/>
            <a:ext cx="554760" cy="577440"/>
          </a:xfrm>
          <a:prstGeom prst="rect">
            <a:avLst/>
          </a:prstGeom>
          <a:ln>
            <a:noFill/>
          </a:ln>
        </p:spPr>
      </p:pic>
      <p:pic>
        <p:nvPicPr>
          <p:cNvPr id="40" name="Picture 3"/>
          <p:cNvPicPr/>
          <p:nvPr/>
        </p:nvPicPr>
        <p:blipFill>
          <a:blip r:embed="rId15"/>
          <a:stretch>
            <a:fillRect/>
          </a:stretch>
        </p:blipFill>
        <p:spPr>
          <a:xfrm>
            <a:off x="203040" y="150120"/>
            <a:ext cx="471240" cy="692640"/>
          </a:xfrm>
          <a:prstGeom prst="rect">
            <a:avLst/>
          </a:prstGeom>
          <a:ln>
            <a:noFill/>
          </a:ln>
        </p:spPr>
      </p:pic>
      <p:sp>
        <p:nvSpPr>
          <p:cNvPr id="41" name="Line 1"/>
          <p:cNvSpPr/>
          <p:nvPr/>
        </p:nvSpPr>
        <p:spPr>
          <a:xfrm>
            <a:off x="161280" y="881640"/>
            <a:ext cx="11880000" cy="0"/>
          </a:xfrm>
          <a:prstGeom prst="line">
            <a:avLst/>
          </a:prstGeom>
          <a:ln w="9360">
            <a:solidFill>
              <a:srgbClr val="000099"/>
            </a:solidFill>
            <a:round/>
          </a:ln>
        </p:spPr>
      </p:sp>
      <p:sp>
        <p:nvSpPr>
          <p:cNvPr id="42" name="Line 2"/>
          <p:cNvSpPr/>
          <p:nvPr/>
        </p:nvSpPr>
        <p:spPr>
          <a:xfrm>
            <a:off x="169920" y="6602400"/>
            <a:ext cx="11880000" cy="0"/>
          </a:xfrm>
          <a:prstGeom prst="line">
            <a:avLst/>
          </a:prstGeom>
          <a:ln w="9360">
            <a:solidFill>
              <a:srgbClr val="000099"/>
            </a:solidFill>
            <a:round/>
          </a:ln>
        </p:spPr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ja-JP" sz="2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ja-JP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ja-JP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ja-JP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26560" y="2690280"/>
            <a:ext cx="10609200" cy="1856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1">
                <a:solidFill>
                  <a:srgbClr val="000000"/>
                </a:solidFill>
                <a:latin typeface="Calibri"/>
                <a:ea typeface="ＭＳ Ｐゴシック"/>
              </a:rPr>
              <a:t>Projeto de Sistemas de Informação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 b="1">
                <a:solidFill>
                  <a:srgbClr val="002060"/>
                </a:solidFill>
                <a:latin typeface="Calibri"/>
                <a:ea typeface="ＭＳ Ｐゴシック"/>
              </a:rPr>
              <a:t>Professor : Márcio Palheta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784160" y="214920"/>
            <a:ext cx="856944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Casos de Uso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183600" y="937440"/>
            <a:ext cx="1295640" cy="5605560"/>
          </a:xfrm>
          <a:prstGeom prst="rect">
            <a:avLst/>
          </a:prstGeom>
          <a:solidFill>
            <a:srgbClr val="FFCC00"/>
          </a:solidFill>
          <a:ln w="25560">
            <a:solidFill>
              <a:srgbClr val="FFCC00"/>
            </a:solidFill>
            <a:round/>
          </a:ln>
        </p:spPr>
      </p:sp>
      <p:pic>
        <p:nvPicPr>
          <p:cNvPr id="109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564920" y="937440"/>
            <a:ext cx="10470240" cy="560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62720" y="991080"/>
            <a:ext cx="5928840" cy="639000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Segunda Parte do Exercício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24 de Fevereiro de 2016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784160" y="214920"/>
            <a:ext cx="856944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User Stories</a:t>
            </a:r>
            <a:endParaRPr/>
          </a:p>
        </p:txBody>
      </p:sp>
      <p:graphicFrame>
        <p:nvGraphicFramePr>
          <p:cNvPr id="112" name="Table 2"/>
          <p:cNvGraphicFramePr/>
          <p:nvPr/>
        </p:nvGraphicFramePr>
        <p:xfrm>
          <a:off x="2220120" y="970200"/>
          <a:ext cx="9871560" cy="6698280"/>
        </p:xfrm>
        <a:graphic>
          <a:graphicData uri="http://schemas.openxmlformats.org/drawingml/2006/table">
            <a:tbl>
              <a:tblPr/>
              <a:tblGrid>
                <a:gridCol w="961920"/>
                <a:gridCol w="4727520"/>
                <a:gridCol w="4182120"/>
              </a:tblGrid>
              <a:tr h="64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Narrative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/>
                        </a:rPr>
                        <a:t>Acceptance Criteria</a:t>
                      </a:r>
                      <a:endParaRPr/>
                    </a:p>
                  </a:txBody>
                  <a:tcPr/>
                </a:tc>
              </a:tr>
              <a:tr h="130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Como padeiro ou confeiteiro,	</a:t>
                      </a:r>
                      <a:endParaRPr/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Eu quero visualizar a produção diária por tipo de massa, para que o padeiro ou confeiteiro possa verificar a sua produção do dia.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Posso pesquisar com base na Massa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Posso pesquisar com base em palavra do titulo</a:t>
                      </a:r>
                      <a:endParaRPr/>
                    </a:p>
                  </a:txBody>
                  <a:tcPr/>
                </a:tc>
              </a:tr>
              <a:tr h="1065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Como Padeiro ou Confeiteiro, Quero cadastrar, editar, as produções feita diariamente, para manter o controle da produção em dia.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1. Posso cadastrar, editar a produção diária</a:t>
                      </a:r>
                      <a:endParaRPr/>
                    </a:p>
                  </a:txBody>
                  <a:tcPr/>
                </a:tc>
              </a:tr>
              <a:tr h="130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Como Padeiro ou Confeiteiro, quero visualizar as receitas feitas por Padeiros ou Confeiteiros, para que novos funcionários possam verificar o padrão que são feitos os produtos.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Posso pesquisar as receitas por tipo de massa de Padaria ou Confeitaria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Posso pesquisar com base me palavra do um titulo</a:t>
                      </a:r>
                      <a:endParaRPr/>
                    </a:p>
                  </a:txBody>
                  <a:tcPr/>
                </a:tc>
              </a:tr>
              <a:tr h="130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Como Padeiro ou Confeiteiro, quero visualizar a produção efetivada pelos Padeiros ou Confeiteiros, para que saibam quais os produtos serão feito no dia.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Posso pesquisar as produções por tipo de massa de Padaria ou Confeitaria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Posso pesquisar com base me palavra do um titulo</a:t>
                      </a:r>
                      <a:endParaRPr/>
                    </a:p>
                  </a:txBody>
                  <a:tcPr/>
                </a:tc>
              </a:tr>
              <a:tr h="1065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Como ajudante de padeiro, padeiro e confeiteiro, quero confirmar a produção diária com os produtos que foram feitos, apos o  ultimo processo que é assar.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Posso atualizar a produção feita e concluir o produto como produzido.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Posso visualizar o produto como pronto e disponivel para a venda.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3" name="Picture 5"/>
          <p:cNvPicPr/>
          <p:nvPr/>
        </p:nvPicPr>
        <p:blipFill>
          <a:blip r:embed="rId3"/>
          <a:srcRect l="5910" t="18870" r="53218" b="18958"/>
          <a:stretch>
            <a:fillRect/>
          </a:stretch>
        </p:blipFill>
        <p:spPr>
          <a:xfrm>
            <a:off x="162360" y="1030320"/>
            <a:ext cx="2023200" cy="307800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470880" y="1738440"/>
            <a:ext cx="1844280" cy="191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as </a:t>
            </a: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who</a:t>
            </a: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 i want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what</a:t>
            </a: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 so that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why</a:t>
            </a:r>
            <a:endParaRPr/>
          </a:p>
        </p:txBody>
      </p:sp>
      <p:sp>
        <p:nvSpPr>
          <p:cNvPr id="115" name="CustomShape 4"/>
          <p:cNvSpPr/>
          <p:nvPr/>
        </p:nvSpPr>
        <p:spPr>
          <a:xfrm>
            <a:off x="523440" y="2965320"/>
            <a:ext cx="1662120" cy="106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como que eu quero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o modo que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Porque</a:t>
            </a:r>
            <a:endParaRPr/>
          </a:p>
        </p:txBody>
      </p:sp>
      <p:sp>
        <p:nvSpPr>
          <p:cNvPr id="116" name="CustomShape 5"/>
          <p:cNvSpPr/>
          <p:nvPr/>
        </p:nvSpPr>
        <p:spPr>
          <a:xfrm>
            <a:off x="162360" y="6293880"/>
            <a:ext cx="3150720" cy="30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Reginaldo Castro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Table 1"/>
          <p:cNvGraphicFramePr/>
          <p:nvPr/>
        </p:nvGraphicFramePr>
        <p:xfrm>
          <a:off x="2220120" y="970200"/>
          <a:ext cx="9871560" cy="2383200"/>
        </p:xfrm>
        <a:graphic>
          <a:graphicData uri="http://schemas.openxmlformats.org/drawingml/2006/table">
            <a:tbl>
              <a:tblPr/>
              <a:tblGrid>
                <a:gridCol w="961920"/>
                <a:gridCol w="4727520"/>
                <a:gridCol w="4182120"/>
              </a:tblGrid>
              <a:tr h="628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Narrative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/>
                        </a:rPr>
                        <a:t>Acceptance Criteria</a:t>
                      </a:r>
                      <a:endParaRPr/>
                    </a:p>
                  </a:txBody>
                  <a:tcPr/>
                </a:tc>
              </a:tr>
              <a:tr h="1755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Como todos os funcionários,	</a:t>
                      </a:r>
                      <a:endParaRPr/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Eu quero acompanhar a produção que esta disponível para a venda, </a:t>
                      </a:r>
                      <a:endParaRPr/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Posso acompanhar os produtos que estão prontos para que possa estar no status de venda, para por no balcão.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Posso acompanhar com base em palavra do titulo os produtos que estarão prontos para por na venda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8" name="Picture 5"/>
          <p:cNvPicPr/>
          <p:nvPr/>
        </p:nvPicPr>
        <p:blipFill>
          <a:blip r:embed="rId2"/>
          <a:srcRect l="5910" t="18870" r="53218" b="18958"/>
          <a:stretch>
            <a:fillRect/>
          </a:stretch>
        </p:blipFill>
        <p:spPr>
          <a:xfrm>
            <a:off x="162360" y="1030320"/>
            <a:ext cx="2023200" cy="307800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470880" y="1738440"/>
            <a:ext cx="1844280" cy="191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as </a:t>
            </a: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who</a:t>
            </a: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 i want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what</a:t>
            </a: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 so that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why</a:t>
            </a:r>
            <a:endParaRPr/>
          </a:p>
        </p:txBody>
      </p:sp>
      <p:sp>
        <p:nvSpPr>
          <p:cNvPr id="120" name="CustomShape 3"/>
          <p:cNvSpPr/>
          <p:nvPr/>
        </p:nvSpPr>
        <p:spPr>
          <a:xfrm>
            <a:off x="523440" y="2965320"/>
            <a:ext cx="1662120" cy="106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como que eu quero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o modo que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Porque</a:t>
            </a:r>
            <a:endParaRPr/>
          </a:p>
        </p:txBody>
      </p:sp>
      <p:sp>
        <p:nvSpPr>
          <p:cNvPr id="121" name="CustomShape 4"/>
          <p:cNvSpPr/>
          <p:nvPr/>
        </p:nvSpPr>
        <p:spPr>
          <a:xfrm>
            <a:off x="162360" y="6293880"/>
            <a:ext cx="3150720" cy="30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Reginaldo Castro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784160" y="214920"/>
            <a:ext cx="856944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User Stories</a:t>
            </a:r>
            <a:endParaRPr/>
          </a:p>
        </p:txBody>
      </p:sp>
      <p:graphicFrame>
        <p:nvGraphicFramePr>
          <p:cNvPr id="123" name="Table 2"/>
          <p:cNvGraphicFramePr/>
          <p:nvPr/>
        </p:nvGraphicFramePr>
        <p:xfrm>
          <a:off x="2315520" y="1073520"/>
          <a:ext cx="9749160" cy="4996440"/>
        </p:xfrm>
        <a:graphic>
          <a:graphicData uri="http://schemas.openxmlformats.org/drawingml/2006/table">
            <a:tbl>
              <a:tblPr/>
              <a:tblGrid>
                <a:gridCol w="949680"/>
                <a:gridCol w="4669200"/>
                <a:gridCol w="4130280"/>
              </a:tblGrid>
              <a:tr h="64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Narrative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/>
                        </a:rPr>
                        <a:t>Acceptance Criteria</a:t>
                      </a:r>
                      <a:endParaRPr/>
                    </a:p>
                  </a:txBody>
                  <a:tcPr/>
                </a:tc>
              </a:tr>
              <a:tr h="82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Como cliente de negócios, eu quero vender na web meus produtos para que meus clientes possam comprar.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Meus produtos estejam sendo disponível na web para compra.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82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Como cliente de negócios, eu quero cadastrar meu produtos para que possam ser visualizado por mim e meus clientes.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Quero cadastrar todos meus produtos no sistema.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82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Como funcionário, eu quero registrar o horário de chegada e saída para que possa ter o controle de minhas horas trabalhadas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Poder registrar o horário de entrada e saída de qualquer forma.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1065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Como cliente de negócios, eu quero visualizar as vendas que meus funcionaram fizeram para que eu possa ter o controle e assim pagar a comissão deles.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Poder ver as vendas que foram feitas durante o dia e mês.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82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Como funcionário, eu quero visualizar as vendas que fiz para que eu possa ter o controle.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Poder ver as vendas que foram feitas por mim durante o dia e mês.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4" name="Picture 5"/>
          <p:cNvPicPr/>
          <p:nvPr/>
        </p:nvPicPr>
        <p:blipFill>
          <a:blip r:embed="rId2"/>
          <a:srcRect l="5910" t="18870" r="53218" b="18958"/>
          <a:stretch>
            <a:fillRect/>
          </a:stretch>
        </p:blipFill>
        <p:spPr>
          <a:xfrm>
            <a:off x="162360" y="1030320"/>
            <a:ext cx="2023200" cy="307800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470880" y="1738440"/>
            <a:ext cx="1844280" cy="191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as </a:t>
            </a: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who</a:t>
            </a: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 i want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what</a:t>
            </a: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 so that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why</a:t>
            </a:r>
            <a:endParaRPr/>
          </a:p>
        </p:txBody>
      </p:sp>
      <p:sp>
        <p:nvSpPr>
          <p:cNvPr id="126" name="CustomShape 4"/>
          <p:cNvSpPr/>
          <p:nvPr/>
        </p:nvSpPr>
        <p:spPr>
          <a:xfrm>
            <a:off x="523440" y="2965320"/>
            <a:ext cx="1662120" cy="106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como que eu quero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o modo que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Porque</a:t>
            </a:r>
            <a:endParaRPr/>
          </a:p>
        </p:txBody>
      </p:sp>
      <p:sp>
        <p:nvSpPr>
          <p:cNvPr id="127" name="CustomShape 5"/>
          <p:cNvSpPr/>
          <p:nvPr/>
        </p:nvSpPr>
        <p:spPr>
          <a:xfrm>
            <a:off x="162360" y="6293880"/>
            <a:ext cx="3150720" cy="30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Willian Alves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784160" y="214920"/>
            <a:ext cx="856944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User Stories</a:t>
            </a:r>
            <a:endParaRPr/>
          </a:p>
        </p:txBody>
      </p:sp>
      <p:graphicFrame>
        <p:nvGraphicFramePr>
          <p:cNvPr id="129" name="Table 2"/>
          <p:cNvGraphicFramePr/>
          <p:nvPr/>
        </p:nvGraphicFramePr>
        <p:xfrm>
          <a:off x="2315520" y="1073520"/>
          <a:ext cx="9749160" cy="4511040"/>
        </p:xfrm>
        <a:graphic>
          <a:graphicData uri="http://schemas.openxmlformats.org/drawingml/2006/table">
            <a:tbl>
              <a:tblPr/>
              <a:tblGrid>
                <a:gridCol w="949680"/>
                <a:gridCol w="4669200"/>
                <a:gridCol w="4130280"/>
              </a:tblGrid>
              <a:tr h="64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Narrative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/>
                        </a:rPr>
                        <a:t>Acceptance Criteria</a:t>
                      </a:r>
                      <a:endParaRPr/>
                    </a:p>
                  </a:txBody>
                  <a:tcPr/>
                </a:tc>
              </a:tr>
              <a:tr h="73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Como cliente final eu quero visualizar a data de validade de produtos para que eu possa comprar os produtos de meu interesse dentro da validade.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Poder Visualizar a data de validade dos produtos.</a:t>
                      </a:r>
                      <a:endParaRPr/>
                    </a:p>
                  </a:txBody>
                  <a:tcPr/>
                </a:tc>
              </a:tr>
              <a:tr h="94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Como cliente de negócios, eu quero visualizar a data de validade de produtos para que eu possa substituir os que venceram e os que estão próximo a data de validade, fazer outlet.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Poder Visualizar a data de validade dos produtos.</a:t>
                      </a:r>
                      <a:endParaRPr/>
                    </a:p>
                  </a:txBody>
                  <a:tcPr/>
                </a:tc>
              </a:tr>
              <a:tr h="73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Como cliente de negócios, eu quero poder visualizar todos os clientes que compraram para acompanhar o processo de compra ate a entrega.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Poder visualizar o status da compra de cada cliente.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73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Como cliente, eu quero poder visualizar o status de minha compra para acompanhar o processo ate a entrega.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Poder visualizar o status da minha compra.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73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Como cliente final, eu quero reservar uma quantidade “x” de pães para a hora que eu for adquirir tenha quantidade suficiente.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Poder reservar a quantidade de produto para determinada hora.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0" name="Picture 5"/>
          <p:cNvPicPr/>
          <p:nvPr/>
        </p:nvPicPr>
        <p:blipFill>
          <a:blip r:embed="rId2"/>
          <a:srcRect l="5910" t="18870" r="53218" b="18958"/>
          <a:stretch>
            <a:fillRect/>
          </a:stretch>
        </p:blipFill>
        <p:spPr>
          <a:xfrm>
            <a:off x="162360" y="1030320"/>
            <a:ext cx="2023200" cy="307800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470880" y="1738440"/>
            <a:ext cx="1844280" cy="191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as </a:t>
            </a: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who</a:t>
            </a: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 i want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what</a:t>
            </a: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 so that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why</a:t>
            </a:r>
            <a:endParaRPr/>
          </a:p>
        </p:txBody>
      </p:sp>
      <p:sp>
        <p:nvSpPr>
          <p:cNvPr id="132" name="CustomShape 4"/>
          <p:cNvSpPr/>
          <p:nvPr/>
        </p:nvSpPr>
        <p:spPr>
          <a:xfrm>
            <a:off x="523440" y="2965320"/>
            <a:ext cx="1662120" cy="106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como que eu quero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o modo que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Porque</a:t>
            </a:r>
            <a:endParaRPr/>
          </a:p>
        </p:txBody>
      </p:sp>
      <p:sp>
        <p:nvSpPr>
          <p:cNvPr id="133" name="CustomShape 5"/>
          <p:cNvSpPr/>
          <p:nvPr/>
        </p:nvSpPr>
        <p:spPr>
          <a:xfrm>
            <a:off x="162360" y="6293880"/>
            <a:ext cx="3150720" cy="30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Willian Alves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784160" y="214920"/>
            <a:ext cx="856944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User Stories</a:t>
            </a:r>
            <a:endParaRPr/>
          </a:p>
        </p:txBody>
      </p:sp>
      <p:graphicFrame>
        <p:nvGraphicFramePr>
          <p:cNvPr id="135" name="Table 2"/>
          <p:cNvGraphicFramePr/>
          <p:nvPr/>
        </p:nvGraphicFramePr>
        <p:xfrm>
          <a:off x="2315520" y="1073520"/>
          <a:ext cx="9749160" cy="5280480"/>
        </p:xfrm>
        <a:graphic>
          <a:graphicData uri="http://schemas.openxmlformats.org/drawingml/2006/table">
            <a:tbl>
              <a:tblPr/>
              <a:tblGrid>
                <a:gridCol w="949680"/>
                <a:gridCol w="4669200"/>
                <a:gridCol w="4130280"/>
              </a:tblGrid>
              <a:tr h="64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Narrative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/>
                        </a:rPr>
                        <a:t>Acceptance Criteria</a:t>
                      </a:r>
                      <a:endParaRPr/>
                    </a:p>
                  </a:txBody>
                  <a:tcPr/>
                </a:tc>
              </a:tr>
              <a:tr h="94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Como Cliente , quero realizar encomendas periódicas, podendo Cadastrar, cancelar e editar para evitar fazer a mesma encomenda diversas vezes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Este procedimento poderá ser realizado somente com 3 dias de antecedência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A quantidade mínima de dias por semana deve ser 3</a:t>
                      </a:r>
                      <a:endParaRPr/>
                    </a:p>
                  </a:txBody>
                  <a:tcPr/>
                </a:tc>
              </a:tr>
              <a:tr h="73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Como Funcionário,  quero cadastrar ou cancelar as encomendas por falta de produto, pedido do cliente ou outro motivo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O Cancelamento poderá ser realizado com até 24 horas antes da data de inicio das encomendas. </a:t>
                      </a:r>
                      <a:endParaRPr/>
                    </a:p>
                  </a:txBody>
                  <a:tcPr/>
                </a:tc>
              </a:tr>
              <a:tr h="1370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Como cliente, eu quero pesquisar o preço dos produto da prateleira para calcular os meus possíveis gastos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A busca deverá  ocorrer através do código de barras gerado lido pela câmera do dispositivo mobile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 A busca poderá ocorrer através da digitação do numero do código de barras</a:t>
                      </a:r>
                      <a:endParaRPr/>
                    </a:p>
                  </a:txBody>
                  <a:tcPr/>
                </a:tc>
              </a:tr>
              <a:tr h="862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Como Cliente , quero avaliar os serviços prestados pela panificadora para que eu possa ter um relacionamento mais amigável e que eu possua um feedback da empresa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Deve ser informada a data do atendimento, e o serviço prestado.</a:t>
                      </a:r>
                      <a:endParaRPr/>
                    </a:p>
                  </a:txBody>
                  <a:tcPr/>
                </a:tc>
              </a:tr>
              <a:tr h="64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Como Gerente, quero responder o cliente de acordo com a avaliação feita por ela, para que ele saiba que estamos trabalhando para melhor atendê-lo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O feedback deverá ser enviado por e-mail ao cliente pelo sistema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6" name="Picture 5"/>
          <p:cNvPicPr/>
          <p:nvPr/>
        </p:nvPicPr>
        <p:blipFill>
          <a:blip r:embed="rId2"/>
          <a:srcRect l="5910" t="18870" r="53218" b="18958"/>
          <a:stretch>
            <a:fillRect/>
          </a:stretch>
        </p:blipFill>
        <p:spPr>
          <a:xfrm>
            <a:off x="162360" y="1030320"/>
            <a:ext cx="2023200" cy="307800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470880" y="1738440"/>
            <a:ext cx="1844280" cy="191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as </a:t>
            </a: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who</a:t>
            </a: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 i want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what</a:t>
            </a: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 so that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why</a:t>
            </a:r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523440" y="2965320"/>
            <a:ext cx="1662120" cy="106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como que eu quero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o modo que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Porque</a:t>
            </a:r>
            <a:endParaRPr/>
          </a:p>
        </p:txBody>
      </p:sp>
      <p:sp>
        <p:nvSpPr>
          <p:cNvPr id="139" name="CustomShape 5"/>
          <p:cNvSpPr/>
          <p:nvPr/>
        </p:nvSpPr>
        <p:spPr>
          <a:xfrm>
            <a:off x="162360" y="6293880"/>
            <a:ext cx="3150720" cy="30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Luiz Henrique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784160" y="214920"/>
            <a:ext cx="856944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User Stories</a:t>
            </a:r>
            <a:endParaRPr/>
          </a:p>
        </p:txBody>
      </p:sp>
      <p:graphicFrame>
        <p:nvGraphicFramePr>
          <p:cNvPr id="141" name="Table 2"/>
          <p:cNvGraphicFramePr/>
          <p:nvPr/>
        </p:nvGraphicFramePr>
        <p:xfrm>
          <a:off x="2315520" y="1073520"/>
          <a:ext cx="9749160" cy="4236120"/>
        </p:xfrm>
        <a:graphic>
          <a:graphicData uri="http://schemas.openxmlformats.org/drawingml/2006/table">
            <a:tbl>
              <a:tblPr/>
              <a:tblGrid>
                <a:gridCol w="949680"/>
                <a:gridCol w="4669200"/>
                <a:gridCol w="4130280"/>
              </a:tblGrid>
              <a:tr h="64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Narrative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/>
                        </a:rPr>
                        <a:t>Acceptance Criteria</a:t>
                      </a:r>
                      <a:endParaRPr/>
                    </a:p>
                  </a:txBody>
                  <a:tcPr/>
                </a:tc>
              </a:tr>
              <a:tr h="73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Como cliente, eu quero efetivar o cadastro online, para que eu posso fazer o pedido logo após o cadastro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Posso fazer cadastro pela Web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Posso fazer o cadastro pelo smartphone</a:t>
                      </a:r>
                      <a:endParaRPr/>
                    </a:p>
                  </a:txBody>
                  <a:tcPr/>
                </a:tc>
              </a:tr>
              <a:tr h="73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Como Cliente, quero fazer o pedido e ser avisado por sms a cada mudança de Status do Pedido, para que eu saiba o momento da entrega.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Posso acompanhar por SMS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Posso acompanhar pela página Web</a:t>
                      </a:r>
                      <a:endParaRPr/>
                    </a:p>
                  </a:txBody>
                  <a:tcPr/>
                </a:tc>
              </a:tr>
              <a:tr h="94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Como Gestor, eu quero efetivar o cadastro de funcionários no sistema e o usuário deve estar ativo imediatamente ativo, para que possa desempenhar suas atividades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Posso cadastrar, editar mais não pode excluir o Registro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Posso consultar o Cadastro de Funcionários </a:t>
                      </a:r>
                      <a:endParaRPr/>
                    </a:p>
                  </a:txBody>
                  <a:tcPr/>
                </a:tc>
              </a:tr>
              <a:tr h="7311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Como cliente, eu quero visualizar o status dos pedidos realizados, para que possa acompanhar a entrega do produto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</a:rPr>
                        <a:t>Visualizar consulta de Pedidos realizados via WEB e Mobile</a:t>
                      </a:r>
                      <a:endParaRPr/>
                    </a:p>
                  </a:txBody>
                  <a:tcPr/>
                </a:tc>
              </a:tr>
              <a:tr h="4575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2" name="Picture 5"/>
          <p:cNvPicPr/>
          <p:nvPr/>
        </p:nvPicPr>
        <p:blipFill>
          <a:blip r:embed="rId2"/>
          <a:srcRect l="5910" t="18870" r="53218" b="18958"/>
          <a:stretch>
            <a:fillRect/>
          </a:stretch>
        </p:blipFill>
        <p:spPr>
          <a:xfrm>
            <a:off x="162360" y="1030320"/>
            <a:ext cx="2023200" cy="3078000"/>
          </a:xfrm>
          <a:prstGeom prst="rect">
            <a:avLst/>
          </a:prstGeom>
          <a:ln>
            <a:noFill/>
          </a:ln>
        </p:spPr>
      </p:pic>
      <p:sp>
        <p:nvSpPr>
          <p:cNvPr id="143" name="CustomShape 3"/>
          <p:cNvSpPr/>
          <p:nvPr/>
        </p:nvSpPr>
        <p:spPr>
          <a:xfrm>
            <a:off x="470880" y="1738440"/>
            <a:ext cx="1844280" cy="191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as </a:t>
            </a: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who</a:t>
            </a: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 i want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what</a:t>
            </a: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 so that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why</a:t>
            </a:r>
            <a:endParaRPr/>
          </a:p>
        </p:txBody>
      </p:sp>
      <p:sp>
        <p:nvSpPr>
          <p:cNvPr id="144" name="CustomShape 4"/>
          <p:cNvSpPr/>
          <p:nvPr/>
        </p:nvSpPr>
        <p:spPr>
          <a:xfrm>
            <a:off x="523440" y="2965320"/>
            <a:ext cx="1662120" cy="106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como que eu quero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o modo que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Porque</a:t>
            </a:r>
            <a:endParaRPr/>
          </a:p>
        </p:txBody>
      </p:sp>
      <p:sp>
        <p:nvSpPr>
          <p:cNvPr id="145" name="CustomShape 5"/>
          <p:cNvSpPr/>
          <p:nvPr/>
        </p:nvSpPr>
        <p:spPr>
          <a:xfrm>
            <a:off x="162360" y="6293880"/>
            <a:ext cx="3150720" cy="30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Evaldo Fredson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784160" y="214920"/>
            <a:ext cx="856944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User Stories</a:t>
            </a:r>
            <a:endParaRPr/>
          </a:p>
        </p:txBody>
      </p:sp>
      <p:graphicFrame>
        <p:nvGraphicFramePr>
          <p:cNvPr id="147" name="Table 2"/>
          <p:cNvGraphicFramePr/>
          <p:nvPr>
            <p:extLst>
              <p:ext uri="{D42A27DB-BD31-4B8C-83A1-F6EECF244321}">
                <p14:modId xmlns:p14="http://schemas.microsoft.com/office/powerpoint/2010/main" val="3061384730"/>
              </p:ext>
            </p:extLst>
          </p:nvPr>
        </p:nvGraphicFramePr>
        <p:xfrm>
          <a:off x="2315520" y="1073520"/>
          <a:ext cx="9749160" cy="4328520"/>
        </p:xfrm>
        <a:graphic>
          <a:graphicData uri="http://schemas.openxmlformats.org/drawingml/2006/table">
            <a:tbl>
              <a:tblPr/>
              <a:tblGrid>
                <a:gridCol w="949680"/>
                <a:gridCol w="4669200"/>
                <a:gridCol w="4130280"/>
              </a:tblGrid>
              <a:tr h="64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Narrative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/>
                        </a:rPr>
                        <a:t>Acceptance Criteria</a:t>
                      </a:r>
                      <a:endParaRPr/>
                    </a:p>
                  </a:txBody>
                  <a:tcPr/>
                </a:tc>
              </a:tr>
              <a:tr h="51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Como gestor  do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negócio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gostaria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criar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planos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premiações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para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clientes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cadastrados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estabelecer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as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metas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pontuações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para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cada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plano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assim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como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ter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um feedback do status das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potuações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dos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clientes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receber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notificações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cada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novo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cliente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participante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um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plano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ou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que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esta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se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desvinculando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algum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plano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para que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seja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possivel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gerenciar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planos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fidelidade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Poder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gerenciar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planos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qualquer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parte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atraves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um site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web.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pt-BR" sz="1400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Poder</a:t>
                      </a:r>
                      <a:r>
                        <a:rPr lang="pt-BR" sz="1400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gerenciar os planos de qualquer </a:t>
                      </a:r>
                      <a:r>
                        <a:rPr lang="pt-BR" sz="1400" kern="12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parde</a:t>
                      </a:r>
                      <a:r>
                        <a:rPr lang="pt-BR" sz="1400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através de aplicativo mobile</a:t>
                      </a:r>
                      <a:endParaRPr sz="1400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4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Como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cliente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gostaria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poder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visualizar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quais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planos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fidelidade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estão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disponiveis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padaria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poder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associar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-me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ou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desassociar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-me de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qualquer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um deles da forma que me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convir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assim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como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acompanhar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meus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pontos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premiações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/>
                        </a:rPr>
                        <a:t>Gerenciar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minha conta de qualquer parte através de um web site.</a:t>
                      </a:r>
                      <a:endParaRPr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AutoNum type="arabicPeriod"/>
                        <a:tabLst/>
                        <a:defRPr/>
                      </a:pPr>
                      <a:r>
                        <a:rPr lang="pt-BR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Gerenciar minha conta de qualquer parte através de um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aplicativo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</a:rPr>
                        <a:t>mobile.</a:t>
                      </a:r>
                      <a:endParaRPr dirty="0"/>
                    </a:p>
                  </a:txBody>
                  <a:tcPr/>
                </a:tc>
              </a:tr>
              <a:tr h="51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Como gestor do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negocio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eu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quero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poder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vincular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desvincular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produtos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em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promoções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ou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usa-los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como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premiações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para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planos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fidelidade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, para que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dessa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maneira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eu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possa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liberar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premiação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para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clientes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fidelizados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informar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sobre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promoções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também</a:t>
                      </a:r>
                      <a:r>
                        <a:rPr lang="en-US" sz="1400" baseline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/>
                        </a:rPr>
                        <a:t>Ver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/>
                        </a:rPr>
                        <a:t>premoções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/>
                        </a:rPr>
                        <a:t>através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</a:rPr>
                        <a:t> de um website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/>
                        </a:rPr>
                        <a:t>ou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</a:rPr>
                        <a:t> app mobile.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8" name="Picture 5"/>
          <p:cNvPicPr/>
          <p:nvPr/>
        </p:nvPicPr>
        <p:blipFill>
          <a:blip r:embed="rId2"/>
          <a:srcRect l="5910" t="18870" r="53218" b="18958"/>
          <a:stretch>
            <a:fillRect/>
          </a:stretch>
        </p:blipFill>
        <p:spPr>
          <a:xfrm>
            <a:off x="162360" y="1030320"/>
            <a:ext cx="2023200" cy="3078000"/>
          </a:xfrm>
          <a:prstGeom prst="rect">
            <a:avLst/>
          </a:prstGeom>
          <a:ln>
            <a:noFill/>
          </a:ln>
        </p:spPr>
      </p:pic>
      <p:sp>
        <p:nvSpPr>
          <p:cNvPr id="149" name="CustomShape 3"/>
          <p:cNvSpPr/>
          <p:nvPr/>
        </p:nvSpPr>
        <p:spPr>
          <a:xfrm>
            <a:off x="470880" y="1738440"/>
            <a:ext cx="1844280" cy="191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as </a:t>
            </a: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who</a:t>
            </a: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 i want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what</a:t>
            </a:r>
            <a:r>
              <a:rPr lang="en-US" sz="2400">
                <a:solidFill>
                  <a:srgbClr val="000000"/>
                </a:solidFill>
                <a:latin typeface="Monotype Corsiva"/>
                <a:ea typeface="ＭＳ Ｐゴシック"/>
              </a:rPr>
              <a:t> so that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3505E5"/>
                </a:solidFill>
                <a:latin typeface="Monotype Corsiva"/>
                <a:ea typeface="ＭＳ Ｐゴシック"/>
              </a:rPr>
              <a:t>why</a:t>
            </a:r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523440" y="2965320"/>
            <a:ext cx="1662120" cy="106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como que eu quero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o modo que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onotype Corsiva"/>
                <a:ea typeface="ＭＳ Ｐゴシック"/>
              </a:rPr>
              <a:t>Porque</a:t>
            </a:r>
            <a:endParaRPr/>
          </a:p>
        </p:txBody>
      </p:sp>
      <p:sp>
        <p:nvSpPr>
          <p:cNvPr id="151" name="CustomShape 5"/>
          <p:cNvSpPr/>
          <p:nvPr/>
        </p:nvSpPr>
        <p:spPr>
          <a:xfrm>
            <a:off x="162360" y="6293880"/>
            <a:ext cx="3150720" cy="30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Gustavo Machado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78200" y="2648160"/>
            <a:ext cx="1185120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1">
                <a:solidFill>
                  <a:srgbClr val="000000"/>
                </a:solidFill>
                <a:latin typeface="Calibri"/>
                <a:ea typeface="ＭＳ Ｐゴシック"/>
              </a:rPr>
              <a:t>FIM da Apresentação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Obrigado!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094080" y="4851720"/>
            <a:ext cx="5932440" cy="1430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Arial"/>
                <a:ea typeface="ＭＳ Ｐゴシック"/>
              </a:rPr>
              <a:t>Equipe: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Evaldo Fredson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Luiz Henrique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Reginaldo Costa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Willian Alves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826560" y="2690280"/>
            <a:ext cx="10609200" cy="1856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1">
                <a:solidFill>
                  <a:srgbClr val="000000"/>
                </a:solidFill>
                <a:latin typeface="Calibri"/>
                <a:ea typeface="ＭＳ Ｐゴシック"/>
              </a:rPr>
              <a:t>Projeto de Sistemas de Informação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 b="1">
                <a:solidFill>
                  <a:srgbClr val="002060"/>
                </a:solidFill>
                <a:latin typeface="Calibri"/>
                <a:ea typeface="ＭＳ Ｐゴシック"/>
              </a:rPr>
              <a:t>Professor : Márcio Palheta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26560" y="2690280"/>
            <a:ext cx="10609200" cy="1856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1">
                <a:solidFill>
                  <a:srgbClr val="000000"/>
                </a:solidFill>
                <a:latin typeface="Calibri"/>
                <a:ea typeface="ＭＳ Ｐゴシック"/>
              </a:rPr>
              <a:t>Projeto de Sistemas de Informação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 b="1">
                <a:solidFill>
                  <a:srgbClr val="002060"/>
                </a:solidFill>
                <a:latin typeface="Calibri"/>
                <a:ea typeface="ＭＳ Ｐゴシック"/>
              </a:rPr>
              <a:t>Professor : Márcio Palheta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779840" y="2430000"/>
            <a:ext cx="8636760" cy="83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1">
                <a:solidFill>
                  <a:srgbClr val="000000"/>
                </a:solidFill>
                <a:latin typeface="Calibri"/>
              </a:rPr>
              <a:t>SISPAN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1779840" y="3510720"/>
            <a:ext cx="8636760" cy="977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Sistema que tem por objetivo agilizar os serviços de venda, compra e produção dos produtos, além de organizar os dados dos administradores, funcionários, clientes para uma melhor agilidade no processo de atividades da padaria, e também gerar relatórios para melhor administração.</a:t>
            </a:r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1784160" y="214920"/>
            <a:ext cx="856944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Projeto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784160" y="214920"/>
            <a:ext cx="856944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SISPAN - funcionalidades essenciais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888120" y="2504880"/>
            <a:ext cx="9603000" cy="2279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Manter produtos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Manter Receitas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Manter Fornecedores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Manter Clientes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Controle de Vendas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Manter compras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784160" y="214920"/>
            <a:ext cx="856944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Casos de Uso</a:t>
            </a:r>
            <a:endParaRPr/>
          </a:p>
        </p:txBody>
      </p:sp>
      <p:graphicFrame>
        <p:nvGraphicFramePr>
          <p:cNvPr id="93" name="Table 2"/>
          <p:cNvGraphicFramePr/>
          <p:nvPr/>
        </p:nvGraphicFramePr>
        <p:xfrm>
          <a:off x="264960" y="1759320"/>
          <a:ext cx="11607480" cy="3372480"/>
        </p:xfrm>
        <a:graphic>
          <a:graphicData uri="http://schemas.openxmlformats.org/drawingml/2006/table">
            <a:tbl>
              <a:tblPr/>
              <a:tblGrid>
                <a:gridCol w="3297960"/>
                <a:gridCol w="4626360"/>
                <a:gridCol w="1689480"/>
                <a:gridCol w="947160"/>
                <a:gridCol w="1046520"/>
              </a:tblGrid>
              <a:tr h="619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Casos de Uso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Descrição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Atores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WEB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MOBILE</a:t>
                      </a:r>
                      <a:endParaRPr/>
                    </a:p>
                  </a:txBody>
                  <a:tcPr/>
                </a:tc>
              </a:tr>
              <a:tr h="573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Preço de Produto (Mobile)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Através de leitura pela câmera, poderá consultar o preço do produto específico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Cliente Atendente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  <a:tr h="573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Manter Encomenda Periódica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Realizar encomendas periódicas, ex.: 6 pães todos os dias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Cliente Funcionário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  <a:tr h="573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Avaliar Serviços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Canal onde cliente avalia os serviços prestados pela Panificadora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Cliente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  <a:tr h="832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FeedBack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Funcionário registra feedback das avaliações e cliente visualiza o feedback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Cliente Funcionário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CustomShape 3"/>
          <p:cNvSpPr/>
          <p:nvPr/>
        </p:nvSpPr>
        <p:spPr>
          <a:xfrm>
            <a:off x="298440" y="1067760"/>
            <a:ext cx="9603000" cy="531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Luiz Henrique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784160" y="214920"/>
            <a:ext cx="856944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Casos de Uso</a:t>
            </a:r>
            <a:endParaRPr/>
          </a:p>
        </p:txBody>
      </p:sp>
      <p:graphicFrame>
        <p:nvGraphicFramePr>
          <p:cNvPr id="96" name="Table 2"/>
          <p:cNvGraphicFramePr/>
          <p:nvPr/>
        </p:nvGraphicFramePr>
        <p:xfrm>
          <a:off x="264960" y="1639080"/>
          <a:ext cx="11607480" cy="4974840"/>
        </p:xfrm>
        <a:graphic>
          <a:graphicData uri="http://schemas.openxmlformats.org/drawingml/2006/table">
            <a:tbl>
              <a:tblPr/>
              <a:tblGrid>
                <a:gridCol w="3297960"/>
                <a:gridCol w="4626360"/>
                <a:gridCol w="1689480"/>
                <a:gridCol w="947160"/>
                <a:gridCol w="1046520"/>
              </a:tblGrid>
              <a:tr h="619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Casos de Uso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Descrição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Atores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WEB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MOBILE</a:t>
                      </a:r>
                      <a:endParaRPr/>
                    </a:p>
                  </a:txBody>
                  <a:tcPr/>
                </a:tc>
              </a:tr>
              <a:tr h="596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Cadastrar Receita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Cadastrar as receitas dos produtos da panificadora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Padeiro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  <a:tr h="596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Cadastrar produtos Produzidos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Realiza cadastro da produção no sistema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Padeiro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96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Visualizar Receita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Listar as receitas e consulta detalhes de como é feita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Padeiro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Confeiteiro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  <a:tr h="596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Visualizar produção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Funcionário pode visualizar a produção que será realizada no dia.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Padeiro Confeiteiro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  <a:tr h="832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Acompanhar Produção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Todos os funcionários poderão acompanhar a produção que estão disponível para venda.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Funcionários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  <a:tr h="1006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Assar produção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O ajudante será responsável por assar todas as produções destinada ao forno.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Padeiro Confeiteiro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Ajudante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7" name="CustomShape 3"/>
          <p:cNvSpPr/>
          <p:nvPr/>
        </p:nvSpPr>
        <p:spPr>
          <a:xfrm>
            <a:off x="298440" y="1067760"/>
            <a:ext cx="9603000" cy="531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Reginaldo Castro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784160" y="214920"/>
            <a:ext cx="856944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Casos de Uso</a:t>
            </a:r>
            <a:endParaRPr/>
          </a:p>
        </p:txBody>
      </p:sp>
      <p:graphicFrame>
        <p:nvGraphicFramePr>
          <p:cNvPr id="99" name="Table 2"/>
          <p:cNvGraphicFramePr/>
          <p:nvPr/>
        </p:nvGraphicFramePr>
        <p:xfrm>
          <a:off x="264960" y="1759320"/>
          <a:ext cx="11607480" cy="3631680"/>
        </p:xfrm>
        <a:graphic>
          <a:graphicData uri="http://schemas.openxmlformats.org/drawingml/2006/table">
            <a:tbl>
              <a:tblPr/>
              <a:tblGrid>
                <a:gridCol w="3297960"/>
                <a:gridCol w="4626360"/>
                <a:gridCol w="1689480"/>
                <a:gridCol w="947160"/>
                <a:gridCol w="1046520"/>
              </a:tblGrid>
              <a:tr h="619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Casos de Uso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Descrição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Atores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WEB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MOBILE</a:t>
                      </a:r>
                      <a:endParaRPr/>
                    </a:p>
                  </a:txBody>
                  <a:tcPr/>
                </a:tc>
              </a:tr>
              <a:tr h="453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Vender produtos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Realizar venda ao cliente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Caixa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53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Cadastrar Produtos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Realiza cadastro de produtos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Caixa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58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Registrar Ponto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Realiza registro do horário de chegada e saída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Caixa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53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Visualizar Vendas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Visualizar Vendas realizadas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Caixa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  <a:tr h="558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Visualizar data de Validade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Visualiza data de validade dos produtos perecíveis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Caixa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  <a:tr h="452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Verificar Cliente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Verifica status do cliente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Caixa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CustomShape 3"/>
          <p:cNvSpPr/>
          <p:nvPr/>
        </p:nvSpPr>
        <p:spPr>
          <a:xfrm>
            <a:off x="298440" y="1067760"/>
            <a:ext cx="9603000" cy="531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Willian Alves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784160" y="214920"/>
            <a:ext cx="856944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Casos de Uso</a:t>
            </a:r>
            <a:endParaRPr/>
          </a:p>
        </p:txBody>
      </p:sp>
      <p:graphicFrame>
        <p:nvGraphicFramePr>
          <p:cNvPr id="102" name="Table 2"/>
          <p:cNvGraphicFramePr/>
          <p:nvPr/>
        </p:nvGraphicFramePr>
        <p:xfrm>
          <a:off x="264960" y="1759320"/>
          <a:ext cx="11607480" cy="4791960"/>
        </p:xfrm>
        <a:graphic>
          <a:graphicData uri="http://schemas.openxmlformats.org/drawingml/2006/table">
            <a:tbl>
              <a:tblPr/>
              <a:tblGrid>
                <a:gridCol w="3297960"/>
                <a:gridCol w="4626360"/>
                <a:gridCol w="1689480"/>
                <a:gridCol w="947160"/>
                <a:gridCol w="1046520"/>
              </a:tblGrid>
              <a:tr h="619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Casos de Uso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Descrição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Atores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WEB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MOBILE</a:t>
                      </a:r>
                      <a:endParaRPr/>
                    </a:p>
                  </a:txBody>
                  <a:tcPr/>
                </a:tc>
              </a:tr>
              <a:tr h="56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Cadastrar Cliente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Cliente se cadastra no sistema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Cliente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  <a:tr h="56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Cadastrar Funcionário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Funcionário de cadastra no sistema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Gerente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6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Realizar Pedido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Cliente realiza Pedido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Cliente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  <a:tr h="56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Consultar Status do Pedido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Cliente realiza consulta dos pedidos realizados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Cliente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  <a:tr h="56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Validar Usuário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Ao realizar cadastro, é verificado os dados são válidos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Cliente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Funcionário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  <a:tr h="56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Validar Senha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Valida se o padrão de senha está correto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Cliente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Funcionário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  <a:tr h="56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Logar no Sistema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Entrar no sistema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Cliente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Funcionário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" name="CustomShape 3"/>
          <p:cNvSpPr/>
          <p:nvPr/>
        </p:nvSpPr>
        <p:spPr>
          <a:xfrm>
            <a:off x="298440" y="1067760"/>
            <a:ext cx="9603000" cy="531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Evaldo Fredson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784160" y="214920"/>
            <a:ext cx="856944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Casos de Uso</a:t>
            </a:r>
            <a:endParaRPr/>
          </a:p>
        </p:txBody>
      </p:sp>
      <p:graphicFrame>
        <p:nvGraphicFramePr>
          <p:cNvPr id="105" name="Table 2"/>
          <p:cNvGraphicFramePr/>
          <p:nvPr>
            <p:extLst>
              <p:ext uri="{D42A27DB-BD31-4B8C-83A1-F6EECF244321}">
                <p14:modId xmlns:p14="http://schemas.microsoft.com/office/powerpoint/2010/main" val="2753842836"/>
              </p:ext>
            </p:extLst>
          </p:nvPr>
        </p:nvGraphicFramePr>
        <p:xfrm>
          <a:off x="264960" y="1759320"/>
          <a:ext cx="11607480" cy="4460040"/>
        </p:xfrm>
        <a:graphic>
          <a:graphicData uri="http://schemas.openxmlformats.org/drawingml/2006/table">
            <a:tbl>
              <a:tblPr/>
              <a:tblGrid>
                <a:gridCol w="3181625"/>
                <a:gridCol w="5345723"/>
                <a:gridCol w="1172307"/>
                <a:gridCol w="861305"/>
                <a:gridCol w="1046520"/>
              </a:tblGrid>
              <a:tr h="619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Calibri"/>
                        </a:rPr>
                        <a:t>Casos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Calibri"/>
                        </a:rPr>
                        <a:t>Uso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Descrição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Atores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</a:rPr>
                        <a:t>WEB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</a:rPr>
                        <a:t>MOBILE</a:t>
                      </a:r>
                      <a:endParaRPr/>
                    </a:p>
                  </a:txBody>
                  <a:tcPr/>
                </a:tc>
              </a:tr>
              <a:tr h="558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Manter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Planos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fidelidade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Administrador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realiza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o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controle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planos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fidelidade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seus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clientes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como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metas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premiações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Gerente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  <a:tr h="1381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Manter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planos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fidelidade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Cliente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cadastrado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participa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de um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programa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fidelidade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onde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ganha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pontos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por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consumir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produtos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promocionais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ou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combos de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produtos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oferecidos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padaria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Podendo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tambem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vincular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-se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ou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desvincular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-se de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quais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quer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planos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também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podendo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este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listar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planos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aos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quais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está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vinculado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visualizar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pontos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ou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premios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nos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respectivos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planos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Cliente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  <a:tr h="1107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Manter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promoções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premiações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Administrador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realiza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do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controle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quais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produtos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podem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ser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postos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em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promoção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ou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usados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como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premiação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para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plano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fidelidade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Assim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como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a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liberação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premiações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para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clientes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Gerente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CustomShape 3"/>
          <p:cNvSpPr/>
          <p:nvPr/>
        </p:nvSpPr>
        <p:spPr>
          <a:xfrm>
            <a:off x="298440" y="1067760"/>
            <a:ext cx="9603000" cy="531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Gustavo Machado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1926</Words>
  <Application>Microsoft Office PowerPoint</Application>
  <PresentationFormat>Personalizar</PresentationFormat>
  <Paragraphs>365</Paragraphs>
  <Slides>20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20</vt:i4>
      </vt:variant>
    </vt:vector>
  </HeadingPairs>
  <TitlesOfParts>
    <vt:vector size="29" baseType="lpstr">
      <vt:lpstr>ＭＳ Ｐゴシック</vt:lpstr>
      <vt:lpstr>Arial</vt:lpstr>
      <vt:lpstr>Calibri</vt:lpstr>
      <vt:lpstr>DejaVu Sans</vt:lpstr>
      <vt:lpstr>Monotype Corsiva</vt:lpstr>
      <vt:lpstr>StarSymbol</vt:lpstr>
      <vt:lpstr>Times New Roman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Gustavo Machado</cp:lastModifiedBy>
  <cp:revision>6</cp:revision>
  <dcterms:modified xsi:type="dcterms:W3CDTF">2016-03-08T16:56:00Z</dcterms:modified>
</cp:coreProperties>
</file>