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488" r:id="rId3"/>
    <p:sldId id="490" r:id="rId4"/>
    <p:sldId id="539" r:id="rId5"/>
    <p:sldId id="491" r:id="rId6"/>
    <p:sldId id="492" r:id="rId7"/>
    <p:sldId id="493" r:id="rId8"/>
    <p:sldId id="494" r:id="rId9"/>
    <p:sldId id="495" r:id="rId10"/>
    <p:sldId id="499" r:id="rId11"/>
    <p:sldId id="503" r:id="rId12"/>
    <p:sldId id="560" r:id="rId13"/>
    <p:sldId id="561" r:id="rId14"/>
    <p:sldId id="562" r:id="rId15"/>
    <p:sldId id="509" r:id="rId16"/>
    <p:sldId id="589" r:id="rId17"/>
    <p:sldId id="538" r:id="rId18"/>
    <p:sldId id="578" r:id="rId19"/>
    <p:sldId id="564" r:id="rId20"/>
    <p:sldId id="575" r:id="rId21"/>
    <p:sldId id="577" r:id="rId22"/>
    <p:sldId id="582" r:id="rId23"/>
    <p:sldId id="583" r:id="rId24"/>
    <p:sldId id="584" r:id="rId25"/>
    <p:sldId id="585" r:id="rId26"/>
    <p:sldId id="581" r:id="rId27"/>
    <p:sldId id="544" r:id="rId28"/>
    <p:sldId id="565" r:id="rId29"/>
    <p:sldId id="545" r:id="rId30"/>
    <p:sldId id="571" r:id="rId31"/>
    <p:sldId id="546" r:id="rId32"/>
    <p:sldId id="572" r:id="rId33"/>
    <p:sldId id="553" r:id="rId34"/>
    <p:sldId id="576" r:id="rId35"/>
    <p:sldId id="580" r:id="rId36"/>
    <p:sldId id="555" r:id="rId37"/>
    <p:sldId id="591" r:id="rId38"/>
    <p:sldId id="554" r:id="rId39"/>
    <p:sldId id="592" r:id="rId40"/>
    <p:sldId id="59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60" autoAdjust="0"/>
    <p:restoredTop sz="90929"/>
  </p:normalViewPr>
  <p:slideViewPr>
    <p:cSldViewPr>
      <p:cViewPr varScale="1">
        <p:scale>
          <a:sx n="91" d="100"/>
          <a:sy n="91" d="100"/>
        </p:scale>
        <p:origin x="-27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5.xml"/><Relationship Id="rId18" Type="http://schemas.openxmlformats.org/officeDocument/2006/relationships/slide" Target="slides/slide30.xml"/><Relationship Id="rId26" Type="http://schemas.openxmlformats.org/officeDocument/2006/relationships/slide" Target="slides/slide38.xml"/><Relationship Id="rId3" Type="http://schemas.openxmlformats.org/officeDocument/2006/relationships/slide" Target="slides/slide3.xml"/><Relationship Id="rId21" Type="http://schemas.openxmlformats.org/officeDocument/2006/relationships/slide" Target="slides/slide33.xml"/><Relationship Id="rId7" Type="http://schemas.openxmlformats.org/officeDocument/2006/relationships/slide" Target="slides/slide18.xml"/><Relationship Id="rId12" Type="http://schemas.openxmlformats.org/officeDocument/2006/relationships/slide" Target="slides/slide23.xml"/><Relationship Id="rId17" Type="http://schemas.openxmlformats.org/officeDocument/2006/relationships/slide" Target="slides/slide29.xml"/><Relationship Id="rId25" Type="http://schemas.openxmlformats.org/officeDocument/2006/relationships/slide" Target="slides/slide37.xml"/><Relationship Id="rId2" Type="http://schemas.openxmlformats.org/officeDocument/2006/relationships/slide" Target="slides/slide2.xml"/><Relationship Id="rId16" Type="http://schemas.openxmlformats.org/officeDocument/2006/relationships/slide" Target="slides/slide28.xml"/><Relationship Id="rId20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11" Type="http://schemas.openxmlformats.org/officeDocument/2006/relationships/slide" Target="slides/slide22.xml"/><Relationship Id="rId24" Type="http://schemas.openxmlformats.org/officeDocument/2006/relationships/slide" Target="slides/slide36.xml"/><Relationship Id="rId5" Type="http://schemas.openxmlformats.org/officeDocument/2006/relationships/slide" Target="slides/slide16.xml"/><Relationship Id="rId15" Type="http://schemas.openxmlformats.org/officeDocument/2006/relationships/slide" Target="slides/slide27.xml"/><Relationship Id="rId23" Type="http://schemas.openxmlformats.org/officeDocument/2006/relationships/slide" Target="slides/slide35.xml"/><Relationship Id="rId28" Type="http://schemas.openxmlformats.org/officeDocument/2006/relationships/slide" Target="slides/slide40.xml"/><Relationship Id="rId10" Type="http://schemas.openxmlformats.org/officeDocument/2006/relationships/slide" Target="slides/slide21.xml"/><Relationship Id="rId19" Type="http://schemas.openxmlformats.org/officeDocument/2006/relationships/slide" Target="slides/slide31.xml"/><Relationship Id="rId4" Type="http://schemas.openxmlformats.org/officeDocument/2006/relationships/slide" Target="slides/slide15.xml"/><Relationship Id="rId9" Type="http://schemas.openxmlformats.org/officeDocument/2006/relationships/slide" Target="slides/slide20.xml"/><Relationship Id="rId14" Type="http://schemas.openxmlformats.org/officeDocument/2006/relationships/slide" Target="slides/slide26.xml"/><Relationship Id="rId22" Type="http://schemas.openxmlformats.org/officeDocument/2006/relationships/slide" Target="slides/slide34.xml"/><Relationship Id="rId27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6.wmf"/><Relationship Id="rId5" Type="http://schemas.openxmlformats.org/officeDocument/2006/relationships/image" Target="../media/image4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 descr="ARTBANNA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</p:spPr>
        </p:pic>
        <p:pic>
          <p:nvPicPr>
            <p:cNvPr id="4100" name="Picture 4" descr="Arthsepa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80BCFF-30D0-48AE-8AFE-152B6EF37C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F306-4D27-4A4D-BC99-289BF6C4D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20EA-F964-4B86-B055-4E533C8FF9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865F9-7A61-41B4-B93E-3143454FF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5EE5-18C3-4335-A742-2D65F6BFAC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FCD6A-9A9A-4063-BEE1-746DE2F97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DA5F2-EF1B-40FC-AFE4-C2119C632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4090-E856-4FEE-8F6E-89CA537E0F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4FDF9-1E57-4CC2-BDD6-2449BA21C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514DC-3D58-45AC-9C46-A06613003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F58B7-E0E4-4948-AF2A-2BED42C61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 descr="ARTHSEPA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</p:spPr>
        </p:pic>
        <p:pic>
          <p:nvPicPr>
            <p:cNvPr id="3076" name="Picture 4" descr="Arthsepa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9A82D908-4087-4428-8D18-0AAF980FC5B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Curved Surfaces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CSE167: Computer Graphics</a:t>
            </a:r>
          </a:p>
          <a:p>
            <a:r>
              <a:rPr lang="en-US" sz="2800"/>
              <a:t>Instructor: Steve Rotenberg</a:t>
            </a:r>
          </a:p>
          <a:p>
            <a:r>
              <a:rPr lang="en-US" sz="2800"/>
              <a:t>UCSD, Fall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Bernstein Polynomials</a:t>
            </a: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473075" y="1978025"/>
          <a:ext cx="7908925" cy="4498975"/>
        </p:xfrm>
        <a:graphic>
          <a:graphicData uri="http://schemas.openxmlformats.org/presentationml/2006/ole">
            <p:oleObj spid="_x0000_s360451" name="Equation" r:id="rId3" imgW="4305240" imgH="245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Cubic Equation Form</a:t>
            </a:r>
          </a:p>
        </p:txBody>
      </p:sp>
      <p:graphicFrame>
        <p:nvGraphicFramePr>
          <p:cNvPr id="364547" name="Object 3"/>
          <p:cNvGraphicFramePr>
            <a:graphicFrameLocks noChangeAspect="1"/>
          </p:cNvGraphicFramePr>
          <p:nvPr/>
        </p:nvGraphicFramePr>
        <p:xfrm>
          <a:off x="381000" y="1905000"/>
          <a:ext cx="8172450" cy="4068763"/>
        </p:xfrm>
        <a:graphic>
          <a:graphicData uri="http://schemas.openxmlformats.org/presentationml/2006/ole">
            <p:oleObj spid="_x0000_s364547" name="Equation" r:id="rId3" imgW="3263760" imgH="1625400" progId="Equation.3">
              <p:embed/>
            </p:oleObj>
          </a:graphicData>
        </a:graphic>
      </p:graphicFrame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228600" y="3505200"/>
            <a:ext cx="8458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Cubic Matrix Form</a:t>
            </a:r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304800" y="1828800"/>
          <a:ext cx="7383463" cy="2068513"/>
        </p:xfrm>
        <a:graphic>
          <a:graphicData uri="http://schemas.openxmlformats.org/presentationml/2006/ole">
            <p:oleObj spid="_x0000_s428035" name="Equation" r:id="rId3" imgW="3263760" imgH="914400" progId="Equation.3">
              <p:embed/>
            </p:oleObj>
          </a:graphicData>
        </a:graphic>
      </p:graphicFrame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242888" y="4038600"/>
          <a:ext cx="8102600" cy="2127250"/>
        </p:xfrm>
        <a:graphic>
          <a:graphicData uri="http://schemas.openxmlformats.org/presentationml/2006/ole">
            <p:oleObj spid="_x0000_s428036" name="Equation" r:id="rId4" imgW="358128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Cubic Matrix Form</a:t>
            </a:r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/>
        </p:nvGraphicFramePr>
        <p:xfrm>
          <a:off x="471488" y="1828800"/>
          <a:ext cx="7815262" cy="4794250"/>
        </p:xfrm>
        <a:graphic>
          <a:graphicData uri="http://schemas.openxmlformats.org/presentationml/2006/ole">
            <p:oleObj spid="_x0000_s429059" name="Equation" r:id="rId3" imgW="3454200" imgH="212076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244475" y="1752600"/>
          <a:ext cx="8643938" cy="4097338"/>
        </p:xfrm>
        <a:graphic>
          <a:graphicData uri="http://schemas.openxmlformats.org/presentationml/2006/ole">
            <p:oleObj spid="_x0000_s430083" name="Equation" r:id="rId3" imgW="3454200" imgH="1638000" progId="Equation.3">
              <p:embed/>
            </p:oleObj>
          </a:graphicData>
        </a:graphic>
      </p:graphicFrame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762000" y="4648200"/>
            <a:ext cx="2819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Derivatives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the derivative (tangent) of a curve is easy:</a:t>
            </a:r>
          </a:p>
        </p:txBody>
      </p:sp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381000" y="3352800"/>
          <a:ext cx="6811963" cy="982663"/>
        </p:xfrm>
        <a:graphic>
          <a:graphicData uri="http://schemas.openxmlformats.org/presentationml/2006/ole">
            <p:oleObj spid="_x0000_s370692" name="Equation" r:id="rId3" imgW="2730240" imgH="393480" progId="Equation.3">
              <p:embed/>
            </p:oleObj>
          </a:graphicData>
        </a:graphic>
      </p:graphicFrame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20675" y="4568825"/>
          <a:ext cx="8104188" cy="2289175"/>
        </p:xfrm>
        <a:graphic>
          <a:graphicData uri="http://schemas.openxmlformats.org/presentationml/2006/ole">
            <p:oleObj spid="_x0000_s370693" name="Equation" r:id="rId4" imgW="32382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Tangents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derivative of a curve represents the tangent vector to the curve at some point</a:t>
            </a:r>
          </a:p>
        </p:txBody>
      </p:sp>
      <p:sp>
        <p:nvSpPr>
          <p:cNvPr id="466948" name="Freeform 4"/>
          <p:cNvSpPr>
            <a:spLocks/>
          </p:cNvSpPr>
          <p:nvPr/>
        </p:nvSpPr>
        <p:spPr bwMode="auto">
          <a:xfrm>
            <a:off x="1676400" y="4343400"/>
            <a:ext cx="4953000" cy="1447800"/>
          </a:xfrm>
          <a:custGeom>
            <a:avLst/>
            <a:gdLst/>
            <a:ahLst/>
            <a:cxnLst>
              <a:cxn ang="0">
                <a:pos x="0" y="824"/>
              </a:cxn>
              <a:cxn ang="0">
                <a:pos x="864" y="8"/>
              </a:cxn>
              <a:cxn ang="0">
                <a:pos x="2160" y="872"/>
              </a:cxn>
              <a:cxn ang="0">
                <a:pos x="3120" y="248"/>
              </a:cxn>
            </a:cxnLst>
            <a:rect l="0" t="0" r="r" b="b"/>
            <a:pathLst>
              <a:path w="3120" h="912">
                <a:moveTo>
                  <a:pt x="0" y="824"/>
                </a:moveTo>
                <a:cubicBezTo>
                  <a:pt x="252" y="412"/>
                  <a:pt x="504" y="0"/>
                  <a:pt x="864" y="8"/>
                </a:cubicBezTo>
                <a:cubicBezTo>
                  <a:pt x="1224" y="16"/>
                  <a:pt x="1784" y="832"/>
                  <a:pt x="2160" y="872"/>
                </a:cubicBezTo>
                <a:cubicBezTo>
                  <a:pt x="2536" y="912"/>
                  <a:pt x="2828" y="580"/>
                  <a:pt x="312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2667000" y="37465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3962400" y="3594100"/>
          <a:ext cx="950913" cy="982663"/>
        </p:xfrm>
        <a:graphic>
          <a:graphicData uri="http://schemas.openxmlformats.org/presentationml/2006/ole">
            <p:oleObj spid="_x0000_s466950" name="Equation" r:id="rId3" imgW="380880" imgH="393480" progId="Equation.3">
              <p:embed/>
            </p:oleObj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2514600" y="4419600"/>
          <a:ext cx="666750" cy="539750"/>
        </p:xfrm>
        <a:graphic>
          <a:graphicData uri="http://schemas.openxmlformats.org/presentationml/2006/ole">
            <p:oleObj spid="_x0000_s466951" name="Equation" r:id="rId4" imgW="266400" imgH="215640" progId="Equation.3">
              <p:embed/>
            </p:oleObj>
          </a:graphicData>
        </a:graphic>
      </p:graphicFrame>
      <p:sp>
        <p:nvSpPr>
          <p:cNvPr id="466952" name="Oval 8"/>
          <p:cNvSpPr>
            <a:spLocks noChangeArrowheads="1"/>
          </p:cNvSpPr>
          <p:nvPr/>
        </p:nvSpPr>
        <p:spPr bwMode="auto">
          <a:xfrm>
            <a:off x="2590800" y="441960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53" name="Oval 9"/>
          <p:cNvSpPr>
            <a:spLocks noChangeArrowheads="1"/>
          </p:cNvSpPr>
          <p:nvPr/>
        </p:nvSpPr>
        <p:spPr bwMode="auto">
          <a:xfrm>
            <a:off x="2590800" y="441960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Bezier Surfaces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752600"/>
            <a:ext cx="8208962" cy="4114800"/>
          </a:xfrm>
        </p:spPr>
        <p:txBody>
          <a:bodyPr/>
          <a:lstStyle/>
          <a:p>
            <a:r>
              <a:rPr lang="en-US" sz="2000"/>
              <a:t>Bezier surfaces are a straightforward extension to Bezier curves</a:t>
            </a:r>
          </a:p>
          <a:p>
            <a:r>
              <a:rPr lang="en-US" sz="2000"/>
              <a:t>Instead of the curve being parameterized by a single variable </a:t>
            </a:r>
            <a:r>
              <a:rPr lang="en-US" sz="2000" i="1"/>
              <a:t>t</a:t>
            </a:r>
            <a:r>
              <a:rPr lang="en-US" sz="2000"/>
              <a:t>, we use two variables, </a:t>
            </a:r>
            <a:r>
              <a:rPr lang="en-US" sz="2000" i="1"/>
              <a:t>s</a:t>
            </a:r>
            <a:r>
              <a:rPr lang="en-US" sz="2000"/>
              <a:t> and </a:t>
            </a:r>
            <a:r>
              <a:rPr lang="en-US" sz="2000" i="1"/>
              <a:t>t</a:t>
            </a:r>
          </a:p>
          <a:p>
            <a:r>
              <a:rPr lang="en-US" sz="2000"/>
              <a:t>By definition, we choose to have </a:t>
            </a:r>
            <a:r>
              <a:rPr lang="en-US" sz="2000" i="1"/>
              <a:t>s</a:t>
            </a:r>
            <a:r>
              <a:rPr lang="en-US" sz="2000"/>
              <a:t> and </a:t>
            </a:r>
            <a:r>
              <a:rPr lang="en-US" sz="2000" i="1"/>
              <a:t>t</a:t>
            </a:r>
            <a:r>
              <a:rPr lang="en-US" sz="2000"/>
              <a:t> range from 0 to 1 and we say that an </a:t>
            </a:r>
            <a:r>
              <a:rPr lang="en-US" sz="2000" i="1"/>
              <a:t>s</a:t>
            </a:r>
            <a:r>
              <a:rPr lang="en-US" sz="2000"/>
              <a:t>-tangent crossed with a </a:t>
            </a:r>
            <a:r>
              <a:rPr lang="en-US" sz="2000" i="1"/>
              <a:t>t</a:t>
            </a:r>
            <a:r>
              <a:rPr lang="en-US" sz="2000"/>
              <a:t>-tangent will represent the normal for the front of the surface</a:t>
            </a:r>
          </a:p>
        </p:txBody>
      </p:sp>
      <p:grpSp>
        <p:nvGrpSpPr>
          <p:cNvPr id="401436" name="Group 28"/>
          <p:cNvGrpSpPr>
            <a:grpSpLocks/>
          </p:cNvGrpSpPr>
          <p:nvPr/>
        </p:nvGrpSpPr>
        <p:grpSpPr bwMode="auto">
          <a:xfrm>
            <a:off x="2209800" y="4495800"/>
            <a:ext cx="3124200" cy="1905000"/>
            <a:chOff x="1392" y="2832"/>
            <a:chExt cx="1968" cy="1200"/>
          </a:xfrm>
        </p:grpSpPr>
        <p:sp>
          <p:nvSpPr>
            <p:cNvPr id="401412" name="Freeform 4"/>
            <p:cNvSpPr>
              <a:spLocks/>
            </p:cNvSpPr>
            <p:nvPr/>
          </p:nvSpPr>
          <p:spPr bwMode="auto">
            <a:xfrm>
              <a:off x="1392" y="2832"/>
              <a:ext cx="1215" cy="717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480" y="576"/>
                </a:cxn>
                <a:cxn ang="0">
                  <a:pos x="1296" y="384"/>
                </a:cxn>
                <a:cxn ang="0">
                  <a:pos x="1872" y="0"/>
                </a:cxn>
              </a:cxnLst>
              <a:rect l="0" t="0" r="r" b="b"/>
              <a:pathLst>
                <a:path w="1872" h="1152">
                  <a:moveTo>
                    <a:pt x="0" y="1152"/>
                  </a:moveTo>
                  <a:cubicBezTo>
                    <a:pt x="132" y="928"/>
                    <a:pt x="264" y="704"/>
                    <a:pt x="480" y="576"/>
                  </a:cubicBezTo>
                  <a:cubicBezTo>
                    <a:pt x="696" y="448"/>
                    <a:pt x="1064" y="480"/>
                    <a:pt x="1296" y="384"/>
                  </a:cubicBezTo>
                  <a:cubicBezTo>
                    <a:pt x="1528" y="288"/>
                    <a:pt x="1700" y="144"/>
                    <a:pt x="1872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13" name="Freeform 5"/>
            <p:cNvSpPr>
              <a:spLocks/>
            </p:cNvSpPr>
            <p:nvPr/>
          </p:nvSpPr>
          <p:spPr bwMode="auto">
            <a:xfrm>
              <a:off x="1748" y="2909"/>
              <a:ext cx="1187" cy="720"/>
            </a:xfrm>
            <a:custGeom>
              <a:avLst/>
              <a:gdLst/>
              <a:ahLst/>
              <a:cxnLst>
                <a:cxn ang="0">
                  <a:pos x="0" y="1158"/>
                </a:cxn>
                <a:cxn ang="0">
                  <a:pos x="375" y="610"/>
                </a:cxn>
                <a:cxn ang="0">
                  <a:pos x="1522" y="391"/>
                </a:cxn>
                <a:cxn ang="0">
                  <a:pos x="1829" y="0"/>
                </a:cxn>
              </a:cxnLst>
              <a:rect l="0" t="0" r="r" b="b"/>
              <a:pathLst>
                <a:path w="1829" h="1158">
                  <a:moveTo>
                    <a:pt x="0" y="1158"/>
                  </a:moveTo>
                  <a:cubicBezTo>
                    <a:pt x="63" y="1068"/>
                    <a:pt x="121" y="738"/>
                    <a:pt x="375" y="610"/>
                  </a:cubicBezTo>
                  <a:cubicBezTo>
                    <a:pt x="629" y="482"/>
                    <a:pt x="1280" y="493"/>
                    <a:pt x="1522" y="391"/>
                  </a:cubicBezTo>
                  <a:cubicBezTo>
                    <a:pt x="1764" y="289"/>
                    <a:pt x="1765" y="81"/>
                    <a:pt x="1829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14" name="Freeform 6"/>
            <p:cNvSpPr>
              <a:spLocks/>
            </p:cNvSpPr>
            <p:nvPr/>
          </p:nvSpPr>
          <p:spPr bwMode="auto">
            <a:xfrm>
              <a:off x="2075" y="3149"/>
              <a:ext cx="1070" cy="797"/>
            </a:xfrm>
            <a:custGeom>
              <a:avLst/>
              <a:gdLst/>
              <a:ahLst/>
              <a:cxnLst>
                <a:cxn ang="0">
                  <a:pos x="0" y="1281"/>
                </a:cxn>
                <a:cxn ang="0">
                  <a:pos x="246" y="677"/>
                </a:cxn>
                <a:cxn ang="0">
                  <a:pos x="1364" y="296"/>
                </a:cxn>
                <a:cxn ang="0">
                  <a:pos x="1649" y="0"/>
                </a:cxn>
              </a:cxnLst>
              <a:rect l="0" t="0" r="r" b="b"/>
              <a:pathLst>
                <a:path w="1649" h="1281">
                  <a:moveTo>
                    <a:pt x="0" y="1281"/>
                  </a:moveTo>
                  <a:cubicBezTo>
                    <a:pt x="41" y="1181"/>
                    <a:pt x="19" y="841"/>
                    <a:pt x="246" y="677"/>
                  </a:cubicBezTo>
                  <a:cubicBezTo>
                    <a:pt x="473" y="513"/>
                    <a:pt x="1130" y="409"/>
                    <a:pt x="1364" y="296"/>
                  </a:cubicBezTo>
                  <a:cubicBezTo>
                    <a:pt x="1598" y="183"/>
                    <a:pt x="1590" y="62"/>
                    <a:pt x="1649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15" name="Freeform 7"/>
            <p:cNvSpPr>
              <a:spLocks/>
            </p:cNvSpPr>
            <p:nvPr/>
          </p:nvSpPr>
          <p:spPr bwMode="auto">
            <a:xfrm>
              <a:off x="2322" y="3101"/>
              <a:ext cx="1038" cy="929"/>
            </a:xfrm>
            <a:custGeom>
              <a:avLst/>
              <a:gdLst/>
              <a:ahLst/>
              <a:cxnLst>
                <a:cxn ang="0">
                  <a:pos x="0" y="1492"/>
                </a:cxn>
                <a:cxn ang="0">
                  <a:pos x="532" y="878"/>
                </a:cxn>
                <a:cxn ang="0">
                  <a:pos x="1202" y="534"/>
                </a:cxn>
                <a:cxn ang="0">
                  <a:pos x="1600" y="0"/>
                </a:cxn>
              </a:cxnLst>
              <a:rect l="0" t="0" r="r" b="b"/>
              <a:pathLst>
                <a:path w="1600" h="1492">
                  <a:moveTo>
                    <a:pt x="0" y="1492"/>
                  </a:moveTo>
                  <a:cubicBezTo>
                    <a:pt x="89" y="1389"/>
                    <a:pt x="332" y="1038"/>
                    <a:pt x="532" y="878"/>
                  </a:cubicBezTo>
                  <a:cubicBezTo>
                    <a:pt x="732" y="718"/>
                    <a:pt x="1024" y="680"/>
                    <a:pt x="1202" y="534"/>
                  </a:cubicBezTo>
                  <a:cubicBezTo>
                    <a:pt x="1380" y="388"/>
                    <a:pt x="1517" y="111"/>
                    <a:pt x="160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16" name="Freeform 8"/>
            <p:cNvSpPr>
              <a:spLocks/>
            </p:cNvSpPr>
            <p:nvPr/>
          </p:nvSpPr>
          <p:spPr bwMode="auto">
            <a:xfrm>
              <a:off x="1393" y="3549"/>
              <a:ext cx="933" cy="4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5" y="144"/>
                </a:cxn>
                <a:cxn ang="0">
                  <a:pos x="1103" y="672"/>
                </a:cxn>
                <a:cxn ang="0">
                  <a:pos x="1439" y="768"/>
                </a:cxn>
              </a:cxnLst>
              <a:rect l="0" t="0" r="r" b="b"/>
              <a:pathLst>
                <a:path w="1439" h="776">
                  <a:moveTo>
                    <a:pt x="0" y="0"/>
                  </a:moveTo>
                  <a:cubicBezTo>
                    <a:pt x="97" y="23"/>
                    <a:pt x="391" y="32"/>
                    <a:pt x="575" y="144"/>
                  </a:cubicBezTo>
                  <a:cubicBezTo>
                    <a:pt x="759" y="256"/>
                    <a:pt x="959" y="568"/>
                    <a:pt x="1103" y="672"/>
                  </a:cubicBezTo>
                  <a:cubicBezTo>
                    <a:pt x="1247" y="776"/>
                    <a:pt x="1367" y="776"/>
                    <a:pt x="1439" y="768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17" name="Freeform 9"/>
            <p:cNvSpPr>
              <a:spLocks/>
            </p:cNvSpPr>
            <p:nvPr/>
          </p:nvSpPr>
          <p:spPr bwMode="auto">
            <a:xfrm>
              <a:off x="1694" y="3197"/>
              <a:ext cx="913" cy="5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140"/>
                </a:cxn>
                <a:cxn ang="0">
                  <a:pos x="855" y="627"/>
                </a:cxn>
                <a:cxn ang="0">
                  <a:pos x="1406" y="805"/>
                </a:cxn>
              </a:cxnLst>
              <a:rect l="0" t="0" r="r" b="b"/>
              <a:pathLst>
                <a:path w="1406" h="805">
                  <a:moveTo>
                    <a:pt x="0" y="0"/>
                  </a:moveTo>
                  <a:cubicBezTo>
                    <a:pt x="77" y="23"/>
                    <a:pt x="327" y="36"/>
                    <a:pt x="469" y="140"/>
                  </a:cubicBezTo>
                  <a:cubicBezTo>
                    <a:pt x="611" y="244"/>
                    <a:pt x="699" y="516"/>
                    <a:pt x="855" y="627"/>
                  </a:cubicBezTo>
                  <a:cubicBezTo>
                    <a:pt x="1011" y="738"/>
                    <a:pt x="1291" y="768"/>
                    <a:pt x="1406" y="805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18" name="Freeform 10"/>
            <p:cNvSpPr>
              <a:spLocks/>
            </p:cNvSpPr>
            <p:nvPr/>
          </p:nvSpPr>
          <p:spPr bwMode="auto">
            <a:xfrm>
              <a:off x="2347" y="3020"/>
              <a:ext cx="827" cy="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4" y="179"/>
                </a:cxn>
                <a:cxn ang="0">
                  <a:pos x="861" y="520"/>
                </a:cxn>
                <a:cxn ang="0">
                  <a:pos x="1275" y="554"/>
                </a:cxn>
              </a:cxnLst>
              <a:rect l="0" t="0" r="r" b="b"/>
              <a:pathLst>
                <a:path w="1275" h="582">
                  <a:moveTo>
                    <a:pt x="0" y="0"/>
                  </a:moveTo>
                  <a:cubicBezTo>
                    <a:pt x="92" y="30"/>
                    <a:pt x="411" y="92"/>
                    <a:pt x="554" y="179"/>
                  </a:cubicBezTo>
                  <a:cubicBezTo>
                    <a:pt x="697" y="266"/>
                    <a:pt x="741" y="458"/>
                    <a:pt x="861" y="520"/>
                  </a:cubicBezTo>
                  <a:cubicBezTo>
                    <a:pt x="981" y="582"/>
                    <a:pt x="1189" y="547"/>
                    <a:pt x="1275" y="554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1420" name="Freeform 12"/>
            <p:cNvSpPr>
              <a:spLocks/>
            </p:cNvSpPr>
            <p:nvPr/>
          </p:nvSpPr>
          <p:spPr bwMode="auto">
            <a:xfrm>
              <a:off x="2612" y="2836"/>
              <a:ext cx="744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4" y="128"/>
                </a:cxn>
                <a:cxn ang="0">
                  <a:pos x="811" y="503"/>
                </a:cxn>
                <a:cxn ang="0">
                  <a:pos x="1147" y="436"/>
                </a:cxn>
              </a:cxnLst>
              <a:rect l="0" t="0" r="r" b="b"/>
              <a:pathLst>
                <a:path w="1147" h="554">
                  <a:moveTo>
                    <a:pt x="0" y="0"/>
                  </a:moveTo>
                  <a:cubicBezTo>
                    <a:pt x="84" y="22"/>
                    <a:pt x="369" y="44"/>
                    <a:pt x="504" y="128"/>
                  </a:cubicBezTo>
                  <a:cubicBezTo>
                    <a:pt x="639" y="212"/>
                    <a:pt x="704" y="452"/>
                    <a:pt x="811" y="503"/>
                  </a:cubicBezTo>
                  <a:cubicBezTo>
                    <a:pt x="918" y="554"/>
                    <a:pt x="1077" y="450"/>
                    <a:pt x="1147" y="436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1422" name="Freeform 14"/>
          <p:cNvSpPr>
            <a:spLocks/>
          </p:cNvSpPr>
          <p:nvPr/>
        </p:nvSpPr>
        <p:spPr bwMode="auto">
          <a:xfrm>
            <a:off x="2252663" y="5994400"/>
            <a:ext cx="977900" cy="630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95"/>
              </a:cxn>
              <a:cxn ang="0">
                <a:pos x="381" y="268"/>
              </a:cxn>
              <a:cxn ang="0">
                <a:pos x="616" y="397"/>
              </a:cxn>
            </a:cxnLst>
            <a:rect l="0" t="0" r="r" b="b"/>
            <a:pathLst>
              <a:path w="616" h="397">
                <a:moveTo>
                  <a:pt x="0" y="0"/>
                </a:moveTo>
                <a:cubicBezTo>
                  <a:pt x="40" y="17"/>
                  <a:pt x="177" y="50"/>
                  <a:pt x="241" y="95"/>
                </a:cubicBezTo>
                <a:cubicBezTo>
                  <a:pt x="305" y="140"/>
                  <a:pt x="319" y="218"/>
                  <a:pt x="381" y="268"/>
                </a:cubicBezTo>
                <a:cubicBezTo>
                  <a:pt x="443" y="318"/>
                  <a:pt x="567" y="370"/>
                  <a:pt x="616" y="39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1423" name="Freeform 15"/>
          <p:cNvSpPr>
            <a:spLocks/>
          </p:cNvSpPr>
          <p:nvPr/>
        </p:nvSpPr>
        <p:spPr bwMode="auto">
          <a:xfrm>
            <a:off x="1905000" y="4648200"/>
            <a:ext cx="11430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240" y="144"/>
              </a:cxn>
              <a:cxn ang="0">
                <a:pos x="480" y="96"/>
              </a:cxn>
              <a:cxn ang="0">
                <a:pos x="720" y="0"/>
              </a:cxn>
            </a:cxnLst>
            <a:rect l="0" t="0" r="r" b="b"/>
            <a:pathLst>
              <a:path w="720" h="384">
                <a:moveTo>
                  <a:pt x="0" y="384"/>
                </a:moveTo>
                <a:cubicBezTo>
                  <a:pt x="80" y="288"/>
                  <a:pt x="160" y="192"/>
                  <a:pt x="240" y="144"/>
                </a:cubicBezTo>
                <a:cubicBezTo>
                  <a:pt x="320" y="96"/>
                  <a:pt x="400" y="120"/>
                  <a:pt x="480" y="96"/>
                </a:cubicBezTo>
                <a:cubicBezTo>
                  <a:pt x="560" y="72"/>
                  <a:pt x="640" y="36"/>
                  <a:pt x="72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1424" name="Text Box 16"/>
          <p:cNvSpPr txBox="1">
            <a:spLocks noChangeArrowheads="1"/>
          </p:cNvSpPr>
          <p:nvPr/>
        </p:nvSpPr>
        <p:spPr bwMode="auto">
          <a:xfrm>
            <a:off x="2286000" y="6019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401425" name="Text Box 17"/>
          <p:cNvSpPr txBox="1">
            <a:spLocks noChangeArrowheads="1"/>
          </p:cNvSpPr>
          <p:nvPr/>
        </p:nvSpPr>
        <p:spPr bwMode="auto">
          <a:xfrm>
            <a:off x="20574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t</a:t>
            </a:r>
          </a:p>
        </p:txBody>
      </p:sp>
      <p:sp>
        <p:nvSpPr>
          <p:cNvPr id="401426" name="Text Box 18"/>
          <p:cNvSpPr txBox="1">
            <a:spLocks noChangeArrowheads="1"/>
          </p:cNvSpPr>
          <p:nvPr/>
        </p:nvSpPr>
        <p:spPr bwMode="auto">
          <a:xfrm>
            <a:off x="1676400" y="5486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0,0</a:t>
            </a:r>
          </a:p>
        </p:txBody>
      </p:sp>
      <p:sp>
        <p:nvSpPr>
          <p:cNvPr id="401427" name="Text Box 19"/>
          <p:cNvSpPr txBox="1">
            <a:spLocks noChangeArrowheads="1"/>
          </p:cNvSpPr>
          <p:nvPr/>
        </p:nvSpPr>
        <p:spPr bwMode="auto">
          <a:xfrm>
            <a:off x="52578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1,1</a:t>
            </a:r>
          </a:p>
        </p:txBody>
      </p:sp>
      <p:sp>
        <p:nvSpPr>
          <p:cNvPr id="401428" name="Text Box 20"/>
          <p:cNvSpPr txBox="1">
            <a:spLocks noChangeArrowheads="1"/>
          </p:cNvSpPr>
          <p:nvPr/>
        </p:nvSpPr>
        <p:spPr bwMode="auto">
          <a:xfrm>
            <a:off x="35052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1,0</a:t>
            </a:r>
          </a:p>
        </p:txBody>
      </p:sp>
      <p:sp>
        <p:nvSpPr>
          <p:cNvPr id="401429" name="Text Box 21"/>
          <p:cNvSpPr txBox="1">
            <a:spLocks noChangeArrowheads="1"/>
          </p:cNvSpPr>
          <p:nvPr/>
        </p:nvSpPr>
        <p:spPr bwMode="auto">
          <a:xfrm>
            <a:off x="35814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0,1</a:t>
            </a:r>
          </a:p>
        </p:txBody>
      </p:sp>
      <p:sp>
        <p:nvSpPr>
          <p:cNvPr id="401434" name="Line 26"/>
          <p:cNvSpPr>
            <a:spLocks noChangeShapeType="1"/>
          </p:cNvSpPr>
          <p:nvPr/>
        </p:nvSpPr>
        <p:spPr bwMode="auto">
          <a:xfrm flipV="1">
            <a:off x="3581400" y="502920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1435" name="Text Box 27"/>
          <p:cNvSpPr txBox="1">
            <a:spLocks noChangeArrowheads="1"/>
          </p:cNvSpPr>
          <p:nvPr/>
        </p:nvSpPr>
        <p:spPr bwMode="auto">
          <a:xfrm>
            <a:off x="3657600" y="5105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Curved Surfaces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Bezier surface is a type of </a:t>
            </a:r>
            <a:r>
              <a:rPr lang="en-US" sz="2400" i="1"/>
              <a:t>parametric surface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 parametric surface is a surface that can be parametrized by two variables, s and t</a:t>
            </a:r>
          </a:p>
          <a:p>
            <a:pPr>
              <a:lnSpc>
                <a:spcPct val="90000"/>
              </a:lnSpc>
            </a:pPr>
            <a:r>
              <a:rPr lang="en-US" sz="2400"/>
              <a:t>Parametric surfaces have a rectangular topology</a:t>
            </a:r>
          </a:p>
          <a:p>
            <a:pPr>
              <a:lnSpc>
                <a:spcPct val="90000"/>
              </a:lnSpc>
            </a:pPr>
            <a:r>
              <a:rPr lang="en-US" sz="2400"/>
              <a:t>In computer graphics, parametric surfaces are sometimes called </a:t>
            </a:r>
            <a:r>
              <a:rPr lang="en-US" sz="2400" i="1"/>
              <a:t>patches</a:t>
            </a:r>
            <a:r>
              <a:rPr lang="en-US" sz="2400"/>
              <a:t>, </a:t>
            </a:r>
            <a:r>
              <a:rPr lang="en-US" sz="2400" i="1"/>
              <a:t>curved surfaces</a:t>
            </a:r>
            <a:r>
              <a:rPr lang="en-US" sz="2400"/>
              <a:t>, or just </a:t>
            </a:r>
            <a:r>
              <a:rPr lang="en-US" sz="2400" i="1"/>
              <a:t>surfaces</a:t>
            </a:r>
          </a:p>
          <a:p>
            <a:pPr>
              <a:lnSpc>
                <a:spcPct val="90000"/>
              </a:lnSpc>
            </a:pPr>
            <a:r>
              <a:rPr lang="en-US" sz="2400"/>
              <a:t>There are also some non-parametric surfaces used in computer graphics, but we won’t consider those now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Mesh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Consider a </a:t>
            </a:r>
            <a:r>
              <a:rPr lang="en-US" sz="2000" i="1"/>
              <a:t>bicubic</a:t>
            </a:r>
            <a:r>
              <a:rPr lang="en-US" sz="2000"/>
              <a:t> Bezier surface (bicubic means that it is a cubic function in both the </a:t>
            </a:r>
            <a:r>
              <a:rPr lang="en-US" sz="2000" i="1"/>
              <a:t>s</a:t>
            </a:r>
            <a:r>
              <a:rPr lang="en-US" sz="2000"/>
              <a:t> and </a:t>
            </a:r>
            <a:r>
              <a:rPr lang="en-US" sz="2000" i="1"/>
              <a:t>t</a:t>
            </a:r>
            <a:r>
              <a:rPr lang="en-US" sz="2000"/>
              <a:t> parameters)</a:t>
            </a:r>
          </a:p>
          <a:p>
            <a:r>
              <a:rPr lang="en-US" sz="2000"/>
              <a:t>A cubic curve has 4 control points, and a bicubic surface has a grid of 4x4 control points, </a:t>
            </a:r>
            <a:r>
              <a:rPr lang="en-US" sz="2000" b="1"/>
              <a:t>p</a:t>
            </a:r>
            <a:r>
              <a:rPr lang="en-US" sz="2000" baseline="-25000"/>
              <a:t>0</a:t>
            </a:r>
            <a:r>
              <a:rPr lang="en-US" sz="2000"/>
              <a:t> through </a:t>
            </a:r>
            <a:r>
              <a:rPr lang="en-US" sz="2000" b="1"/>
              <a:t>p</a:t>
            </a:r>
            <a:r>
              <a:rPr lang="en-US" sz="2000" baseline="-25000"/>
              <a:t>15</a:t>
            </a:r>
          </a:p>
        </p:txBody>
      </p:sp>
      <p:grpSp>
        <p:nvGrpSpPr>
          <p:cNvPr id="434206" name="Group 30"/>
          <p:cNvGrpSpPr>
            <a:grpSpLocks/>
          </p:cNvGrpSpPr>
          <p:nvPr/>
        </p:nvGrpSpPr>
        <p:grpSpPr bwMode="auto">
          <a:xfrm rot="-640697">
            <a:off x="1676400" y="3429000"/>
            <a:ext cx="4191000" cy="3048000"/>
            <a:chOff x="576" y="2976"/>
            <a:chExt cx="1488" cy="960"/>
          </a:xfrm>
        </p:grpSpPr>
        <p:sp>
          <p:nvSpPr>
            <p:cNvPr id="434180" name="Line 4"/>
            <p:cNvSpPr>
              <a:spLocks noChangeShapeType="1"/>
            </p:cNvSpPr>
            <p:nvPr/>
          </p:nvSpPr>
          <p:spPr bwMode="auto">
            <a:xfrm>
              <a:off x="576" y="3360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1" name="Line 5"/>
            <p:cNvSpPr>
              <a:spLocks noChangeShapeType="1"/>
            </p:cNvSpPr>
            <p:nvPr/>
          </p:nvSpPr>
          <p:spPr bwMode="auto">
            <a:xfrm>
              <a:off x="864" y="3456"/>
              <a:ext cx="192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1056" y="3744"/>
              <a:ext cx="24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3" name="Line 7"/>
            <p:cNvSpPr>
              <a:spLocks noChangeShapeType="1"/>
            </p:cNvSpPr>
            <p:nvPr/>
          </p:nvSpPr>
          <p:spPr bwMode="auto">
            <a:xfrm>
              <a:off x="768" y="3216"/>
              <a:ext cx="33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>
              <a:off x="1104" y="3264"/>
              <a:ext cx="144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5" name="Line 9"/>
            <p:cNvSpPr>
              <a:spLocks noChangeShapeType="1"/>
            </p:cNvSpPr>
            <p:nvPr/>
          </p:nvSpPr>
          <p:spPr bwMode="auto">
            <a:xfrm>
              <a:off x="1248" y="3600"/>
              <a:ext cx="288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6" name="Line 10"/>
            <p:cNvSpPr>
              <a:spLocks noChangeShapeType="1"/>
            </p:cNvSpPr>
            <p:nvPr/>
          </p:nvSpPr>
          <p:spPr bwMode="auto">
            <a:xfrm>
              <a:off x="960" y="3120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7" name="Line 11"/>
            <p:cNvSpPr>
              <a:spLocks noChangeShapeType="1"/>
            </p:cNvSpPr>
            <p:nvPr/>
          </p:nvSpPr>
          <p:spPr bwMode="auto">
            <a:xfrm>
              <a:off x="1296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8" name="Line 12"/>
            <p:cNvSpPr>
              <a:spLocks noChangeShapeType="1"/>
            </p:cNvSpPr>
            <p:nvPr/>
          </p:nvSpPr>
          <p:spPr bwMode="auto">
            <a:xfrm>
              <a:off x="1488" y="3504"/>
              <a:ext cx="336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89" name="Line 13"/>
            <p:cNvSpPr>
              <a:spLocks noChangeShapeType="1"/>
            </p:cNvSpPr>
            <p:nvPr/>
          </p:nvSpPr>
          <p:spPr bwMode="auto">
            <a:xfrm>
              <a:off x="1056" y="2976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0" name="Line 14"/>
            <p:cNvSpPr>
              <a:spLocks noChangeShapeType="1"/>
            </p:cNvSpPr>
            <p:nvPr/>
          </p:nvSpPr>
          <p:spPr bwMode="auto">
            <a:xfrm>
              <a:off x="1392" y="3072"/>
              <a:ext cx="24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1" name="Line 15"/>
            <p:cNvSpPr>
              <a:spLocks noChangeShapeType="1"/>
            </p:cNvSpPr>
            <p:nvPr/>
          </p:nvSpPr>
          <p:spPr bwMode="auto">
            <a:xfrm>
              <a:off x="1632" y="3312"/>
              <a:ext cx="43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2" name="Line 16"/>
            <p:cNvSpPr>
              <a:spLocks noChangeShapeType="1"/>
            </p:cNvSpPr>
            <p:nvPr/>
          </p:nvSpPr>
          <p:spPr bwMode="auto">
            <a:xfrm flipV="1">
              <a:off x="1296" y="3792"/>
              <a:ext cx="24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3" name="Line 17"/>
            <p:cNvSpPr>
              <a:spLocks noChangeShapeType="1"/>
            </p:cNvSpPr>
            <p:nvPr/>
          </p:nvSpPr>
          <p:spPr bwMode="auto">
            <a:xfrm flipV="1">
              <a:off x="1536" y="3648"/>
              <a:ext cx="28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4" name="Line 18"/>
            <p:cNvSpPr>
              <a:spLocks noChangeShapeType="1"/>
            </p:cNvSpPr>
            <p:nvPr/>
          </p:nvSpPr>
          <p:spPr bwMode="auto">
            <a:xfrm flipV="1">
              <a:off x="1824" y="3408"/>
              <a:ext cx="24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5" name="Line 19"/>
            <p:cNvSpPr>
              <a:spLocks noChangeShapeType="1"/>
            </p:cNvSpPr>
            <p:nvPr/>
          </p:nvSpPr>
          <p:spPr bwMode="auto">
            <a:xfrm flipV="1">
              <a:off x="1488" y="3312"/>
              <a:ext cx="14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6" name="Line 20"/>
            <p:cNvSpPr>
              <a:spLocks noChangeShapeType="1"/>
            </p:cNvSpPr>
            <p:nvPr/>
          </p:nvSpPr>
          <p:spPr bwMode="auto">
            <a:xfrm flipV="1">
              <a:off x="1248" y="3504"/>
              <a:ext cx="24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7" name="Line 21"/>
            <p:cNvSpPr>
              <a:spLocks noChangeShapeType="1"/>
            </p:cNvSpPr>
            <p:nvPr/>
          </p:nvSpPr>
          <p:spPr bwMode="auto">
            <a:xfrm flipV="1">
              <a:off x="1056" y="3600"/>
              <a:ext cx="192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8" name="Line 22"/>
            <p:cNvSpPr>
              <a:spLocks noChangeShapeType="1"/>
            </p:cNvSpPr>
            <p:nvPr/>
          </p:nvSpPr>
          <p:spPr bwMode="auto">
            <a:xfrm flipV="1">
              <a:off x="864" y="3264"/>
              <a:ext cx="24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199" name="Line 23"/>
            <p:cNvSpPr>
              <a:spLocks noChangeShapeType="1"/>
            </p:cNvSpPr>
            <p:nvPr/>
          </p:nvSpPr>
          <p:spPr bwMode="auto">
            <a:xfrm flipV="1">
              <a:off x="1104" y="3216"/>
              <a:ext cx="192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00" name="Line 24"/>
            <p:cNvSpPr>
              <a:spLocks noChangeShapeType="1"/>
            </p:cNvSpPr>
            <p:nvPr/>
          </p:nvSpPr>
          <p:spPr bwMode="auto">
            <a:xfrm flipV="1">
              <a:off x="1296" y="3072"/>
              <a:ext cx="96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02" name="Line 26"/>
            <p:cNvSpPr>
              <a:spLocks noChangeShapeType="1"/>
            </p:cNvSpPr>
            <p:nvPr/>
          </p:nvSpPr>
          <p:spPr bwMode="auto">
            <a:xfrm flipV="1">
              <a:off x="960" y="2976"/>
              <a:ext cx="96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03" name="Line 27"/>
            <p:cNvSpPr>
              <a:spLocks noChangeShapeType="1"/>
            </p:cNvSpPr>
            <p:nvPr/>
          </p:nvSpPr>
          <p:spPr bwMode="auto">
            <a:xfrm flipV="1">
              <a:off x="768" y="3120"/>
              <a:ext cx="19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4204" name="Line 28"/>
            <p:cNvSpPr>
              <a:spLocks noChangeShapeType="1"/>
            </p:cNvSpPr>
            <p:nvPr/>
          </p:nvSpPr>
          <p:spPr bwMode="auto">
            <a:xfrm flipV="1">
              <a:off x="576" y="3216"/>
              <a:ext cx="192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4207" name="Text Box 31"/>
          <p:cNvSpPr txBox="1">
            <a:spLocks noChangeArrowheads="1"/>
          </p:cNvSpPr>
          <p:nvPr/>
        </p:nvSpPr>
        <p:spPr bwMode="auto">
          <a:xfrm>
            <a:off x="15240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0</a:t>
            </a:r>
          </a:p>
        </p:txBody>
      </p:sp>
      <p:sp>
        <p:nvSpPr>
          <p:cNvPr id="434208" name="Text Box 32"/>
          <p:cNvSpPr txBox="1">
            <a:spLocks noChangeArrowheads="1"/>
          </p:cNvSpPr>
          <p:nvPr/>
        </p:nvSpPr>
        <p:spPr bwMode="auto">
          <a:xfrm>
            <a:off x="2286000" y="5043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</a:t>
            </a:r>
          </a:p>
        </p:txBody>
      </p:sp>
      <p:sp>
        <p:nvSpPr>
          <p:cNvPr id="434209" name="Text Box 33"/>
          <p:cNvSpPr txBox="1">
            <a:spLocks noChangeArrowheads="1"/>
          </p:cNvSpPr>
          <p:nvPr/>
        </p:nvSpPr>
        <p:spPr bwMode="auto">
          <a:xfrm>
            <a:off x="2971800" y="5805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2</a:t>
            </a:r>
          </a:p>
        </p:txBody>
      </p:sp>
      <p:sp>
        <p:nvSpPr>
          <p:cNvPr id="434210" name="Text Box 34"/>
          <p:cNvSpPr txBox="1">
            <a:spLocks noChangeArrowheads="1"/>
          </p:cNvSpPr>
          <p:nvPr/>
        </p:nvSpPr>
        <p:spPr bwMode="auto">
          <a:xfrm>
            <a:off x="3733800" y="62626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3</a:t>
            </a:r>
          </a:p>
        </p:txBody>
      </p:sp>
      <p:sp>
        <p:nvSpPr>
          <p:cNvPr id="434211" name="Text Box 35"/>
          <p:cNvSpPr txBox="1">
            <a:spLocks noChangeArrowheads="1"/>
          </p:cNvSpPr>
          <p:nvPr/>
        </p:nvSpPr>
        <p:spPr bwMode="auto">
          <a:xfrm>
            <a:off x="1905000" y="4267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4</a:t>
            </a:r>
          </a:p>
        </p:txBody>
      </p:sp>
      <p:sp>
        <p:nvSpPr>
          <p:cNvPr id="434212" name="Text Box 36"/>
          <p:cNvSpPr txBox="1">
            <a:spLocks noChangeArrowheads="1"/>
          </p:cNvSpPr>
          <p:nvPr/>
        </p:nvSpPr>
        <p:spPr bwMode="auto">
          <a:xfrm>
            <a:off x="2819400" y="43576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5</a:t>
            </a:r>
          </a:p>
        </p:txBody>
      </p:sp>
      <p:sp>
        <p:nvSpPr>
          <p:cNvPr id="434213" name="Text Box 37"/>
          <p:cNvSpPr txBox="1">
            <a:spLocks noChangeArrowheads="1"/>
          </p:cNvSpPr>
          <p:nvPr/>
        </p:nvSpPr>
        <p:spPr bwMode="auto">
          <a:xfrm>
            <a:off x="3505200" y="5348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6</a:t>
            </a:r>
          </a:p>
        </p:txBody>
      </p:sp>
      <p:sp>
        <p:nvSpPr>
          <p:cNvPr id="434214" name="Text Box 38"/>
          <p:cNvSpPr txBox="1">
            <a:spLocks noChangeArrowheads="1"/>
          </p:cNvSpPr>
          <p:nvPr/>
        </p:nvSpPr>
        <p:spPr bwMode="auto">
          <a:xfrm>
            <a:off x="4495800" y="5715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7</a:t>
            </a:r>
          </a:p>
        </p:txBody>
      </p:sp>
      <p:sp>
        <p:nvSpPr>
          <p:cNvPr id="434215" name="Text Box 39"/>
          <p:cNvSpPr txBox="1">
            <a:spLocks noChangeArrowheads="1"/>
          </p:cNvSpPr>
          <p:nvPr/>
        </p:nvSpPr>
        <p:spPr bwMode="auto">
          <a:xfrm>
            <a:off x="2362200" y="3886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8</a:t>
            </a:r>
          </a:p>
        </p:txBody>
      </p:sp>
      <p:sp>
        <p:nvSpPr>
          <p:cNvPr id="434216" name="Text Box 40"/>
          <p:cNvSpPr txBox="1">
            <a:spLocks noChangeArrowheads="1"/>
          </p:cNvSpPr>
          <p:nvPr/>
        </p:nvSpPr>
        <p:spPr bwMode="auto">
          <a:xfrm>
            <a:off x="3276600" y="40528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9</a:t>
            </a:r>
          </a:p>
        </p:txBody>
      </p:sp>
      <p:sp>
        <p:nvSpPr>
          <p:cNvPr id="434217" name="Text Box 41"/>
          <p:cNvSpPr txBox="1">
            <a:spLocks noChangeArrowheads="1"/>
          </p:cNvSpPr>
          <p:nvPr/>
        </p:nvSpPr>
        <p:spPr bwMode="auto">
          <a:xfrm>
            <a:off x="4114800" y="4891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10</a:t>
            </a:r>
          </a:p>
        </p:txBody>
      </p:sp>
      <p:sp>
        <p:nvSpPr>
          <p:cNvPr id="434218" name="Text Box 42"/>
          <p:cNvSpPr txBox="1">
            <a:spLocks noChangeArrowheads="1"/>
          </p:cNvSpPr>
          <p:nvPr/>
        </p:nvSpPr>
        <p:spPr bwMode="auto">
          <a:xfrm>
            <a:off x="5029200" y="51958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11</a:t>
            </a:r>
          </a:p>
        </p:txBody>
      </p:sp>
      <p:sp>
        <p:nvSpPr>
          <p:cNvPr id="434219" name="Text Box 43"/>
          <p:cNvSpPr txBox="1">
            <a:spLocks noChangeArrowheads="1"/>
          </p:cNvSpPr>
          <p:nvPr/>
        </p:nvSpPr>
        <p:spPr bwMode="auto">
          <a:xfrm>
            <a:off x="2590800" y="3443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12</a:t>
            </a:r>
          </a:p>
        </p:txBody>
      </p:sp>
      <p:sp>
        <p:nvSpPr>
          <p:cNvPr id="434220" name="Text Box 44"/>
          <p:cNvSpPr txBox="1">
            <a:spLocks noChangeArrowheads="1"/>
          </p:cNvSpPr>
          <p:nvPr/>
        </p:nvSpPr>
        <p:spPr bwMode="auto">
          <a:xfrm>
            <a:off x="3505200" y="3581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13</a:t>
            </a:r>
          </a:p>
        </p:txBody>
      </p:sp>
      <p:sp>
        <p:nvSpPr>
          <p:cNvPr id="434221" name="Text Box 45"/>
          <p:cNvSpPr txBox="1">
            <a:spLocks noChangeArrowheads="1"/>
          </p:cNvSpPr>
          <p:nvPr/>
        </p:nvSpPr>
        <p:spPr bwMode="auto">
          <a:xfrm>
            <a:off x="4343400" y="4205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14</a:t>
            </a:r>
          </a:p>
        </p:txBody>
      </p:sp>
      <p:sp>
        <p:nvSpPr>
          <p:cNvPr id="434222" name="Text Box 46"/>
          <p:cNvSpPr txBox="1">
            <a:spLocks noChangeArrowheads="1"/>
          </p:cNvSpPr>
          <p:nvPr/>
        </p:nvSpPr>
        <p:spPr bwMode="auto">
          <a:xfrm>
            <a:off x="5638800" y="4343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</a:t>
            </a:r>
            <a:r>
              <a:rPr lang="en-US" sz="1800" baseline="-25000"/>
              <a:t>15</a:t>
            </a:r>
          </a:p>
        </p:txBody>
      </p:sp>
      <p:sp>
        <p:nvSpPr>
          <p:cNvPr id="434224" name="Line 48"/>
          <p:cNvSpPr>
            <a:spLocks noChangeShapeType="1"/>
          </p:cNvSpPr>
          <p:nvPr/>
        </p:nvSpPr>
        <p:spPr bwMode="auto">
          <a:xfrm>
            <a:off x="1600200" y="5638800"/>
            <a:ext cx="838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4225" name="Line 49"/>
          <p:cNvSpPr>
            <a:spLocks noChangeShapeType="1"/>
          </p:cNvSpPr>
          <p:nvPr/>
        </p:nvSpPr>
        <p:spPr bwMode="auto">
          <a:xfrm flipV="1">
            <a:off x="1295400" y="41148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4226" name="Text Box 50"/>
          <p:cNvSpPr txBox="1">
            <a:spLocks noChangeArrowheads="1"/>
          </p:cNvSpPr>
          <p:nvPr/>
        </p:nvSpPr>
        <p:spPr bwMode="auto">
          <a:xfrm>
            <a:off x="1600200" y="5638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  <a:endParaRPr lang="en-US" i="1" baseline="-25000"/>
          </a:p>
        </p:txBody>
      </p:sp>
      <p:sp>
        <p:nvSpPr>
          <p:cNvPr id="434229" name="Text Box 53"/>
          <p:cNvSpPr txBox="1">
            <a:spLocks noChangeArrowheads="1"/>
          </p:cNvSpPr>
          <p:nvPr/>
        </p:nvSpPr>
        <p:spPr bwMode="auto">
          <a:xfrm>
            <a:off x="1295400" y="4038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t</a:t>
            </a:r>
            <a:endParaRPr lang="en-US" i="1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Curve Evaluation</a:t>
            </a:r>
          </a:p>
        </p:txBody>
      </p:sp>
      <p:sp>
        <p:nvSpPr>
          <p:cNvPr id="349187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89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562600" y="137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</a:p>
        </p:txBody>
      </p:sp>
      <p:sp>
        <p:nvSpPr>
          <p:cNvPr id="3491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3938587" cy="4114800"/>
          </a:xfrm>
        </p:spPr>
        <p:txBody>
          <a:bodyPr/>
          <a:lstStyle/>
          <a:p>
            <a:r>
              <a:rPr lang="en-US"/>
              <a:t>Find the point </a:t>
            </a:r>
            <a:r>
              <a:rPr lang="en-US" b="1"/>
              <a:t>x</a:t>
            </a:r>
            <a:r>
              <a:rPr lang="en-US"/>
              <a:t> on the curve as a function of parameter </a:t>
            </a:r>
            <a:r>
              <a:rPr lang="en-US" i="1"/>
              <a:t>t</a:t>
            </a:r>
            <a:r>
              <a:rPr lang="en-US"/>
              <a:t>:</a:t>
            </a:r>
          </a:p>
        </p:txBody>
      </p:sp>
      <p:sp>
        <p:nvSpPr>
          <p:cNvPr id="349195" name="Freeform 11"/>
          <p:cNvSpPr>
            <a:spLocks/>
          </p:cNvSpPr>
          <p:nvPr/>
        </p:nvSpPr>
        <p:spPr bwMode="auto">
          <a:xfrm>
            <a:off x="4381500" y="2592388"/>
            <a:ext cx="3454400" cy="304165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104" y="64"/>
              </a:cxn>
              <a:cxn ang="0">
                <a:pos x="2256" y="640"/>
              </a:cxn>
              <a:cxn ang="0">
                <a:pos x="2064" y="2128"/>
              </a:cxn>
            </a:cxnLst>
            <a:rect l="0" t="0" r="r" b="b"/>
            <a:pathLst>
              <a:path w="2416" h="2128">
                <a:moveTo>
                  <a:pt x="0" y="256"/>
                </a:moveTo>
                <a:cubicBezTo>
                  <a:pt x="364" y="128"/>
                  <a:pt x="728" y="0"/>
                  <a:pt x="1104" y="64"/>
                </a:cubicBezTo>
                <a:cubicBezTo>
                  <a:pt x="1480" y="128"/>
                  <a:pt x="2096" y="296"/>
                  <a:pt x="2256" y="640"/>
                </a:cubicBezTo>
                <a:cubicBezTo>
                  <a:pt x="2416" y="984"/>
                  <a:pt x="2240" y="1556"/>
                  <a:pt x="2064" y="2128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5486400" y="2682875"/>
            <a:ext cx="754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x</a:t>
            </a:r>
            <a:r>
              <a:rPr lang="en-US" sz="2800"/>
              <a:t>(</a:t>
            </a:r>
            <a:r>
              <a:rPr lang="en-US" sz="2800" i="1"/>
              <a:t>t</a:t>
            </a:r>
            <a:r>
              <a:rPr lang="en-US" sz="2800"/>
              <a:t>)</a:t>
            </a:r>
            <a:endParaRPr lang="en-US" sz="2800" baseline="-25000"/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5638800" y="2387600"/>
            <a:ext cx="30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cs typeface="Times New Roman" pitchFamily="18" charset="0"/>
              </a:rPr>
              <a:t>•</a:t>
            </a: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Evaluation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05000"/>
            <a:ext cx="820896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The bicubic surface can be thought of as 4 curves along the </a:t>
            </a:r>
            <a:r>
              <a:rPr lang="en-US" sz="1800" i="1"/>
              <a:t>s</a:t>
            </a:r>
            <a:r>
              <a:rPr lang="en-US" sz="1800"/>
              <a:t> parameter (or alternately as 4 curves along the </a:t>
            </a:r>
            <a:r>
              <a:rPr lang="en-US" sz="1800" i="1"/>
              <a:t>t</a:t>
            </a:r>
            <a:r>
              <a:rPr lang="en-US" sz="1800"/>
              <a:t> parameter)</a:t>
            </a:r>
          </a:p>
          <a:p>
            <a:pPr>
              <a:lnSpc>
                <a:spcPct val="80000"/>
              </a:lnSpc>
            </a:pPr>
            <a:r>
              <a:rPr lang="en-US" sz="1800"/>
              <a:t>To compute the location of the surface for some (</a:t>
            </a:r>
            <a:r>
              <a:rPr lang="en-US" sz="1800" i="1"/>
              <a:t>s</a:t>
            </a:r>
            <a:r>
              <a:rPr lang="en-US" sz="1800"/>
              <a:t>,</a:t>
            </a:r>
            <a:r>
              <a:rPr lang="en-US" sz="1800" i="1"/>
              <a:t>t</a:t>
            </a:r>
            <a:r>
              <a:rPr lang="en-US" sz="1800"/>
              <a:t>) pair, we can first solve each of the 4 </a:t>
            </a:r>
            <a:r>
              <a:rPr lang="en-US" sz="1800" i="1"/>
              <a:t>s</a:t>
            </a:r>
            <a:r>
              <a:rPr lang="en-US" sz="1800"/>
              <a:t>-curves for the specified value of </a:t>
            </a:r>
            <a:r>
              <a:rPr lang="en-US" sz="1800" i="1"/>
              <a:t>s</a:t>
            </a:r>
          </a:p>
          <a:p>
            <a:pPr>
              <a:lnSpc>
                <a:spcPct val="80000"/>
              </a:lnSpc>
            </a:pPr>
            <a:r>
              <a:rPr lang="en-US" sz="1800"/>
              <a:t>Those 4 points now make up a new curve which we evaluate at </a:t>
            </a:r>
            <a:r>
              <a:rPr lang="en-US" sz="1800" i="1"/>
              <a:t>t</a:t>
            </a:r>
          </a:p>
          <a:p>
            <a:pPr>
              <a:lnSpc>
                <a:spcPct val="80000"/>
              </a:lnSpc>
            </a:pPr>
            <a:r>
              <a:rPr lang="en-US" sz="1800"/>
              <a:t>Alternately, if we first solve the 4 t-curves and to create a new curve which we then evaluate at </a:t>
            </a:r>
            <a:r>
              <a:rPr lang="en-US" sz="1800" i="1"/>
              <a:t>s</a:t>
            </a:r>
            <a:r>
              <a:rPr lang="en-US" sz="1800"/>
              <a:t>, we will get the exact same answer</a:t>
            </a:r>
          </a:p>
          <a:p>
            <a:pPr>
              <a:lnSpc>
                <a:spcPct val="80000"/>
              </a:lnSpc>
            </a:pPr>
            <a:r>
              <a:rPr lang="en-US" sz="1800"/>
              <a:t>This gives a pretty straightforward way to implement smooth surfaces with little more than what is needed to implement curves</a:t>
            </a:r>
          </a:p>
        </p:txBody>
      </p:sp>
      <p:grpSp>
        <p:nvGrpSpPr>
          <p:cNvPr id="450613" name="Group 53"/>
          <p:cNvGrpSpPr>
            <a:grpSpLocks/>
          </p:cNvGrpSpPr>
          <p:nvPr/>
        </p:nvGrpSpPr>
        <p:grpSpPr bwMode="auto">
          <a:xfrm>
            <a:off x="1663700" y="4367213"/>
            <a:ext cx="3365500" cy="2338387"/>
            <a:chOff x="1048" y="2544"/>
            <a:chExt cx="2120" cy="1473"/>
          </a:xfrm>
        </p:grpSpPr>
        <p:sp>
          <p:nvSpPr>
            <p:cNvPr id="450565" name="Line 5"/>
            <p:cNvSpPr>
              <a:spLocks noChangeShapeType="1"/>
            </p:cNvSpPr>
            <p:nvPr/>
          </p:nvSpPr>
          <p:spPr bwMode="auto">
            <a:xfrm rot="-640697">
              <a:off x="1048" y="3255"/>
              <a:ext cx="419" cy="1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66" name="Line 6"/>
            <p:cNvSpPr>
              <a:spLocks noChangeShapeType="1"/>
            </p:cNvSpPr>
            <p:nvPr/>
          </p:nvSpPr>
          <p:spPr bwMode="auto">
            <a:xfrm rot="-640697">
              <a:off x="1519" y="3337"/>
              <a:ext cx="279" cy="44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67" name="Line 7"/>
            <p:cNvSpPr>
              <a:spLocks noChangeShapeType="1"/>
            </p:cNvSpPr>
            <p:nvPr/>
          </p:nvSpPr>
          <p:spPr bwMode="auto">
            <a:xfrm rot="-640697">
              <a:off x="1866" y="3720"/>
              <a:ext cx="348" cy="2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68" name="Line 8"/>
            <p:cNvSpPr>
              <a:spLocks noChangeShapeType="1"/>
            </p:cNvSpPr>
            <p:nvPr/>
          </p:nvSpPr>
          <p:spPr bwMode="auto">
            <a:xfrm rot="-640697">
              <a:off x="1271" y="2982"/>
              <a:ext cx="488" cy="7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69" name="Line 9"/>
            <p:cNvSpPr>
              <a:spLocks noChangeShapeType="1"/>
            </p:cNvSpPr>
            <p:nvPr/>
          </p:nvSpPr>
          <p:spPr bwMode="auto">
            <a:xfrm rot="-640697">
              <a:off x="1811" y="2990"/>
              <a:ext cx="209" cy="5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0" name="Line 10"/>
            <p:cNvSpPr>
              <a:spLocks noChangeShapeType="1"/>
            </p:cNvSpPr>
            <p:nvPr/>
          </p:nvSpPr>
          <p:spPr bwMode="auto">
            <a:xfrm rot="-640697">
              <a:off x="2095" y="3447"/>
              <a:ext cx="418" cy="2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1" name="Line 11"/>
            <p:cNvSpPr>
              <a:spLocks noChangeShapeType="1"/>
            </p:cNvSpPr>
            <p:nvPr/>
          </p:nvSpPr>
          <p:spPr bwMode="auto">
            <a:xfrm rot="-640697">
              <a:off x="1523" y="2787"/>
              <a:ext cx="488" cy="14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2" name="Line 12"/>
            <p:cNvSpPr>
              <a:spLocks noChangeShapeType="1"/>
            </p:cNvSpPr>
            <p:nvPr/>
          </p:nvSpPr>
          <p:spPr bwMode="auto">
            <a:xfrm rot="-640697">
              <a:off x="2063" y="2863"/>
              <a:ext cx="279" cy="44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3" name="Line 13"/>
            <p:cNvSpPr>
              <a:spLocks noChangeShapeType="1"/>
            </p:cNvSpPr>
            <p:nvPr/>
          </p:nvSpPr>
          <p:spPr bwMode="auto">
            <a:xfrm rot="-640697">
              <a:off x="2401" y="3235"/>
              <a:ext cx="488" cy="22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4" name="Line 14"/>
            <p:cNvSpPr>
              <a:spLocks noChangeShapeType="1"/>
            </p:cNvSpPr>
            <p:nvPr/>
          </p:nvSpPr>
          <p:spPr bwMode="auto">
            <a:xfrm rot="-640697">
              <a:off x="1617" y="2544"/>
              <a:ext cx="488" cy="1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5" name="Line 15"/>
            <p:cNvSpPr>
              <a:spLocks noChangeShapeType="1"/>
            </p:cNvSpPr>
            <p:nvPr/>
          </p:nvSpPr>
          <p:spPr bwMode="auto">
            <a:xfrm rot="-640697">
              <a:off x="2149" y="2614"/>
              <a:ext cx="349" cy="37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6" name="Line 16"/>
            <p:cNvSpPr>
              <a:spLocks noChangeShapeType="1"/>
            </p:cNvSpPr>
            <p:nvPr/>
          </p:nvSpPr>
          <p:spPr bwMode="auto">
            <a:xfrm rot="-640697">
              <a:off x="2540" y="2895"/>
              <a:ext cx="628" cy="14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0610" name="Group 50"/>
          <p:cNvGrpSpPr>
            <a:grpSpLocks/>
          </p:cNvGrpSpPr>
          <p:nvPr/>
        </p:nvGrpSpPr>
        <p:grpSpPr bwMode="auto">
          <a:xfrm>
            <a:off x="1608138" y="4452938"/>
            <a:ext cx="3497262" cy="2155825"/>
            <a:chOff x="1013" y="2598"/>
            <a:chExt cx="2203" cy="1358"/>
          </a:xfrm>
        </p:grpSpPr>
        <p:sp>
          <p:nvSpPr>
            <p:cNvPr id="450577" name="Line 17"/>
            <p:cNvSpPr>
              <a:spLocks noChangeShapeType="1"/>
            </p:cNvSpPr>
            <p:nvPr/>
          </p:nvSpPr>
          <p:spPr bwMode="auto">
            <a:xfrm rot="20959303" flipV="1">
              <a:off x="2215" y="3734"/>
              <a:ext cx="349" cy="22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8" name="Line 18"/>
            <p:cNvSpPr>
              <a:spLocks noChangeShapeType="1"/>
            </p:cNvSpPr>
            <p:nvPr/>
          </p:nvSpPr>
          <p:spPr bwMode="auto">
            <a:xfrm rot="20959303" flipV="1">
              <a:off x="2513" y="3448"/>
              <a:ext cx="419" cy="22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9" name="Line 19"/>
            <p:cNvSpPr>
              <a:spLocks noChangeShapeType="1"/>
            </p:cNvSpPr>
            <p:nvPr/>
          </p:nvSpPr>
          <p:spPr bwMode="auto">
            <a:xfrm rot="20959303" flipV="1">
              <a:off x="2867" y="3015"/>
              <a:ext cx="349" cy="37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0" name="Line 20"/>
            <p:cNvSpPr>
              <a:spLocks noChangeShapeType="1"/>
            </p:cNvSpPr>
            <p:nvPr/>
          </p:nvSpPr>
          <p:spPr bwMode="auto">
            <a:xfrm rot="20959303" flipV="1">
              <a:off x="2352" y="2967"/>
              <a:ext cx="210" cy="2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1" name="Line 21"/>
            <p:cNvSpPr>
              <a:spLocks noChangeShapeType="1"/>
            </p:cNvSpPr>
            <p:nvPr/>
          </p:nvSpPr>
          <p:spPr bwMode="auto">
            <a:xfrm rot="20959303" flipV="1">
              <a:off x="2052" y="3309"/>
              <a:ext cx="349" cy="1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2" name="Line 22"/>
            <p:cNvSpPr>
              <a:spLocks noChangeShapeType="1"/>
            </p:cNvSpPr>
            <p:nvPr/>
          </p:nvSpPr>
          <p:spPr bwMode="auto">
            <a:xfrm rot="20959303" flipV="1">
              <a:off x="1816" y="3509"/>
              <a:ext cx="278" cy="22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3" name="Line 23"/>
            <p:cNvSpPr>
              <a:spLocks noChangeShapeType="1"/>
            </p:cNvSpPr>
            <p:nvPr/>
          </p:nvSpPr>
          <p:spPr bwMode="auto">
            <a:xfrm rot="20959303" flipV="1">
              <a:off x="1445" y="3041"/>
              <a:ext cx="349" cy="2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4" name="Line 24"/>
            <p:cNvSpPr>
              <a:spLocks noChangeShapeType="1"/>
            </p:cNvSpPr>
            <p:nvPr/>
          </p:nvSpPr>
          <p:spPr bwMode="auto">
            <a:xfrm rot="20959303" flipV="1">
              <a:off x="1753" y="2915"/>
              <a:ext cx="278" cy="7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5" name="Line 25"/>
            <p:cNvSpPr>
              <a:spLocks noChangeShapeType="1"/>
            </p:cNvSpPr>
            <p:nvPr/>
          </p:nvSpPr>
          <p:spPr bwMode="auto">
            <a:xfrm rot="20959303" flipV="1">
              <a:off x="1998" y="2658"/>
              <a:ext cx="140" cy="22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6" name="Line 26"/>
            <p:cNvSpPr>
              <a:spLocks noChangeShapeType="1"/>
            </p:cNvSpPr>
            <p:nvPr/>
          </p:nvSpPr>
          <p:spPr bwMode="auto">
            <a:xfrm rot="20959303" flipV="1">
              <a:off x="1490" y="2598"/>
              <a:ext cx="140" cy="22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7" name="Line 27"/>
            <p:cNvSpPr>
              <a:spLocks noChangeShapeType="1"/>
            </p:cNvSpPr>
            <p:nvPr/>
          </p:nvSpPr>
          <p:spPr bwMode="auto">
            <a:xfrm rot="20959303" flipV="1">
              <a:off x="1251" y="2854"/>
              <a:ext cx="279" cy="1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88" name="Line 28"/>
            <p:cNvSpPr>
              <a:spLocks noChangeShapeType="1"/>
            </p:cNvSpPr>
            <p:nvPr/>
          </p:nvSpPr>
          <p:spPr bwMode="auto">
            <a:xfrm rot="20959303" flipV="1">
              <a:off x="1013" y="3048"/>
              <a:ext cx="279" cy="22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05" name="Line 45"/>
          <p:cNvSpPr>
            <a:spLocks noChangeShapeType="1"/>
          </p:cNvSpPr>
          <p:nvPr/>
        </p:nvSpPr>
        <p:spPr bwMode="auto">
          <a:xfrm>
            <a:off x="1752600" y="6119813"/>
            <a:ext cx="838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V="1">
            <a:off x="1447800" y="4595813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607" name="Text Box 47"/>
          <p:cNvSpPr txBox="1">
            <a:spLocks noChangeArrowheads="1"/>
          </p:cNvSpPr>
          <p:nvPr/>
        </p:nvSpPr>
        <p:spPr bwMode="auto">
          <a:xfrm>
            <a:off x="1752600" y="61198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  <a:endParaRPr lang="en-US" i="1" baseline="-25000"/>
          </a:p>
        </p:txBody>
      </p:sp>
      <p:sp>
        <p:nvSpPr>
          <p:cNvPr id="450608" name="Text Box 48"/>
          <p:cNvSpPr txBox="1">
            <a:spLocks noChangeArrowheads="1"/>
          </p:cNvSpPr>
          <p:nvPr/>
        </p:nvSpPr>
        <p:spPr bwMode="auto">
          <a:xfrm>
            <a:off x="1447800" y="4519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t</a:t>
            </a:r>
            <a:endParaRPr lang="en-US" i="1" baseline="-25000"/>
          </a:p>
        </p:txBody>
      </p:sp>
      <p:grpSp>
        <p:nvGrpSpPr>
          <p:cNvPr id="450617" name="Group 57"/>
          <p:cNvGrpSpPr>
            <a:grpSpLocks/>
          </p:cNvGrpSpPr>
          <p:nvPr/>
        </p:nvGrpSpPr>
        <p:grpSpPr bwMode="auto">
          <a:xfrm>
            <a:off x="1676400" y="4443413"/>
            <a:ext cx="3400425" cy="2184400"/>
            <a:chOff x="1040" y="2600"/>
            <a:chExt cx="2142" cy="1376"/>
          </a:xfrm>
        </p:grpSpPr>
        <p:sp>
          <p:nvSpPr>
            <p:cNvPr id="450612" name="Freeform 52"/>
            <p:cNvSpPr>
              <a:spLocks/>
            </p:cNvSpPr>
            <p:nvPr/>
          </p:nvSpPr>
          <p:spPr bwMode="auto">
            <a:xfrm>
              <a:off x="1040" y="3294"/>
              <a:ext cx="1191" cy="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95"/>
                </a:cxn>
                <a:cxn ang="0">
                  <a:pos x="800" y="436"/>
                </a:cxn>
                <a:cxn ang="0">
                  <a:pos x="1191" y="682"/>
                </a:cxn>
              </a:cxnLst>
              <a:rect l="0" t="0" r="r" b="b"/>
              <a:pathLst>
                <a:path w="1191" h="682">
                  <a:moveTo>
                    <a:pt x="0" y="0"/>
                  </a:moveTo>
                  <a:cubicBezTo>
                    <a:pt x="68" y="15"/>
                    <a:pt x="275" y="22"/>
                    <a:pt x="408" y="95"/>
                  </a:cubicBezTo>
                  <a:cubicBezTo>
                    <a:pt x="541" y="168"/>
                    <a:pt x="669" y="338"/>
                    <a:pt x="800" y="436"/>
                  </a:cubicBezTo>
                  <a:cubicBezTo>
                    <a:pt x="931" y="534"/>
                    <a:pt x="1110" y="631"/>
                    <a:pt x="1191" y="682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14" name="Freeform 54"/>
            <p:cNvSpPr>
              <a:spLocks/>
            </p:cNvSpPr>
            <p:nvPr/>
          </p:nvSpPr>
          <p:spPr bwMode="auto">
            <a:xfrm>
              <a:off x="1269" y="3031"/>
              <a:ext cx="1264" cy="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5" y="88"/>
                </a:cxn>
                <a:cxn ang="0">
                  <a:pos x="827" y="429"/>
                </a:cxn>
                <a:cxn ang="0">
                  <a:pos x="1264" y="665"/>
                </a:cxn>
              </a:cxnLst>
              <a:rect l="0" t="0" r="r" b="b"/>
              <a:pathLst>
                <a:path w="1264" h="665">
                  <a:moveTo>
                    <a:pt x="0" y="0"/>
                  </a:moveTo>
                  <a:cubicBezTo>
                    <a:pt x="73" y="15"/>
                    <a:pt x="297" y="17"/>
                    <a:pt x="435" y="88"/>
                  </a:cubicBezTo>
                  <a:cubicBezTo>
                    <a:pt x="573" y="159"/>
                    <a:pt x="689" y="333"/>
                    <a:pt x="827" y="429"/>
                  </a:cubicBezTo>
                  <a:cubicBezTo>
                    <a:pt x="965" y="525"/>
                    <a:pt x="1173" y="616"/>
                    <a:pt x="1264" y="665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15" name="Freeform 55"/>
            <p:cNvSpPr>
              <a:spLocks/>
            </p:cNvSpPr>
            <p:nvPr/>
          </p:nvSpPr>
          <p:spPr bwMode="auto">
            <a:xfrm>
              <a:off x="1504" y="2830"/>
              <a:ext cx="1398" cy="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97"/>
                </a:cxn>
                <a:cxn ang="0">
                  <a:pos x="906" y="402"/>
                </a:cxn>
                <a:cxn ang="0">
                  <a:pos x="1398" y="570"/>
                </a:cxn>
              </a:cxnLst>
              <a:rect l="0" t="0" r="r" b="b"/>
              <a:pathLst>
                <a:path w="1398" h="570">
                  <a:moveTo>
                    <a:pt x="0" y="0"/>
                  </a:moveTo>
                  <a:cubicBezTo>
                    <a:pt x="73" y="17"/>
                    <a:pt x="289" y="30"/>
                    <a:pt x="440" y="97"/>
                  </a:cubicBezTo>
                  <a:cubicBezTo>
                    <a:pt x="591" y="164"/>
                    <a:pt x="746" y="323"/>
                    <a:pt x="906" y="402"/>
                  </a:cubicBezTo>
                  <a:cubicBezTo>
                    <a:pt x="1066" y="481"/>
                    <a:pt x="1295" y="535"/>
                    <a:pt x="1398" y="57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16" name="Freeform 56"/>
            <p:cNvSpPr>
              <a:spLocks/>
            </p:cNvSpPr>
            <p:nvPr/>
          </p:nvSpPr>
          <p:spPr bwMode="auto">
            <a:xfrm>
              <a:off x="1605" y="2600"/>
              <a:ext cx="1577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79"/>
                </a:cxn>
                <a:cxn ang="0">
                  <a:pos x="951" y="308"/>
                </a:cxn>
                <a:cxn ang="0">
                  <a:pos x="1577" y="386"/>
                </a:cxn>
              </a:cxnLst>
              <a:rect l="0" t="0" r="r" b="b"/>
              <a:pathLst>
                <a:path w="1577" h="386">
                  <a:moveTo>
                    <a:pt x="0" y="0"/>
                  </a:moveTo>
                  <a:cubicBezTo>
                    <a:pt x="82" y="13"/>
                    <a:pt x="334" y="28"/>
                    <a:pt x="492" y="79"/>
                  </a:cubicBezTo>
                  <a:cubicBezTo>
                    <a:pt x="650" y="130"/>
                    <a:pt x="770" y="257"/>
                    <a:pt x="951" y="308"/>
                  </a:cubicBezTo>
                  <a:cubicBezTo>
                    <a:pt x="1132" y="359"/>
                    <a:pt x="1447" y="370"/>
                    <a:pt x="1577" y="386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2085975" y="5605463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438400" y="5157788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2847975" y="4872038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2" name="Oval 62"/>
          <p:cNvSpPr>
            <a:spLocks noChangeArrowheads="1"/>
          </p:cNvSpPr>
          <p:nvPr/>
        </p:nvSpPr>
        <p:spPr bwMode="auto">
          <a:xfrm>
            <a:off x="3048000" y="4491038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6" name="Freeform 66"/>
          <p:cNvSpPr>
            <a:spLocks/>
          </p:cNvSpPr>
          <p:nvPr/>
        </p:nvSpPr>
        <p:spPr bwMode="auto">
          <a:xfrm>
            <a:off x="2133600" y="4519613"/>
            <a:ext cx="938213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188" y="464"/>
              </a:cxn>
              <a:cxn ang="0">
                <a:pos x="440" y="251"/>
              </a:cxn>
              <a:cxn ang="0">
                <a:pos x="591" y="0"/>
              </a:cxn>
            </a:cxnLst>
            <a:rect l="0" t="0" r="r" b="b"/>
            <a:pathLst>
              <a:path w="591" h="720">
                <a:moveTo>
                  <a:pt x="0" y="720"/>
                </a:moveTo>
                <a:cubicBezTo>
                  <a:pt x="31" y="677"/>
                  <a:pt x="115" y="542"/>
                  <a:pt x="188" y="464"/>
                </a:cubicBezTo>
                <a:cubicBezTo>
                  <a:pt x="261" y="386"/>
                  <a:pt x="373" y="328"/>
                  <a:pt x="440" y="251"/>
                </a:cubicBezTo>
                <a:cubicBezTo>
                  <a:pt x="507" y="174"/>
                  <a:pt x="560" y="52"/>
                  <a:pt x="59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627" name="Oval 67"/>
          <p:cNvSpPr>
            <a:spLocks noChangeArrowheads="1"/>
          </p:cNvSpPr>
          <p:nvPr/>
        </p:nvSpPr>
        <p:spPr bwMode="auto">
          <a:xfrm>
            <a:off x="2085975" y="5605463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8" name="Freeform 68"/>
          <p:cNvSpPr>
            <a:spLocks/>
          </p:cNvSpPr>
          <p:nvPr/>
        </p:nvSpPr>
        <p:spPr bwMode="auto">
          <a:xfrm>
            <a:off x="2133600" y="4519613"/>
            <a:ext cx="938213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188" y="464"/>
              </a:cxn>
              <a:cxn ang="0">
                <a:pos x="440" y="251"/>
              </a:cxn>
              <a:cxn ang="0">
                <a:pos x="591" y="0"/>
              </a:cxn>
            </a:cxnLst>
            <a:rect l="0" t="0" r="r" b="b"/>
            <a:pathLst>
              <a:path w="591" h="720">
                <a:moveTo>
                  <a:pt x="0" y="720"/>
                </a:moveTo>
                <a:cubicBezTo>
                  <a:pt x="31" y="677"/>
                  <a:pt x="115" y="542"/>
                  <a:pt x="188" y="464"/>
                </a:cubicBezTo>
                <a:cubicBezTo>
                  <a:pt x="261" y="386"/>
                  <a:pt x="373" y="328"/>
                  <a:pt x="440" y="251"/>
                </a:cubicBezTo>
                <a:cubicBezTo>
                  <a:pt x="507" y="174"/>
                  <a:pt x="560" y="52"/>
                  <a:pt x="59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629" name="Oval 69"/>
          <p:cNvSpPr>
            <a:spLocks noChangeArrowheads="1"/>
          </p:cNvSpPr>
          <p:nvPr/>
        </p:nvSpPr>
        <p:spPr bwMode="auto">
          <a:xfrm>
            <a:off x="2667000" y="4976813"/>
            <a:ext cx="76200" cy="76200"/>
          </a:xfrm>
          <a:prstGeom prst="ellipse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0" name="Oval 70"/>
          <p:cNvSpPr>
            <a:spLocks noChangeArrowheads="1"/>
          </p:cNvSpPr>
          <p:nvPr/>
        </p:nvSpPr>
        <p:spPr bwMode="auto">
          <a:xfrm>
            <a:off x="2667000" y="4976813"/>
            <a:ext cx="76200" cy="76200"/>
          </a:xfrm>
          <a:prstGeom prst="ellipse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514600" y="4976813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(0.2, 0.6)</a:t>
            </a:r>
            <a:endParaRPr lang="en-US" sz="16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saw the matrix form for a 3D Bezier curve is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244475" y="2532063"/>
          <a:ext cx="8643938" cy="4097337"/>
        </p:xfrm>
        <a:graphic>
          <a:graphicData uri="http://schemas.openxmlformats.org/presentationml/2006/ole">
            <p:oleObj spid="_x0000_s452612" name="Equation" r:id="rId3" imgW="3454200" imgH="1638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simplify notation for surfaces, we will define a matrix equation for each of the 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and </a:t>
            </a:r>
            <a:r>
              <a:rPr lang="en-US" sz="2400" i="1"/>
              <a:t>z</a:t>
            </a:r>
            <a:r>
              <a:rPr lang="en-US" sz="2400"/>
              <a:t> components, instead of combining them into a single equation as for curves</a:t>
            </a:r>
          </a:p>
          <a:p>
            <a:r>
              <a:rPr lang="en-US" sz="2400"/>
              <a:t>For example, to evaluate the </a:t>
            </a:r>
            <a:r>
              <a:rPr lang="en-US" sz="2400" i="1"/>
              <a:t>x</a:t>
            </a:r>
            <a:r>
              <a:rPr lang="en-US" sz="2400"/>
              <a:t> component of a Bezier curve, we can use:</a:t>
            </a:r>
          </a:p>
        </p:txBody>
      </p:sp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533400" y="3830638"/>
          <a:ext cx="5797550" cy="2951162"/>
        </p:xfrm>
        <a:graphic>
          <a:graphicData uri="http://schemas.openxmlformats.org/presentationml/2006/ole">
            <p:oleObj spid="_x0000_s458756" name="Equation" r:id="rId3" imgW="2743200" imgH="1396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evaluate the </a:t>
            </a:r>
            <a:r>
              <a:rPr lang="en-US" sz="2400" i="1"/>
              <a:t>x</a:t>
            </a:r>
            <a:r>
              <a:rPr lang="en-US" sz="2400"/>
              <a:t> component of 4 curves simultaneously, we can combine 4 curves into a 4x4 matrix</a:t>
            </a:r>
          </a:p>
          <a:p>
            <a:r>
              <a:rPr lang="en-US" sz="2400"/>
              <a:t>To evaluate a surface, we evaluate the 4 curves, and use them to make a new curve which is then evaluated</a:t>
            </a:r>
          </a:p>
          <a:p>
            <a:r>
              <a:rPr lang="en-US" sz="2400"/>
              <a:t>This can be written in a compact matrix form:</a:t>
            </a:r>
          </a:p>
        </p:txBody>
      </p:sp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1219200" y="4591050"/>
          <a:ext cx="3622675" cy="2038350"/>
        </p:xfrm>
        <a:graphic>
          <a:graphicData uri="http://schemas.openxmlformats.org/presentationml/2006/ole">
            <p:oleObj spid="_x0000_s459781" name="Equation" r:id="rId3" imgW="1714320" imgH="965160" progId="Equation.3">
              <p:embed/>
            </p:oleObj>
          </a:graphicData>
        </a:graphic>
      </p:graphicFrame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990600" y="4495800"/>
            <a:ext cx="4038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673100" y="2447925"/>
          <a:ext cx="2603500" cy="3648075"/>
        </p:xfrm>
        <a:graphic>
          <a:graphicData uri="http://schemas.openxmlformats.org/presentationml/2006/ole">
            <p:oleObj spid="_x0000_s460804" name="Equation" r:id="rId3" imgW="1231560" imgH="1726920" progId="Equation.3">
              <p:embed/>
            </p:oleObj>
          </a:graphicData>
        </a:graphic>
      </p:graphicFrame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4089400" y="1905000"/>
          <a:ext cx="4292600" cy="3970338"/>
        </p:xfrm>
        <a:graphic>
          <a:graphicData uri="http://schemas.openxmlformats.org/presentationml/2006/ole">
            <p:oleObj spid="_x0000_s460806" name="Equation" r:id="rId4" imgW="2031840" imgH="1879560" progId="Equation.3">
              <p:embed/>
            </p:oleObj>
          </a:graphicData>
        </a:graphic>
      </p:graphicFrame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457200" y="2209800"/>
            <a:ext cx="3276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05000"/>
            <a:ext cx="820896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C</a:t>
            </a:r>
            <a:r>
              <a:rPr lang="en-US" sz="2400" baseline="-25000"/>
              <a:t>x</a:t>
            </a:r>
            <a:r>
              <a:rPr lang="en-US" sz="2400"/>
              <a:t> stores the coefficients of the bicubic equation for </a:t>
            </a:r>
            <a:r>
              <a:rPr lang="en-US" sz="2400" i="1"/>
              <a:t>x</a:t>
            </a:r>
          </a:p>
          <a:p>
            <a:pPr>
              <a:lnSpc>
                <a:spcPct val="80000"/>
              </a:lnSpc>
            </a:pPr>
            <a:r>
              <a:rPr lang="en-US" sz="2400" b="1"/>
              <a:t>G</a:t>
            </a:r>
            <a:r>
              <a:rPr lang="en-US" sz="2400" baseline="-25000"/>
              <a:t>x</a:t>
            </a:r>
            <a:r>
              <a:rPr lang="en-US" sz="2400"/>
              <a:t> stores the geometry (</a:t>
            </a:r>
            <a:r>
              <a:rPr lang="en-US" sz="2400" i="1"/>
              <a:t>x</a:t>
            </a:r>
            <a:r>
              <a:rPr lang="en-US" sz="2400"/>
              <a:t> components of the control points)</a:t>
            </a:r>
          </a:p>
          <a:p>
            <a:pPr>
              <a:lnSpc>
                <a:spcPct val="80000"/>
              </a:lnSpc>
            </a:pPr>
            <a:r>
              <a:rPr lang="en-US" sz="2400" b="1"/>
              <a:t>B</a:t>
            </a:r>
            <a:r>
              <a:rPr lang="en-US" sz="2400" baseline="-25000"/>
              <a:t>Bez</a:t>
            </a:r>
            <a:r>
              <a:rPr lang="en-US" sz="2400"/>
              <a:t> is the basis matrix (Bezier basis)</a:t>
            </a:r>
          </a:p>
          <a:p>
            <a:pPr>
              <a:lnSpc>
                <a:spcPct val="80000"/>
              </a:lnSpc>
            </a:pPr>
            <a:r>
              <a:rPr lang="en-US" sz="2400" b="1"/>
              <a:t>s</a:t>
            </a:r>
            <a:r>
              <a:rPr lang="en-US" sz="2400"/>
              <a:t> and </a:t>
            </a:r>
            <a:r>
              <a:rPr lang="en-US" sz="2400" b="1"/>
              <a:t>t</a:t>
            </a:r>
            <a:r>
              <a:rPr lang="en-US" sz="2400"/>
              <a:t> are the vectors formed from the exponents of </a:t>
            </a:r>
            <a:r>
              <a:rPr lang="en-US" sz="2400" i="1"/>
              <a:t>s</a:t>
            </a:r>
            <a:r>
              <a:rPr lang="en-US" sz="2400"/>
              <a:t> and </a:t>
            </a:r>
            <a:r>
              <a:rPr lang="en-US" sz="2400" i="1"/>
              <a:t>t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 matrix form is a nice and compact notation and leads to an efficient method of computation</a:t>
            </a:r>
          </a:p>
          <a:p>
            <a:pPr>
              <a:lnSpc>
                <a:spcPct val="80000"/>
              </a:lnSpc>
            </a:pPr>
            <a:r>
              <a:rPr lang="en-US" sz="2400"/>
              <a:t>It can also take advantage of 4x4 matrix support which is built into modern graphics hardware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Tangents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compute the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/>
              <a:t> tangent vectors at some (</a:t>
            </a:r>
            <a:r>
              <a:rPr lang="en-US" i="1"/>
              <a:t>s</a:t>
            </a:r>
            <a:r>
              <a:rPr lang="en-US"/>
              <a:t>,</a:t>
            </a:r>
            <a:r>
              <a:rPr lang="en-US" i="1"/>
              <a:t>t</a:t>
            </a:r>
            <a:r>
              <a:rPr lang="en-US"/>
              <a:t>) location, we can use:</a:t>
            </a:r>
          </a:p>
        </p:txBody>
      </p:sp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514350" y="3028950"/>
          <a:ext cx="2767013" cy="3752850"/>
        </p:xfrm>
        <a:graphic>
          <a:graphicData uri="http://schemas.openxmlformats.org/presentationml/2006/ole">
            <p:oleObj spid="_x0000_s457733" name="Equation" r:id="rId3" imgW="1104840" imgH="1498320" progId="Equation.3">
              <p:embed/>
            </p:oleObj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/>
        </p:nvGraphicFramePr>
        <p:xfrm>
          <a:off x="3810000" y="3657600"/>
          <a:ext cx="3241675" cy="2479675"/>
        </p:xfrm>
        <a:graphic>
          <a:graphicData uri="http://schemas.openxmlformats.org/presentationml/2006/ole">
            <p:oleObj spid="_x0000_s457734" name="Equation" r:id="rId4" imgW="1295280" imgH="99036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compute the normal of the surface at some location 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t</a:t>
            </a:r>
            <a:r>
              <a:rPr lang="en-US" sz="2400"/>
              <a:t>), we compute the two tangents at that location and then take their cross product</a:t>
            </a:r>
          </a:p>
          <a:p>
            <a:r>
              <a:rPr lang="en-US" sz="2400"/>
              <a:t>Usually, it is normalized as well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1219200" y="4038600"/>
          <a:ext cx="2035175" cy="2289175"/>
        </p:xfrm>
        <a:graphic>
          <a:graphicData uri="http://schemas.openxmlformats.org/presentationml/2006/ole">
            <p:oleObj spid="_x0000_s411652" name="Equation" r:id="rId3" imgW="812520" imgH="914400" progId="Equation.3">
              <p:embed/>
            </p:oleObj>
          </a:graphicData>
        </a:graphic>
      </p:graphicFrame>
      <p:grpSp>
        <p:nvGrpSpPr>
          <p:cNvPr id="411653" name="Group 5"/>
          <p:cNvGrpSpPr>
            <a:grpSpLocks/>
          </p:cNvGrpSpPr>
          <p:nvPr/>
        </p:nvGrpSpPr>
        <p:grpSpPr bwMode="auto">
          <a:xfrm>
            <a:off x="4191000" y="3505200"/>
            <a:ext cx="3886200" cy="2438400"/>
            <a:chOff x="720" y="2304"/>
            <a:chExt cx="3033" cy="1928"/>
          </a:xfrm>
        </p:grpSpPr>
        <p:sp>
          <p:nvSpPr>
            <p:cNvPr id="411654" name="Freeform 6"/>
            <p:cNvSpPr>
              <a:spLocks/>
            </p:cNvSpPr>
            <p:nvPr/>
          </p:nvSpPr>
          <p:spPr bwMode="auto">
            <a:xfrm>
              <a:off x="720" y="2304"/>
              <a:ext cx="1872" cy="1152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480" y="576"/>
                </a:cxn>
                <a:cxn ang="0">
                  <a:pos x="1296" y="384"/>
                </a:cxn>
                <a:cxn ang="0">
                  <a:pos x="1872" y="0"/>
                </a:cxn>
              </a:cxnLst>
              <a:rect l="0" t="0" r="r" b="b"/>
              <a:pathLst>
                <a:path w="1872" h="1152">
                  <a:moveTo>
                    <a:pt x="0" y="1152"/>
                  </a:moveTo>
                  <a:cubicBezTo>
                    <a:pt x="132" y="928"/>
                    <a:pt x="264" y="704"/>
                    <a:pt x="480" y="576"/>
                  </a:cubicBezTo>
                  <a:cubicBezTo>
                    <a:pt x="696" y="448"/>
                    <a:pt x="1064" y="480"/>
                    <a:pt x="1296" y="384"/>
                  </a:cubicBezTo>
                  <a:cubicBezTo>
                    <a:pt x="1528" y="288"/>
                    <a:pt x="1700" y="144"/>
                    <a:pt x="1872" y="0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5" name="Freeform 7"/>
            <p:cNvSpPr>
              <a:spLocks/>
            </p:cNvSpPr>
            <p:nvPr/>
          </p:nvSpPr>
          <p:spPr bwMode="auto">
            <a:xfrm>
              <a:off x="1269" y="2427"/>
              <a:ext cx="1829" cy="1158"/>
            </a:xfrm>
            <a:custGeom>
              <a:avLst/>
              <a:gdLst/>
              <a:ahLst/>
              <a:cxnLst>
                <a:cxn ang="0">
                  <a:pos x="0" y="1158"/>
                </a:cxn>
                <a:cxn ang="0">
                  <a:pos x="375" y="610"/>
                </a:cxn>
                <a:cxn ang="0">
                  <a:pos x="1522" y="391"/>
                </a:cxn>
                <a:cxn ang="0">
                  <a:pos x="1829" y="0"/>
                </a:cxn>
              </a:cxnLst>
              <a:rect l="0" t="0" r="r" b="b"/>
              <a:pathLst>
                <a:path w="1829" h="1158">
                  <a:moveTo>
                    <a:pt x="0" y="1158"/>
                  </a:moveTo>
                  <a:cubicBezTo>
                    <a:pt x="63" y="1068"/>
                    <a:pt x="121" y="738"/>
                    <a:pt x="375" y="610"/>
                  </a:cubicBezTo>
                  <a:cubicBezTo>
                    <a:pt x="629" y="482"/>
                    <a:pt x="1280" y="493"/>
                    <a:pt x="1522" y="391"/>
                  </a:cubicBezTo>
                  <a:cubicBezTo>
                    <a:pt x="1764" y="289"/>
                    <a:pt x="1765" y="81"/>
                    <a:pt x="1829" y="0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6" name="Freeform 8"/>
            <p:cNvSpPr>
              <a:spLocks/>
            </p:cNvSpPr>
            <p:nvPr/>
          </p:nvSpPr>
          <p:spPr bwMode="auto">
            <a:xfrm>
              <a:off x="1773" y="2813"/>
              <a:ext cx="1649" cy="1281"/>
            </a:xfrm>
            <a:custGeom>
              <a:avLst/>
              <a:gdLst/>
              <a:ahLst/>
              <a:cxnLst>
                <a:cxn ang="0">
                  <a:pos x="0" y="1281"/>
                </a:cxn>
                <a:cxn ang="0">
                  <a:pos x="246" y="677"/>
                </a:cxn>
                <a:cxn ang="0">
                  <a:pos x="1364" y="296"/>
                </a:cxn>
                <a:cxn ang="0">
                  <a:pos x="1649" y="0"/>
                </a:cxn>
              </a:cxnLst>
              <a:rect l="0" t="0" r="r" b="b"/>
              <a:pathLst>
                <a:path w="1649" h="1281">
                  <a:moveTo>
                    <a:pt x="0" y="1281"/>
                  </a:moveTo>
                  <a:cubicBezTo>
                    <a:pt x="41" y="1181"/>
                    <a:pt x="19" y="841"/>
                    <a:pt x="246" y="677"/>
                  </a:cubicBezTo>
                  <a:cubicBezTo>
                    <a:pt x="473" y="513"/>
                    <a:pt x="1130" y="409"/>
                    <a:pt x="1364" y="296"/>
                  </a:cubicBezTo>
                  <a:cubicBezTo>
                    <a:pt x="1598" y="183"/>
                    <a:pt x="1590" y="62"/>
                    <a:pt x="1649" y="0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7" name="Freeform 9"/>
            <p:cNvSpPr>
              <a:spLocks/>
            </p:cNvSpPr>
            <p:nvPr/>
          </p:nvSpPr>
          <p:spPr bwMode="auto">
            <a:xfrm>
              <a:off x="2153" y="2736"/>
              <a:ext cx="1600" cy="1492"/>
            </a:xfrm>
            <a:custGeom>
              <a:avLst/>
              <a:gdLst/>
              <a:ahLst/>
              <a:cxnLst>
                <a:cxn ang="0">
                  <a:pos x="0" y="1492"/>
                </a:cxn>
                <a:cxn ang="0">
                  <a:pos x="532" y="878"/>
                </a:cxn>
                <a:cxn ang="0">
                  <a:pos x="1202" y="534"/>
                </a:cxn>
                <a:cxn ang="0">
                  <a:pos x="1600" y="0"/>
                </a:cxn>
              </a:cxnLst>
              <a:rect l="0" t="0" r="r" b="b"/>
              <a:pathLst>
                <a:path w="1600" h="1492">
                  <a:moveTo>
                    <a:pt x="0" y="1492"/>
                  </a:moveTo>
                  <a:cubicBezTo>
                    <a:pt x="89" y="1389"/>
                    <a:pt x="332" y="1038"/>
                    <a:pt x="532" y="878"/>
                  </a:cubicBezTo>
                  <a:cubicBezTo>
                    <a:pt x="732" y="718"/>
                    <a:pt x="1024" y="680"/>
                    <a:pt x="1202" y="534"/>
                  </a:cubicBezTo>
                  <a:cubicBezTo>
                    <a:pt x="1380" y="388"/>
                    <a:pt x="1517" y="111"/>
                    <a:pt x="1600" y="0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8" name="Freeform 10"/>
            <p:cNvSpPr>
              <a:spLocks/>
            </p:cNvSpPr>
            <p:nvPr/>
          </p:nvSpPr>
          <p:spPr bwMode="auto">
            <a:xfrm>
              <a:off x="721" y="3456"/>
              <a:ext cx="1439" cy="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5" y="144"/>
                </a:cxn>
                <a:cxn ang="0">
                  <a:pos x="1103" y="672"/>
                </a:cxn>
                <a:cxn ang="0">
                  <a:pos x="1439" y="768"/>
                </a:cxn>
              </a:cxnLst>
              <a:rect l="0" t="0" r="r" b="b"/>
              <a:pathLst>
                <a:path w="1439" h="776">
                  <a:moveTo>
                    <a:pt x="0" y="0"/>
                  </a:moveTo>
                  <a:cubicBezTo>
                    <a:pt x="97" y="23"/>
                    <a:pt x="391" y="32"/>
                    <a:pt x="575" y="144"/>
                  </a:cubicBezTo>
                  <a:cubicBezTo>
                    <a:pt x="759" y="256"/>
                    <a:pt x="959" y="568"/>
                    <a:pt x="1103" y="672"/>
                  </a:cubicBezTo>
                  <a:cubicBezTo>
                    <a:pt x="1247" y="776"/>
                    <a:pt x="1367" y="776"/>
                    <a:pt x="1439" y="768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9" name="Freeform 11"/>
            <p:cNvSpPr>
              <a:spLocks/>
            </p:cNvSpPr>
            <p:nvPr/>
          </p:nvSpPr>
          <p:spPr bwMode="auto">
            <a:xfrm>
              <a:off x="1186" y="2891"/>
              <a:ext cx="1406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140"/>
                </a:cxn>
                <a:cxn ang="0">
                  <a:pos x="855" y="627"/>
                </a:cxn>
                <a:cxn ang="0">
                  <a:pos x="1406" y="805"/>
                </a:cxn>
              </a:cxnLst>
              <a:rect l="0" t="0" r="r" b="b"/>
              <a:pathLst>
                <a:path w="1406" h="805">
                  <a:moveTo>
                    <a:pt x="0" y="0"/>
                  </a:moveTo>
                  <a:cubicBezTo>
                    <a:pt x="77" y="23"/>
                    <a:pt x="327" y="36"/>
                    <a:pt x="469" y="140"/>
                  </a:cubicBezTo>
                  <a:cubicBezTo>
                    <a:pt x="611" y="244"/>
                    <a:pt x="699" y="516"/>
                    <a:pt x="855" y="627"/>
                  </a:cubicBezTo>
                  <a:cubicBezTo>
                    <a:pt x="1011" y="738"/>
                    <a:pt x="1291" y="768"/>
                    <a:pt x="1406" y="805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60" name="Freeform 12"/>
            <p:cNvSpPr>
              <a:spLocks/>
            </p:cNvSpPr>
            <p:nvPr/>
          </p:nvSpPr>
          <p:spPr bwMode="auto">
            <a:xfrm>
              <a:off x="2192" y="2606"/>
              <a:ext cx="1275" cy="5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4" y="179"/>
                </a:cxn>
                <a:cxn ang="0">
                  <a:pos x="861" y="520"/>
                </a:cxn>
                <a:cxn ang="0">
                  <a:pos x="1275" y="554"/>
                </a:cxn>
              </a:cxnLst>
              <a:rect l="0" t="0" r="r" b="b"/>
              <a:pathLst>
                <a:path w="1275" h="582">
                  <a:moveTo>
                    <a:pt x="0" y="0"/>
                  </a:moveTo>
                  <a:cubicBezTo>
                    <a:pt x="92" y="30"/>
                    <a:pt x="411" y="92"/>
                    <a:pt x="554" y="179"/>
                  </a:cubicBezTo>
                  <a:cubicBezTo>
                    <a:pt x="697" y="266"/>
                    <a:pt x="741" y="458"/>
                    <a:pt x="861" y="520"/>
                  </a:cubicBezTo>
                  <a:cubicBezTo>
                    <a:pt x="981" y="582"/>
                    <a:pt x="1189" y="547"/>
                    <a:pt x="1275" y="554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61" name="Freeform 13"/>
            <p:cNvSpPr>
              <a:spLocks/>
            </p:cNvSpPr>
            <p:nvPr/>
          </p:nvSpPr>
          <p:spPr bwMode="auto">
            <a:xfrm>
              <a:off x="2600" y="2310"/>
              <a:ext cx="1147" cy="5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4" y="128"/>
                </a:cxn>
                <a:cxn ang="0">
                  <a:pos x="811" y="503"/>
                </a:cxn>
                <a:cxn ang="0">
                  <a:pos x="1147" y="436"/>
                </a:cxn>
              </a:cxnLst>
              <a:rect l="0" t="0" r="r" b="b"/>
              <a:pathLst>
                <a:path w="1147" h="554">
                  <a:moveTo>
                    <a:pt x="0" y="0"/>
                  </a:moveTo>
                  <a:cubicBezTo>
                    <a:pt x="84" y="22"/>
                    <a:pt x="369" y="44"/>
                    <a:pt x="504" y="128"/>
                  </a:cubicBezTo>
                  <a:cubicBezTo>
                    <a:pt x="639" y="212"/>
                    <a:pt x="704" y="452"/>
                    <a:pt x="811" y="503"/>
                  </a:cubicBezTo>
                  <a:cubicBezTo>
                    <a:pt x="918" y="554"/>
                    <a:pt x="1077" y="450"/>
                    <a:pt x="1147" y="436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1662" name="Freeform 14"/>
          <p:cNvSpPr>
            <a:spLocks/>
          </p:cNvSpPr>
          <p:nvPr/>
        </p:nvSpPr>
        <p:spPr bwMode="auto">
          <a:xfrm>
            <a:off x="4356100" y="5257800"/>
            <a:ext cx="977900" cy="630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95"/>
              </a:cxn>
              <a:cxn ang="0">
                <a:pos x="381" y="268"/>
              </a:cxn>
              <a:cxn ang="0">
                <a:pos x="616" y="397"/>
              </a:cxn>
            </a:cxnLst>
            <a:rect l="0" t="0" r="r" b="b"/>
            <a:pathLst>
              <a:path w="616" h="397">
                <a:moveTo>
                  <a:pt x="0" y="0"/>
                </a:moveTo>
                <a:cubicBezTo>
                  <a:pt x="40" y="17"/>
                  <a:pt x="177" y="50"/>
                  <a:pt x="241" y="95"/>
                </a:cubicBezTo>
                <a:cubicBezTo>
                  <a:pt x="305" y="140"/>
                  <a:pt x="319" y="218"/>
                  <a:pt x="381" y="268"/>
                </a:cubicBezTo>
                <a:cubicBezTo>
                  <a:pt x="443" y="318"/>
                  <a:pt x="567" y="370"/>
                  <a:pt x="616" y="39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1663" name="Freeform 15"/>
          <p:cNvSpPr>
            <a:spLocks/>
          </p:cNvSpPr>
          <p:nvPr/>
        </p:nvSpPr>
        <p:spPr bwMode="auto">
          <a:xfrm>
            <a:off x="4343400" y="3733800"/>
            <a:ext cx="11430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240" y="144"/>
              </a:cxn>
              <a:cxn ang="0">
                <a:pos x="480" y="96"/>
              </a:cxn>
              <a:cxn ang="0">
                <a:pos x="720" y="0"/>
              </a:cxn>
            </a:cxnLst>
            <a:rect l="0" t="0" r="r" b="b"/>
            <a:pathLst>
              <a:path w="720" h="384">
                <a:moveTo>
                  <a:pt x="0" y="384"/>
                </a:moveTo>
                <a:cubicBezTo>
                  <a:pt x="80" y="288"/>
                  <a:pt x="160" y="192"/>
                  <a:pt x="240" y="144"/>
                </a:cubicBezTo>
                <a:cubicBezTo>
                  <a:pt x="320" y="96"/>
                  <a:pt x="400" y="120"/>
                  <a:pt x="480" y="96"/>
                </a:cubicBezTo>
                <a:cubicBezTo>
                  <a:pt x="560" y="72"/>
                  <a:pt x="640" y="36"/>
                  <a:pt x="72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389438" y="5283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4572000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t</a:t>
            </a:r>
          </a:p>
        </p:txBody>
      </p:sp>
      <p:sp>
        <p:nvSpPr>
          <p:cNvPr id="411670" name="Line 22"/>
          <p:cNvSpPr>
            <a:spLocks noChangeShapeType="1"/>
          </p:cNvSpPr>
          <p:nvPr/>
        </p:nvSpPr>
        <p:spPr bwMode="auto">
          <a:xfrm flipV="1">
            <a:off x="5791200" y="3581400"/>
            <a:ext cx="228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1671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</a:t>
            </a:r>
          </a:p>
        </p:txBody>
      </p:sp>
      <p:sp>
        <p:nvSpPr>
          <p:cNvPr id="411672" name="Line 24"/>
          <p:cNvSpPr>
            <a:spLocks noChangeShapeType="1"/>
          </p:cNvSpPr>
          <p:nvPr/>
        </p:nvSpPr>
        <p:spPr bwMode="auto">
          <a:xfrm flipV="1">
            <a:off x="5791200" y="4267200"/>
            <a:ext cx="914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5791200" y="4419600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1674" name="Text Box 26"/>
          <p:cNvSpPr txBox="1">
            <a:spLocks noChangeArrowheads="1"/>
          </p:cNvSpPr>
          <p:nvPr/>
        </p:nvSpPr>
        <p:spPr bwMode="auto">
          <a:xfrm>
            <a:off x="5486400" y="4267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graphicFrame>
        <p:nvGraphicFramePr>
          <p:cNvPr id="411675" name="Object 27"/>
          <p:cNvGraphicFramePr>
            <a:graphicFrameLocks noChangeAspect="1"/>
          </p:cNvGraphicFramePr>
          <p:nvPr/>
        </p:nvGraphicFramePr>
        <p:xfrm>
          <a:off x="6324600" y="4800600"/>
          <a:ext cx="530225" cy="914400"/>
        </p:xfrm>
        <a:graphic>
          <a:graphicData uri="http://schemas.openxmlformats.org/presentationml/2006/ole">
            <p:oleObj spid="_x0000_s411675" name="Equation" r:id="rId4" imgW="228600" imgH="393480" progId="Equation.3">
              <p:embed/>
            </p:oleObj>
          </a:graphicData>
        </a:graphic>
      </p:graphicFrame>
      <p:graphicFrame>
        <p:nvGraphicFramePr>
          <p:cNvPr id="411676" name="Object 28"/>
          <p:cNvGraphicFramePr>
            <a:graphicFrameLocks noChangeAspect="1"/>
          </p:cNvGraphicFramePr>
          <p:nvPr/>
        </p:nvGraphicFramePr>
        <p:xfrm>
          <a:off x="6330950" y="3357563"/>
          <a:ext cx="527050" cy="909637"/>
        </p:xfrm>
        <a:graphic>
          <a:graphicData uri="http://schemas.openxmlformats.org/presentationml/2006/ole">
            <p:oleObj spid="_x0000_s411676" name="Equation" r:id="rId5" imgW="228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Bezier Surface Properties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Like Bezier curves, Bezier surfaces retain the convex hull property, so that any point on the actual surface will fall within the convex hull of the control points</a:t>
            </a:r>
          </a:p>
          <a:p>
            <a:pPr>
              <a:lnSpc>
                <a:spcPct val="80000"/>
              </a:lnSpc>
            </a:pPr>
            <a:r>
              <a:rPr lang="en-US" sz="2000"/>
              <a:t>With Bezier curves, the curve will interpolate (pass through) the first and last control points, but will only approximate the other control points</a:t>
            </a:r>
          </a:p>
          <a:p>
            <a:pPr>
              <a:lnSpc>
                <a:spcPct val="80000"/>
              </a:lnSpc>
            </a:pPr>
            <a:r>
              <a:rPr lang="en-US" sz="2000"/>
              <a:t>With Bezier surfaces, the 4 corners will interpolate, and the other 12 points in the control mesh are only approximated</a:t>
            </a:r>
          </a:p>
          <a:p>
            <a:pPr>
              <a:lnSpc>
                <a:spcPct val="80000"/>
              </a:lnSpc>
            </a:pPr>
            <a:r>
              <a:rPr lang="en-US" sz="2000"/>
              <a:t>The 4 boundaries of the Bezier surface are just Bezier curves defined by the points on the edges of the surface</a:t>
            </a:r>
          </a:p>
          <a:p>
            <a:pPr>
              <a:lnSpc>
                <a:spcPct val="80000"/>
              </a:lnSpc>
            </a:pPr>
            <a:r>
              <a:rPr lang="en-US" sz="2000"/>
              <a:t>By matching these points, two Bezier surfaces can be connected precisely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Tessellation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Tessellation</a:t>
            </a:r>
            <a:r>
              <a:rPr lang="en-US" sz="2400"/>
              <a:t> is the process of taking a complex surface (like a bicubic patch) and approximating it with a set of simpler surfaces (like triangles)</a:t>
            </a:r>
          </a:p>
          <a:p>
            <a:r>
              <a:rPr lang="en-US" sz="2400"/>
              <a:t>In computer graphics, there are a lot of different types of complex surfaces one might want to tessellate, such as:</a:t>
            </a:r>
          </a:p>
          <a:p>
            <a:pPr lvl="1"/>
            <a:r>
              <a:rPr lang="en-US" sz="2000"/>
              <a:t>Parametric surfaces (such as Bezier surfaces)</a:t>
            </a:r>
          </a:p>
          <a:p>
            <a:pPr lvl="1"/>
            <a:r>
              <a:rPr lang="en-US" sz="2000"/>
              <a:t>Displacement mapped surfaces</a:t>
            </a:r>
          </a:p>
          <a:p>
            <a:pPr lvl="1"/>
            <a:r>
              <a:rPr lang="en-US" sz="2000"/>
              <a:t>Subdivision surfaces</a:t>
            </a:r>
          </a:p>
          <a:p>
            <a:pPr lvl="1"/>
            <a:r>
              <a:rPr lang="en-US" sz="2000"/>
              <a:t>Fractals</a:t>
            </a:r>
          </a:p>
          <a:p>
            <a:pPr lvl="1"/>
            <a:r>
              <a:rPr lang="en-US" sz="2000"/>
              <a:t>Procedural models</a:t>
            </a:r>
          </a:p>
          <a:p>
            <a:pPr lvl="1"/>
            <a:r>
              <a:rPr lang="en-US" sz="2000"/>
              <a:t>Implicit surfaces</a:t>
            </a:r>
          </a:p>
          <a:p>
            <a:r>
              <a:rPr lang="en-US" sz="2400"/>
              <a:t>We will look at the first two today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Casteljau Algorithm</a:t>
            </a:r>
          </a:p>
        </p:txBody>
      </p:sp>
      <p:sp>
        <p:nvSpPr>
          <p:cNvPr id="351235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36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37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684838" y="14478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</a:p>
        </p:txBody>
      </p:sp>
      <p:sp>
        <p:nvSpPr>
          <p:cNvPr id="351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4014787" cy="4114800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We start with our original set of points</a:t>
            </a:r>
          </a:p>
          <a:p>
            <a:r>
              <a:rPr lang="en-US" sz="2400"/>
              <a:t>In the case of a cubic Bezier curve, we start with four points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 Tessellation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most straightforward way to tessellate a parametric surface is </a:t>
            </a:r>
            <a:r>
              <a:rPr lang="en-US" sz="2400" i="1"/>
              <a:t>uniform tessellation</a:t>
            </a:r>
          </a:p>
          <a:p>
            <a:pPr>
              <a:lnSpc>
                <a:spcPct val="90000"/>
              </a:lnSpc>
            </a:pPr>
            <a:r>
              <a:rPr lang="en-US" sz="2400"/>
              <a:t>With this method, we simply choose some resolution in </a:t>
            </a:r>
            <a:r>
              <a:rPr lang="en-US" sz="2400" i="1"/>
              <a:t>s</a:t>
            </a:r>
            <a:r>
              <a:rPr lang="en-US" sz="2400"/>
              <a:t> and </a:t>
            </a:r>
            <a:r>
              <a:rPr lang="en-US" sz="2400" i="1"/>
              <a:t>t</a:t>
            </a:r>
            <a:r>
              <a:rPr lang="en-US" sz="2400"/>
              <a:t> and uniformly divide up the surface like a grid</a:t>
            </a:r>
          </a:p>
          <a:p>
            <a:pPr>
              <a:lnSpc>
                <a:spcPct val="90000"/>
              </a:lnSpc>
            </a:pPr>
            <a:r>
              <a:rPr lang="en-US" sz="2400"/>
              <a:t>This method is very efficient to compute, as the cost of evaluating the surface reduces to approximately the same cost as evaluating a curve</a:t>
            </a:r>
          </a:p>
          <a:p>
            <a:pPr>
              <a:lnSpc>
                <a:spcPct val="90000"/>
              </a:lnSpc>
            </a:pPr>
            <a:r>
              <a:rPr lang="en-US" sz="2400"/>
              <a:t>However, as the generated mesh is uniform, it may have more triangles than it needs in flatter areas and fewer than it needs in highly curved areas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Tessellation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Very often, the goal of a tessellation is to provide the fewest triangles necessary to accurately represent the original surface</a:t>
            </a:r>
          </a:p>
          <a:p>
            <a:pPr>
              <a:lnSpc>
                <a:spcPct val="80000"/>
              </a:lnSpc>
            </a:pPr>
            <a:r>
              <a:rPr lang="en-US" sz="2800"/>
              <a:t>For a curved surface, this means that we want more triangles in areas where the curvature is high, and fewer triangles in areas where the curvature is low</a:t>
            </a:r>
          </a:p>
          <a:p>
            <a:pPr>
              <a:lnSpc>
                <a:spcPct val="80000"/>
              </a:lnSpc>
            </a:pPr>
            <a:r>
              <a:rPr lang="en-US" sz="2800"/>
              <a:t>We may also want more triangles in areas that are closer to the camera, and fewer farther away</a:t>
            </a:r>
          </a:p>
          <a:p>
            <a:pPr>
              <a:lnSpc>
                <a:spcPct val="80000"/>
              </a:lnSpc>
            </a:pPr>
            <a:r>
              <a:rPr lang="en-US" sz="2800" i="1"/>
              <a:t>Adaptive tessellation</a:t>
            </a:r>
            <a:r>
              <a:rPr lang="en-US" sz="2800"/>
              <a:t> schemes are designed to address these requirements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Tessellation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Some practical renderers use a mixed tessellation scheme</a:t>
            </a:r>
          </a:p>
          <a:p>
            <a:pPr>
              <a:lnSpc>
                <a:spcPct val="80000"/>
              </a:lnSpc>
            </a:pPr>
            <a:r>
              <a:rPr lang="en-US" sz="2400"/>
              <a:t>First, the original surface patch is adaptively subdivided into several </a:t>
            </a:r>
            <a:r>
              <a:rPr lang="en-US" sz="2400" i="1"/>
              <a:t>subpatches</a:t>
            </a:r>
            <a:r>
              <a:rPr lang="en-US" sz="2400"/>
              <a:t>, each approximately the same size (say around 10 pixels on a side)</a:t>
            </a:r>
          </a:p>
          <a:p>
            <a:pPr>
              <a:lnSpc>
                <a:spcPct val="80000"/>
              </a:lnSpc>
            </a:pPr>
            <a:r>
              <a:rPr lang="en-US" sz="2400"/>
              <a:t>Then, each of the subpatches (which is just a rectangular 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t</a:t>
            </a:r>
            <a:r>
              <a:rPr lang="en-US" sz="2400"/>
              <a:t> range within the larger 0,1 rectangle) is uniformly tessellated to some size (say 10 x 10)</a:t>
            </a:r>
          </a:p>
          <a:p>
            <a:pPr>
              <a:lnSpc>
                <a:spcPct val="80000"/>
              </a:lnSpc>
            </a:pPr>
            <a:r>
              <a:rPr lang="en-US" sz="2400"/>
              <a:t>The result is that the curved surface is tessellated into triangles roughly the size of a single pixel</a:t>
            </a:r>
          </a:p>
          <a:p>
            <a:pPr>
              <a:lnSpc>
                <a:spcPct val="80000"/>
              </a:lnSpc>
            </a:pPr>
            <a:r>
              <a:rPr lang="en-US" sz="2400"/>
              <a:t>The bulk of the cost of the algorithm is in the uniform tessellation, which can be implemented in a very efficient way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Mapping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To add additional geometric detail to a tessellated surface, we can use </a:t>
            </a:r>
            <a:r>
              <a:rPr lang="en-US" sz="1800" i="1"/>
              <a:t>displacement mapping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With this technique, a displacement map is stored, which is much like a texture map that stores a height value per texel instead of a color</a:t>
            </a:r>
          </a:p>
          <a:p>
            <a:pPr>
              <a:lnSpc>
                <a:spcPct val="80000"/>
              </a:lnSpc>
            </a:pPr>
            <a:r>
              <a:rPr lang="en-US" sz="1800"/>
              <a:t>As with texture mapping, we can assign a texture coordinate to each corner of the patch that allows us to position the displacement map onto the surface</a:t>
            </a:r>
          </a:p>
          <a:p>
            <a:pPr>
              <a:lnSpc>
                <a:spcPct val="80000"/>
              </a:lnSpc>
            </a:pPr>
            <a:r>
              <a:rPr lang="en-US" sz="1800"/>
              <a:t>This coordinate gets interpolated when we evaluate the position and normal of the patch for some (</a:t>
            </a:r>
            <a:r>
              <a:rPr lang="en-US" sz="1800" i="1"/>
              <a:t>s</a:t>
            </a:r>
            <a:r>
              <a:rPr lang="en-US" sz="1800"/>
              <a:t>,</a:t>
            </a:r>
            <a:r>
              <a:rPr lang="en-US" sz="1800" i="1"/>
              <a:t>t</a:t>
            </a:r>
            <a:r>
              <a:rPr lang="en-US" sz="1800"/>
              <a:t>) value</a:t>
            </a:r>
          </a:p>
          <a:p>
            <a:pPr>
              <a:lnSpc>
                <a:spcPct val="80000"/>
              </a:lnSpc>
            </a:pPr>
            <a:r>
              <a:rPr lang="en-US" sz="1800"/>
              <a:t>We can displace the position by the height value. The displacement is usually done along the computed patch normal</a:t>
            </a:r>
          </a:p>
          <a:p>
            <a:pPr>
              <a:lnSpc>
                <a:spcPct val="80000"/>
              </a:lnSpc>
            </a:pPr>
            <a:r>
              <a:rPr lang="en-US" sz="1800"/>
              <a:t>Once we’ve displaced our tessellated triangle mesh, we will need to recompute accurate normals, as they will change based on the displacements</a:t>
            </a:r>
          </a:p>
          <a:p>
            <a:pPr>
              <a:lnSpc>
                <a:spcPct val="80000"/>
              </a:lnSpc>
            </a:pPr>
            <a:r>
              <a:rPr lang="en-US" sz="1800"/>
              <a:t>To avoid geometry aliasing, we should really perform some sort of filtering on the height value (such as mipmapping)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Conversion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serial scan conversion technique we looked at earlier in the quarter requires expensive set-up computations in order to make the per-pixel cost very low, thus making it efficient for large triangles</a:t>
            </a:r>
          </a:p>
          <a:p>
            <a:pPr>
              <a:lnSpc>
                <a:spcPct val="80000"/>
              </a:lnSpc>
            </a:pPr>
            <a:r>
              <a:rPr lang="en-US" sz="2400"/>
              <a:t>Some surface renderers generate triangles smaller than a single pixel, or the size of a few subpixels in an antialiased rendering</a:t>
            </a:r>
          </a:p>
          <a:p>
            <a:pPr>
              <a:lnSpc>
                <a:spcPct val="80000"/>
              </a:lnSpc>
            </a:pPr>
            <a:r>
              <a:rPr lang="en-US" sz="2400"/>
              <a:t>For triangles this small, it is usually better to use different approaches in the scan conversion process</a:t>
            </a:r>
          </a:p>
          <a:p>
            <a:pPr>
              <a:lnSpc>
                <a:spcPct val="80000"/>
              </a:lnSpc>
            </a:pPr>
            <a:r>
              <a:rPr lang="en-US" sz="2400"/>
              <a:t>Also, as these </a:t>
            </a:r>
            <a:r>
              <a:rPr lang="en-US" sz="2400" i="1"/>
              <a:t>micropolygons</a:t>
            </a:r>
            <a:r>
              <a:rPr lang="en-US" sz="2400"/>
              <a:t> are so usually generated from uniform tessellations, other optimizations can be made to account for all of the shared vertices and edges between them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Transparency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Parametric surfaces and displacement mapping combine to add a powerful new set of features for describing complex geometry</a:t>
            </a:r>
          </a:p>
          <a:p>
            <a:pPr>
              <a:lnSpc>
                <a:spcPct val="80000"/>
              </a:lnSpc>
            </a:pPr>
            <a:r>
              <a:rPr lang="en-US" sz="2000"/>
              <a:t>Usually, renderers that support advanced features such as these will also have a more sophisticated technique for handling transparency and hidden surfaces than the techniques we’ve seen so far</a:t>
            </a:r>
          </a:p>
          <a:p>
            <a:pPr>
              <a:lnSpc>
                <a:spcPct val="80000"/>
              </a:lnSpc>
            </a:pPr>
            <a:r>
              <a:rPr lang="en-US" sz="2000"/>
              <a:t>High quality renderers generally don’t render the scene one primitive at a time</a:t>
            </a:r>
          </a:p>
          <a:p>
            <a:pPr>
              <a:lnSpc>
                <a:spcPct val="80000"/>
              </a:lnSpc>
            </a:pPr>
            <a:r>
              <a:rPr lang="en-US" sz="2000"/>
              <a:t>Instead, they must store the entire scene in memory at one time and process the rendering one pixel at a time</a:t>
            </a:r>
          </a:p>
          <a:p>
            <a:pPr>
              <a:lnSpc>
                <a:spcPct val="80000"/>
              </a:lnSpc>
            </a:pPr>
            <a:r>
              <a:rPr lang="en-US" sz="2000"/>
              <a:t>In this way, if we have many layers of transparent surfaces overlapping in complex ways, we don’t have to rely on sorting the primitives, which may be guaranteed to fail…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Scanline Rendering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Some renderers (such as ray tracers) truly render individual pixels one by one and can therefore render them in random order</a:t>
            </a:r>
          </a:p>
          <a:p>
            <a:r>
              <a:rPr lang="en-US" sz="2800"/>
              <a:t>Other renderes are organized to process the entire scene in a serial fashion, such as top to bottom, left to right</a:t>
            </a:r>
          </a:p>
          <a:p>
            <a:r>
              <a:rPr lang="en-US" sz="2800"/>
              <a:t>These are known as </a:t>
            </a:r>
            <a:r>
              <a:rPr lang="en-US" sz="2800" i="1"/>
              <a:t>scanline</a:t>
            </a:r>
            <a:r>
              <a:rPr lang="en-US" sz="2800"/>
              <a:t> renderers, as they process one horizontal scanline at a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Scanline Rendering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With a scanline renderer, primitives (such as triangles) are first transformed and clipped/culled to device space</a:t>
            </a:r>
          </a:p>
          <a:p>
            <a:pPr>
              <a:lnSpc>
                <a:spcPct val="80000"/>
              </a:lnSpc>
            </a:pPr>
            <a:r>
              <a:rPr lang="en-US" sz="1800"/>
              <a:t>The clipping/culling removes any invisible triangles, and the remaining triangles are gathered together into a big array</a:t>
            </a:r>
          </a:p>
          <a:p>
            <a:pPr>
              <a:lnSpc>
                <a:spcPct val="80000"/>
              </a:lnSpc>
            </a:pPr>
            <a:r>
              <a:rPr lang="en-US" sz="1800"/>
              <a:t>Next, the array of primitives is sorted from top to bottom, based on the highest y value in the primitive</a:t>
            </a:r>
          </a:p>
          <a:p>
            <a:pPr>
              <a:lnSpc>
                <a:spcPct val="80000"/>
              </a:lnSpc>
            </a:pPr>
            <a:r>
              <a:rPr lang="en-US" sz="1800"/>
              <a:t>Then, the rendering begins, by looping in y from the top scanline down to the bottom</a:t>
            </a:r>
          </a:p>
          <a:p>
            <a:pPr>
              <a:lnSpc>
                <a:spcPct val="80000"/>
              </a:lnSpc>
            </a:pPr>
            <a:r>
              <a:rPr lang="en-US" sz="1800"/>
              <a:t>We maintain an </a:t>
            </a:r>
            <a:r>
              <a:rPr lang="en-US" sz="1800" i="1"/>
              <a:t>active list</a:t>
            </a:r>
            <a:r>
              <a:rPr lang="en-US" sz="1800"/>
              <a:t> of primitives, which are all of the primitives that intersect the current scanline</a:t>
            </a:r>
          </a:p>
          <a:p>
            <a:pPr>
              <a:lnSpc>
                <a:spcPct val="80000"/>
              </a:lnSpc>
            </a:pPr>
            <a:r>
              <a:rPr lang="en-US" sz="1800"/>
              <a:t>For each new scanline, we may add some new primitives to the list and remove some old ones</a:t>
            </a:r>
          </a:p>
          <a:p>
            <a:pPr>
              <a:lnSpc>
                <a:spcPct val="80000"/>
              </a:lnSpc>
            </a:pPr>
            <a:r>
              <a:rPr lang="en-US" sz="1800"/>
              <a:t>We also keep the active list sorted from left to right, based on the lowest x value in the primitive</a:t>
            </a:r>
          </a:p>
          <a:p>
            <a:pPr>
              <a:lnSpc>
                <a:spcPct val="80000"/>
              </a:lnSpc>
            </a:pPr>
            <a:r>
              <a:rPr lang="en-US" sz="1800"/>
              <a:t>To render a scanline, we loop through the active list, breaking it up into horizontal </a:t>
            </a:r>
            <a:r>
              <a:rPr lang="en-US" sz="1800" i="1"/>
              <a:t>spans</a:t>
            </a:r>
            <a:r>
              <a:rPr lang="en-US" sz="1800"/>
              <a:t>, where each span can have the individual primitives sorted in z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Renderers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Curved surface renderers often use a scanline based approach combined with the mixed tessellation scheme</a:t>
            </a:r>
          </a:p>
          <a:p>
            <a:pPr>
              <a:lnSpc>
                <a:spcPct val="80000"/>
              </a:lnSpc>
            </a:pPr>
            <a:r>
              <a:rPr lang="en-US" sz="2000"/>
              <a:t>Surface patches are subdivided into roughly uniform sized subpatches, which are culled to the view frustum</a:t>
            </a:r>
          </a:p>
          <a:p>
            <a:pPr>
              <a:lnSpc>
                <a:spcPct val="80000"/>
              </a:lnSpc>
            </a:pPr>
            <a:r>
              <a:rPr lang="en-US" sz="2000"/>
              <a:t>The scanline algorithm then treats these subpatches as the primitives</a:t>
            </a:r>
          </a:p>
          <a:p>
            <a:pPr>
              <a:lnSpc>
                <a:spcPct val="80000"/>
              </a:lnSpc>
            </a:pPr>
            <a:r>
              <a:rPr lang="en-US" sz="2000"/>
              <a:t>When a new subpatch is added to the active list, it is uniformly tessellated into a grid of microtriangles, which can then be scan converted with special purpose techniques</a:t>
            </a:r>
          </a:p>
          <a:p>
            <a:pPr>
              <a:lnSpc>
                <a:spcPct val="80000"/>
              </a:lnSpc>
            </a:pPr>
            <a:r>
              <a:rPr lang="en-US" sz="2000"/>
              <a:t>This method allows the combination of complex surfaces, displacement maps, antialiasing, and transparency while being reasonably efficient with memory usage</a:t>
            </a:r>
          </a:p>
          <a:p>
            <a:pPr>
              <a:lnSpc>
                <a:spcPct val="80000"/>
              </a:lnSpc>
            </a:pPr>
            <a:r>
              <a:rPr lang="en-US" sz="2000"/>
              <a:t>Of course, one can also perform any lighting operations one wants to apply per microtriangle, and in fact, this tends to be the most expensive part of the rendering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Renderers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High quality renderers need to be able to render extremely detailed scenes efficiently</a:t>
            </a:r>
          </a:p>
          <a:p>
            <a:pPr>
              <a:lnSpc>
                <a:spcPct val="80000"/>
              </a:lnSpc>
            </a:pPr>
            <a:r>
              <a:rPr lang="en-US" sz="1800"/>
              <a:t>The scanline approach combined with mixed tessellation is a powerful approach to rendering that has been used for many years in real applications</a:t>
            </a:r>
          </a:p>
          <a:p>
            <a:pPr>
              <a:lnSpc>
                <a:spcPct val="80000"/>
              </a:lnSpc>
            </a:pPr>
            <a:r>
              <a:rPr lang="en-US" sz="1800"/>
              <a:t>Renderers often allow arbitrary properties to be assigned to the corners of the patches, or otherwise mapped onto them</a:t>
            </a:r>
          </a:p>
          <a:p>
            <a:pPr>
              <a:lnSpc>
                <a:spcPct val="80000"/>
              </a:lnSpc>
            </a:pPr>
            <a:r>
              <a:rPr lang="en-US" sz="1800"/>
              <a:t>These properties are then used by user-programmable shaders that can implement texture mapping, lighting, displacement mapping, and other operations to come up with the final surface shape and pixel color</a:t>
            </a:r>
          </a:p>
          <a:p>
            <a:pPr>
              <a:lnSpc>
                <a:spcPct val="80000"/>
              </a:lnSpc>
            </a:pPr>
            <a:r>
              <a:rPr lang="en-US" sz="1800"/>
              <a:t>This fundamental approach is the one proposed in the REYES architecture (render everything you ever saw), back in 1984</a:t>
            </a:r>
          </a:p>
          <a:p>
            <a:pPr>
              <a:lnSpc>
                <a:spcPct val="80000"/>
              </a:lnSpc>
            </a:pPr>
            <a:r>
              <a:rPr lang="en-US" sz="1800"/>
              <a:t>It is the backbone of Pixar’s RenderMan renderer, which has been used in numerous movies for the last 20 years</a:t>
            </a:r>
          </a:p>
          <a:p>
            <a:pPr>
              <a:lnSpc>
                <a:spcPct val="80000"/>
              </a:lnSpc>
            </a:pPr>
            <a:r>
              <a:rPr lang="en-US" sz="1800"/>
              <a:t>Only in the last 5 years has there been a serious push towards the even more sophisticated approaches of ray tracers and global illumination renderers, which we will look at later…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Casteljau Algorithm</a:t>
            </a:r>
          </a:p>
        </p:txBody>
      </p:sp>
      <p:sp>
        <p:nvSpPr>
          <p:cNvPr id="403459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60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61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62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63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4381500" y="22717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0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5684838" y="14478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8154988" y="391795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2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6715125" y="1858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1</a:t>
            </a:r>
          </a:p>
        </p:txBody>
      </p:sp>
      <p:graphicFrame>
        <p:nvGraphicFramePr>
          <p:cNvPr id="403471" name="Object 15"/>
          <p:cNvGraphicFramePr>
            <a:graphicFrameLocks noChangeAspect="1"/>
          </p:cNvGraphicFramePr>
          <p:nvPr/>
        </p:nvGraphicFramePr>
        <p:xfrm>
          <a:off x="457200" y="2667000"/>
          <a:ext cx="2982913" cy="1714500"/>
        </p:xfrm>
        <a:graphic>
          <a:graphicData uri="http://schemas.openxmlformats.org/presentationml/2006/ole">
            <p:oleObj spid="_x0000_s403471" name="Equation" r:id="rId3" imgW="1193760" imgH="685800" progId="Equation.3">
              <p:embed/>
            </p:oleObj>
          </a:graphicData>
        </a:graphic>
      </p:graphicFrame>
      <p:graphicFrame>
        <p:nvGraphicFramePr>
          <p:cNvPr id="403472" name="Object 16"/>
          <p:cNvGraphicFramePr>
            <a:graphicFrameLocks noChangeAspect="1"/>
          </p:cNvGraphicFramePr>
          <p:nvPr/>
        </p:nvGraphicFramePr>
        <p:xfrm>
          <a:off x="914400" y="5867400"/>
          <a:ext cx="3902075" cy="539750"/>
        </p:xfrm>
        <a:graphic>
          <a:graphicData uri="http://schemas.openxmlformats.org/presentationml/2006/ole">
            <p:oleObj spid="_x0000_s403472" name="Equation" r:id="rId4" imgW="15620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Curve Types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Curves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Hermite curves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Catmull-Rom curves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B-Splines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NURBS</a:t>
            </a:r>
          </a:p>
          <a:p>
            <a:pPr>
              <a:lnSpc>
                <a:spcPct val="80000"/>
              </a:lnSpc>
            </a:pPr>
            <a:r>
              <a:rPr lang="en-US" sz="2800"/>
              <a:t>Surfaces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B-Spline / NURBS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Trim curves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Subdivision surfaces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Implicit surfaces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Casteljau Algorithm</a:t>
            </a:r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0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1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2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3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5341938" y="2614613"/>
            <a:ext cx="1784350" cy="20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4381500" y="22717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0</a:t>
            </a:r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8154988" y="391795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2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6715125" y="1858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1</a:t>
            </a:r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7262813" y="268287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 baseline="-25000"/>
              <a:t>1</a:t>
            </a:r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5273675" y="213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 baseline="-25000"/>
              <a:t>0</a:t>
            </a:r>
          </a:p>
        </p:txBody>
      </p:sp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520700" y="2952750"/>
          <a:ext cx="2855913" cy="1143000"/>
        </p:xfrm>
        <a:graphic>
          <a:graphicData uri="http://schemas.openxmlformats.org/presentationml/2006/ole">
            <p:oleObj spid="_x0000_s352270" name="Equation" r:id="rId3" imgW="11430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Casteljau Algorithm</a:t>
            </a:r>
          </a:p>
        </p:txBody>
      </p:sp>
      <p:sp>
        <p:nvSpPr>
          <p:cNvPr id="353283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3285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3286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3287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>
            <a:off x="5341938" y="2614613"/>
            <a:ext cx="1784350" cy="206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7262813" y="268287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 baseline="-25000"/>
              <a:t>1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616575" y="268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en-US" b="1" baseline="-25000"/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5273675" y="213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 baseline="-25000"/>
              <a:t>0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5638800" y="2387600"/>
            <a:ext cx="30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cs typeface="Times New Roman" pitchFamily="18" charset="0"/>
              </a:rPr>
              <a:t>•</a:t>
            </a:r>
            <a:endParaRPr lang="en-US" sz="2800"/>
          </a:p>
        </p:txBody>
      </p:sp>
      <p:graphicFrame>
        <p:nvGraphicFramePr>
          <p:cNvPr id="353293" name="Object 13"/>
          <p:cNvGraphicFramePr>
            <a:graphicFrameLocks noChangeAspect="1"/>
          </p:cNvGraphicFramePr>
          <p:nvPr/>
        </p:nvGraphicFramePr>
        <p:xfrm>
          <a:off x="647700" y="3238500"/>
          <a:ext cx="2601913" cy="571500"/>
        </p:xfrm>
        <a:graphic>
          <a:graphicData uri="http://schemas.openxmlformats.org/presentationml/2006/ole">
            <p:oleObj spid="_x0000_s353293" name="Equation" r:id="rId3" imgW="104112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Bezier Curve</a:t>
            </a:r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 flipV="1">
            <a:off x="4381500" y="1858963"/>
            <a:ext cx="1577975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5959475" y="1858963"/>
            <a:ext cx="2538413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 flipH="1">
            <a:off x="7332663" y="3370263"/>
            <a:ext cx="1165225" cy="2263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 flipV="1">
            <a:off x="4792663" y="2339975"/>
            <a:ext cx="1922462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6715125" y="2339975"/>
            <a:ext cx="1439863" cy="1647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5341938" y="2614613"/>
            <a:ext cx="1784350" cy="206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3" name="Freeform 9"/>
          <p:cNvSpPr>
            <a:spLocks/>
          </p:cNvSpPr>
          <p:nvPr/>
        </p:nvSpPr>
        <p:spPr bwMode="auto">
          <a:xfrm>
            <a:off x="4381500" y="2592388"/>
            <a:ext cx="3454400" cy="304165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104" y="64"/>
              </a:cxn>
              <a:cxn ang="0">
                <a:pos x="2256" y="640"/>
              </a:cxn>
              <a:cxn ang="0">
                <a:pos x="2064" y="2128"/>
              </a:cxn>
            </a:cxnLst>
            <a:rect l="0" t="0" r="r" b="b"/>
            <a:pathLst>
              <a:path w="2416" h="2128">
                <a:moveTo>
                  <a:pt x="0" y="256"/>
                </a:moveTo>
                <a:cubicBezTo>
                  <a:pt x="364" y="128"/>
                  <a:pt x="728" y="0"/>
                  <a:pt x="1104" y="64"/>
                </a:cubicBezTo>
                <a:cubicBezTo>
                  <a:pt x="1480" y="128"/>
                  <a:pt x="2096" y="296"/>
                  <a:pt x="2256" y="640"/>
                </a:cubicBezTo>
                <a:cubicBezTo>
                  <a:pt x="2416" y="984"/>
                  <a:pt x="2240" y="1556"/>
                  <a:pt x="2064" y="21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5616575" y="268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en-US" b="1" baseline="-25000"/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5638800" y="2387600"/>
            <a:ext cx="30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cs typeface="Times New Roman" pitchFamily="18" charset="0"/>
              </a:rPr>
              <a:t>•</a:t>
            </a:r>
            <a:endParaRPr lang="en-US" sz="2800"/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4038600" y="2751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5684838" y="14478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8497888" y="30956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7400925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37588" cy="762000"/>
          </a:xfrm>
        </p:spPr>
        <p:txBody>
          <a:bodyPr/>
          <a:lstStyle/>
          <a:p>
            <a:r>
              <a:rPr lang="en-US"/>
              <a:t>Recursive Linear Interpolation</a:t>
            </a:r>
          </a:p>
        </p:txBody>
      </p:sp>
      <p:grpSp>
        <p:nvGrpSpPr>
          <p:cNvPr id="355353" name="Group 25"/>
          <p:cNvGrpSpPr>
            <a:grpSpLocks/>
          </p:cNvGrpSpPr>
          <p:nvPr/>
        </p:nvGrpSpPr>
        <p:grpSpPr bwMode="auto">
          <a:xfrm>
            <a:off x="101600" y="1981200"/>
            <a:ext cx="8890000" cy="2286000"/>
            <a:chOff x="96" y="2256"/>
            <a:chExt cx="5600" cy="1440"/>
          </a:xfrm>
        </p:grpSpPr>
        <p:graphicFrame>
          <p:nvGraphicFramePr>
            <p:cNvPr id="355331" name="Object 3"/>
            <p:cNvGraphicFramePr>
              <a:graphicFrameLocks noChangeAspect="1"/>
            </p:cNvGraphicFramePr>
            <p:nvPr/>
          </p:nvGraphicFramePr>
          <p:xfrm>
            <a:off x="3504" y="2448"/>
            <a:ext cx="1879" cy="1080"/>
          </p:xfrm>
          <a:graphic>
            <a:graphicData uri="http://schemas.openxmlformats.org/presentationml/2006/ole">
              <p:oleObj spid="_x0000_s355331" name="Equation" r:id="rId3" imgW="1193760" imgH="685800" progId="Equation.3">
                <p:embed/>
              </p:oleObj>
            </a:graphicData>
          </a:graphic>
        </p:graphicFrame>
        <p:graphicFrame>
          <p:nvGraphicFramePr>
            <p:cNvPr id="355332" name="Object 4"/>
            <p:cNvGraphicFramePr>
              <a:graphicFrameLocks noChangeAspect="1"/>
            </p:cNvGraphicFramePr>
            <p:nvPr/>
          </p:nvGraphicFramePr>
          <p:xfrm>
            <a:off x="1728" y="2640"/>
            <a:ext cx="1799" cy="720"/>
          </p:xfrm>
          <a:graphic>
            <a:graphicData uri="http://schemas.openxmlformats.org/presentationml/2006/ole">
              <p:oleObj spid="_x0000_s355332" name="Equation" r:id="rId4" imgW="1143000" imgH="457200" progId="Equation.3">
                <p:embed/>
              </p:oleObj>
            </a:graphicData>
          </a:graphic>
        </p:graphicFrame>
        <p:graphicFrame>
          <p:nvGraphicFramePr>
            <p:cNvPr id="355333" name="Object 5"/>
            <p:cNvGraphicFramePr>
              <a:graphicFrameLocks noChangeAspect="1"/>
            </p:cNvGraphicFramePr>
            <p:nvPr/>
          </p:nvGraphicFramePr>
          <p:xfrm>
            <a:off x="96" y="2832"/>
            <a:ext cx="1639" cy="360"/>
          </p:xfrm>
          <a:graphic>
            <a:graphicData uri="http://schemas.openxmlformats.org/presentationml/2006/ole">
              <p:oleObj spid="_x0000_s355333" name="Equation" r:id="rId5" imgW="1041120" imgH="228600" progId="Equation.3">
                <p:embed/>
              </p:oleObj>
            </a:graphicData>
          </a:graphic>
        </p:graphicFrame>
        <p:graphicFrame>
          <p:nvGraphicFramePr>
            <p:cNvPr id="355334" name="Object 6"/>
            <p:cNvGraphicFramePr>
              <a:graphicFrameLocks noChangeAspect="1"/>
            </p:cNvGraphicFramePr>
            <p:nvPr/>
          </p:nvGraphicFramePr>
          <p:xfrm>
            <a:off x="5376" y="2256"/>
            <a:ext cx="320" cy="1440"/>
          </p:xfrm>
          <a:graphic>
            <a:graphicData uri="http://schemas.openxmlformats.org/presentationml/2006/ole">
              <p:oleObj spid="_x0000_s355334" name="Equation" r:id="rId6" imgW="203040" imgH="914400" progId="Equation.3">
                <p:embed/>
              </p:oleObj>
            </a:graphicData>
          </a:graphic>
        </p:graphicFrame>
      </p:grpSp>
      <p:grpSp>
        <p:nvGrpSpPr>
          <p:cNvPr id="355354" name="Group 26"/>
          <p:cNvGrpSpPr>
            <a:grpSpLocks/>
          </p:cNvGrpSpPr>
          <p:nvPr/>
        </p:nvGrpSpPr>
        <p:grpSpPr bwMode="auto">
          <a:xfrm>
            <a:off x="1587500" y="4191000"/>
            <a:ext cx="2768600" cy="2286000"/>
            <a:chOff x="1000" y="2640"/>
            <a:chExt cx="1744" cy="1440"/>
          </a:xfrm>
        </p:grpSpPr>
        <p:graphicFrame>
          <p:nvGraphicFramePr>
            <p:cNvPr id="355336" name="Object 8"/>
            <p:cNvGraphicFramePr>
              <a:graphicFrameLocks noChangeAspect="1"/>
            </p:cNvGraphicFramePr>
            <p:nvPr/>
          </p:nvGraphicFramePr>
          <p:xfrm>
            <a:off x="1920" y="2832"/>
            <a:ext cx="280" cy="1080"/>
          </p:xfrm>
          <a:graphic>
            <a:graphicData uri="http://schemas.openxmlformats.org/presentationml/2006/ole">
              <p:oleObj spid="_x0000_s355336" name="Equation" r:id="rId7" imgW="177480" imgH="685800" progId="Equation.3">
                <p:embed/>
              </p:oleObj>
            </a:graphicData>
          </a:graphic>
        </p:graphicFrame>
        <p:graphicFrame>
          <p:nvGraphicFramePr>
            <p:cNvPr id="355337" name="Object 9"/>
            <p:cNvGraphicFramePr>
              <a:graphicFrameLocks noChangeAspect="1"/>
            </p:cNvGraphicFramePr>
            <p:nvPr/>
          </p:nvGraphicFramePr>
          <p:xfrm>
            <a:off x="1440" y="2976"/>
            <a:ext cx="240" cy="720"/>
          </p:xfrm>
          <a:graphic>
            <a:graphicData uri="http://schemas.openxmlformats.org/presentationml/2006/ole">
              <p:oleObj spid="_x0000_s355337" name="Equation" r:id="rId8" imgW="152280" imgH="457200" progId="Equation.3">
                <p:embed/>
              </p:oleObj>
            </a:graphicData>
          </a:graphic>
        </p:graphicFrame>
        <p:graphicFrame>
          <p:nvGraphicFramePr>
            <p:cNvPr id="355338" name="Object 10"/>
            <p:cNvGraphicFramePr>
              <a:graphicFrameLocks noChangeAspect="1"/>
            </p:cNvGraphicFramePr>
            <p:nvPr/>
          </p:nvGraphicFramePr>
          <p:xfrm>
            <a:off x="1000" y="3256"/>
            <a:ext cx="200" cy="200"/>
          </p:xfrm>
          <a:graphic>
            <a:graphicData uri="http://schemas.openxmlformats.org/presentationml/2006/ole">
              <p:oleObj spid="_x0000_s355338" name="Equation" r:id="rId9" imgW="126720" imgH="126720" progId="Equation.3">
                <p:embed/>
              </p:oleObj>
            </a:graphicData>
          </a:graphic>
        </p:graphicFrame>
        <p:graphicFrame>
          <p:nvGraphicFramePr>
            <p:cNvPr id="355339" name="Object 11"/>
            <p:cNvGraphicFramePr>
              <a:graphicFrameLocks noChangeAspect="1"/>
            </p:cNvGraphicFramePr>
            <p:nvPr/>
          </p:nvGraphicFramePr>
          <p:xfrm>
            <a:off x="2424" y="2640"/>
            <a:ext cx="320" cy="1440"/>
          </p:xfrm>
          <a:graphic>
            <a:graphicData uri="http://schemas.openxmlformats.org/presentationml/2006/ole">
              <p:oleObj spid="_x0000_s355339" name="Equation" r:id="rId10" imgW="203040" imgH="914400" progId="Equation.3">
                <p:embed/>
              </p:oleObj>
            </a:graphicData>
          </a:graphic>
        </p:graphicFrame>
        <p:sp>
          <p:nvSpPr>
            <p:cNvPr id="355340" name="Line 12"/>
            <p:cNvSpPr>
              <a:spLocks noChangeShapeType="1"/>
            </p:cNvSpPr>
            <p:nvPr/>
          </p:nvSpPr>
          <p:spPr bwMode="auto">
            <a:xfrm flipV="1">
              <a:off x="1200" y="321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1" name="Line 13"/>
            <p:cNvSpPr>
              <a:spLocks noChangeShapeType="1"/>
            </p:cNvSpPr>
            <p:nvPr/>
          </p:nvSpPr>
          <p:spPr bwMode="auto">
            <a:xfrm>
              <a:off x="1200" y="336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2" name="Line 14"/>
            <p:cNvSpPr>
              <a:spLocks noChangeShapeType="1"/>
            </p:cNvSpPr>
            <p:nvPr/>
          </p:nvSpPr>
          <p:spPr bwMode="auto">
            <a:xfrm flipV="1">
              <a:off x="1640" y="302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3" name="Line 15"/>
            <p:cNvSpPr>
              <a:spLocks noChangeShapeType="1"/>
            </p:cNvSpPr>
            <p:nvPr/>
          </p:nvSpPr>
          <p:spPr bwMode="auto">
            <a:xfrm>
              <a:off x="1640" y="31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4" name="Line 16"/>
            <p:cNvSpPr>
              <a:spLocks noChangeShapeType="1"/>
            </p:cNvSpPr>
            <p:nvPr/>
          </p:nvSpPr>
          <p:spPr bwMode="auto">
            <a:xfrm flipV="1">
              <a:off x="1640" y="340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5" name="Line 17"/>
            <p:cNvSpPr>
              <a:spLocks noChangeShapeType="1"/>
            </p:cNvSpPr>
            <p:nvPr/>
          </p:nvSpPr>
          <p:spPr bwMode="auto">
            <a:xfrm>
              <a:off x="1640" y="355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6" name="Line 18"/>
            <p:cNvSpPr>
              <a:spLocks noChangeShapeType="1"/>
            </p:cNvSpPr>
            <p:nvPr/>
          </p:nvSpPr>
          <p:spPr bwMode="auto">
            <a:xfrm flipV="1">
              <a:off x="216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2168" y="37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8" name="Line 20"/>
            <p:cNvSpPr>
              <a:spLocks noChangeShapeType="1"/>
            </p:cNvSpPr>
            <p:nvPr/>
          </p:nvSpPr>
          <p:spPr bwMode="auto">
            <a:xfrm flipV="1">
              <a:off x="2168" y="326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49" name="Line 21"/>
            <p:cNvSpPr>
              <a:spLocks noChangeShapeType="1"/>
            </p:cNvSpPr>
            <p:nvPr/>
          </p:nvSpPr>
          <p:spPr bwMode="auto">
            <a:xfrm>
              <a:off x="2168" y="340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50" name="Line 22"/>
            <p:cNvSpPr>
              <a:spLocks noChangeShapeType="1"/>
            </p:cNvSpPr>
            <p:nvPr/>
          </p:nvSpPr>
          <p:spPr bwMode="auto">
            <a:xfrm flipV="1">
              <a:off x="2168" y="288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2168" y="302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Expanding the Lerps</a:t>
            </a:r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242888" y="1828800"/>
          <a:ext cx="8702675" cy="4656138"/>
        </p:xfrm>
        <a:graphic>
          <a:graphicData uri="http://schemas.openxmlformats.org/presentationml/2006/ole">
            <p:oleObj spid="_x0000_s356355" name="Equation" r:id="rId3" imgW="3848040" imgH="20574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3727</TotalTime>
  <Words>2145</Words>
  <Application>Microsoft Office PowerPoint</Application>
  <PresentationFormat>On-screen Show (4:3)</PresentationFormat>
  <Paragraphs>224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Times New Roman</vt:lpstr>
      <vt:lpstr>Arial</vt:lpstr>
      <vt:lpstr>Wingdings</vt:lpstr>
      <vt:lpstr>Artsy</vt:lpstr>
      <vt:lpstr>Microsoft Equation 3.0</vt:lpstr>
      <vt:lpstr>Curved Surfaces</vt:lpstr>
      <vt:lpstr>Curve Evaluation</vt:lpstr>
      <vt:lpstr>de Casteljau Algorithm</vt:lpstr>
      <vt:lpstr>de Casteljau Algorithm</vt:lpstr>
      <vt:lpstr>de Casteljau Algorithm</vt:lpstr>
      <vt:lpstr>de Casteljau Algorithm</vt:lpstr>
      <vt:lpstr>Bezier Curve</vt:lpstr>
      <vt:lpstr>Recursive Linear Interpolation</vt:lpstr>
      <vt:lpstr>Expanding the Lerps</vt:lpstr>
      <vt:lpstr>Bernstein Polynomials</vt:lpstr>
      <vt:lpstr>Cubic Equation Form</vt:lpstr>
      <vt:lpstr>Cubic Matrix Form</vt:lpstr>
      <vt:lpstr>Cubic Matrix Form</vt:lpstr>
      <vt:lpstr>Matrix Form</vt:lpstr>
      <vt:lpstr>Derivatives</vt:lpstr>
      <vt:lpstr>Tangents</vt:lpstr>
      <vt:lpstr>Bezier Surfaces</vt:lpstr>
      <vt:lpstr>Curved Surfaces</vt:lpstr>
      <vt:lpstr>Control Mesh</vt:lpstr>
      <vt:lpstr>Surface Evaluation</vt:lpstr>
      <vt:lpstr>Matrix Form</vt:lpstr>
      <vt:lpstr>Matrix Form</vt:lpstr>
      <vt:lpstr>Matrix Form</vt:lpstr>
      <vt:lpstr>Matrix Form</vt:lpstr>
      <vt:lpstr>Matrix Form</vt:lpstr>
      <vt:lpstr>Tangents</vt:lpstr>
      <vt:lpstr>Normals</vt:lpstr>
      <vt:lpstr>Bezier Surface Properties</vt:lpstr>
      <vt:lpstr>Tessellation</vt:lpstr>
      <vt:lpstr>Uniform Tessellation</vt:lpstr>
      <vt:lpstr>Adaptive Tessellation</vt:lpstr>
      <vt:lpstr>Mixed Tessellation</vt:lpstr>
      <vt:lpstr>Displacement Mapping</vt:lpstr>
      <vt:lpstr>Scan Conversion</vt:lpstr>
      <vt:lpstr>Transparency</vt:lpstr>
      <vt:lpstr>Scanline Rendering</vt:lpstr>
      <vt:lpstr>Scanline Rendering</vt:lpstr>
      <vt:lpstr>Surface Renderers</vt:lpstr>
      <vt:lpstr>Surface Renderers</vt:lpstr>
      <vt:lpstr>Other Curve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Curved Surfaces</dc:title>
  <dc:creator>Steve Rotenberg</dc:creator>
  <cp:lastModifiedBy>William</cp:lastModifiedBy>
  <cp:revision>45</cp:revision>
  <dcterms:created xsi:type="dcterms:W3CDTF">2004-01-21T06:48:40Z</dcterms:created>
  <dcterms:modified xsi:type="dcterms:W3CDTF">2011-06-21T14:57:37Z</dcterms:modified>
</cp:coreProperties>
</file>