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9"/>
  </p:notesMasterIdLst>
  <p:sldIdLst>
    <p:sldId id="260" r:id="rId2"/>
    <p:sldId id="256" r:id="rId3"/>
    <p:sldId id="290" r:id="rId4"/>
    <p:sldId id="276" r:id="rId5"/>
    <p:sldId id="292" r:id="rId6"/>
    <p:sldId id="293" r:id="rId7"/>
    <p:sldId id="294" r:id="rId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6F334-BC54-4EED-A866-E39FE3B12508}" type="datetimeFigureOut">
              <a:rPr lang="es-CO" smtClean="0"/>
              <a:t>23/09/2016</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1E3B80-6454-4EB6-9D9A-A5BEE45645E9}" type="slidenum">
              <a:rPr lang="es-CO" smtClean="0"/>
              <a:t>‹Nº›</a:t>
            </a:fld>
            <a:endParaRPr lang="es-CO" dirty="0"/>
          </a:p>
        </p:txBody>
      </p:sp>
    </p:spTree>
    <p:extLst>
      <p:ext uri="{BB962C8B-B14F-4D97-AF65-F5344CB8AC3E}">
        <p14:creationId xmlns:p14="http://schemas.microsoft.com/office/powerpoint/2010/main" val="75127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209E7B9-655B-4FBA-AA6F-CCEF83DD887C}" type="slidenum">
              <a:rPr lang="es-ES" smtClean="0"/>
              <a:pPr/>
              <a:t>1</a:t>
            </a:fld>
            <a:endParaRPr lang="es-E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CO" dirty="0" smtClean="0"/>
          </a:p>
        </p:txBody>
      </p:sp>
    </p:spTree>
    <p:extLst>
      <p:ext uri="{BB962C8B-B14F-4D97-AF65-F5344CB8AC3E}">
        <p14:creationId xmlns:p14="http://schemas.microsoft.com/office/powerpoint/2010/main" val="340905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CB7ADBA-38EB-4DF6-AD50-C7E6A048F618}" type="datetimeFigureOut">
              <a:rPr lang="es-CO" smtClean="0"/>
              <a:t>23/09/2016</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E74E00D-DC1C-4903-A16F-8BBE46A8602B}"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CB7ADBA-38EB-4DF6-AD50-C7E6A048F618}" type="datetimeFigureOut">
              <a:rPr lang="es-CO" smtClean="0"/>
              <a:t>23/09/2016</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3E74E00D-DC1C-4903-A16F-8BBE46A8602B}"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CB7ADBA-38EB-4DF6-AD50-C7E6A048F618}" type="datetimeFigureOut">
              <a:rPr lang="es-CO" smtClean="0"/>
              <a:t>23/09/2016</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3E74E00D-DC1C-4903-A16F-8BBE46A8602B}" type="slidenum">
              <a:rPr lang="es-CO" smtClean="0"/>
              <a:t>‹Nº›</a:t>
            </a:fld>
            <a:endParaRPr lang="es-CO"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533400"/>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85800" y="1676400"/>
            <a:ext cx="3810000" cy="44497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76400"/>
            <a:ext cx="3810000" cy="44497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4F31CCE-7511-4736-B6EF-992DAD7904FE}" type="slidenum">
              <a:rPr lang="en-US"/>
              <a:pPr>
                <a:defRPr/>
              </a:pPr>
              <a:t>‹Nº›</a:t>
            </a:fld>
            <a:endParaRPr lang="en-US" dirty="0"/>
          </a:p>
        </p:txBody>
      </p:sp>
    </p:spTree>
    <p:extLst>
      <p:ext uri="{BB962C8B-B14F-4D97-AF65-F5344CB8AC3E}">
        <p14:creationId xmlns:p14="http://schemas.microsoft.com/office/powerpoint/2010/main" val="83526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CB7ADBA-38EB-4DF6-AD50-C7E6A048F618}" type="datetimeFigureOut">
              <a:rPr lang="es-CO" smtClean="0"/>
              <a:t>23/09/2016</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3E74E00D-DC1C-4903-A16F-8BBE46A8602B}" type="slidenum">
              <a:rPr lang="es-CO" smtClean="0"/>
              <a:t>‹Nº›</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1CB7ADBA-38EB-4DF6-AD50-C7E6A048F618}" type="datetimeFigureOut">
              <a:rPr lang="es-CO" smtClean="0"/>
              <a:t>23/09/2016</a:t>
            </a:fld>
            <a:endParaRPr lang="es-CO" dirty="0"/>
          </a:p>
        </p:txBody>
      </p:sp>
      <p:sp>
        <p:nvSpPr>
          <p:cNvPr id="8" name="Slide Number Placeholder 7"/>
          <p:cNvSpPr>
            <a:spLocks noGrp="1"/>
          </p:cNvSpPr>
          <p:nvPr>
            <p:ph type="sldNum" sz="quarter" idx="11"/>
          </p:nvPr>
        </p:nvSpPr>
        <p:spPr/>
        <p:txBody>
          <a:bodyPr/>
          <a:lstStyle/>
          <a:p>
            <a:fld id="{3E74E00D-DC1C-4903-A16F-8BBE46A8602B}" type="slidenum">
              <a:rPr lang="es-CO" smtClean="0"/>
              <a:t>‹Nº›</a:t>
            </a:fld>
            <a:endParaRPr lang="es-CO" dirty="0"/>
          </a:p>
        </p:txBody>
      </p:sp>
      <p:sp>
        <p:nvSpPr>
          <p:cNvPr id="9" name="Footer Placeholder 8"/>
          <p:cNvSpPr>
            <a:spLocks noGrp="1"/>
          </p:cNvSpPr>
          <p:nvPr>
            <p:ph type="ftr" sz="quarter" idx="12"/>
          </p:nvPr>
        </p:nvSpPr>
        <p:spPr/>
        <p:txBody>
          <a:bodyPr/>
          <a:lstStyle/>
          <a:p>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CB7ADBA-38EB-4DF6-AD50-C7E6A048F618}" type="datetimeFigureOut">
              <a:rPr lang="es-CO" smtClean="0"/>
              <a:t>23/09/2016</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3E74E00D-DC1C-4903-A16F-8BBE46A8602B}" type="slidenum">
              <a:rPr lang="es-CO" smtClean="0"/>
              <a:t>‹Nº›</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CB7ADBA-38EB-4DF6-AD50-C7E6A048F618}" type="datetimeFigureOut">
              <a:rPr lang="es-CO" smtClean="0"/>
              <a:t>23/09/2016</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3E74E00D-DC1C-4903-A16F-8BBE46A8602B}" type="slidenum">
              <a:rPr lang="es-CO" smtClean="0"/>
              <a:t>‹Nº›</a:t>
            </a:fld>
            <a:endParaRPr lang="es-C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1CB7ADBA-38EB-4DF6-AD50-C7E6A048F618}" type="datetimeFigureOut">
              <a:rPr lang="es-CO" smtClean="0"/>
              <a:t>23/09/2016</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3E74E00D-DC1C-4903-A16F-8BBE46A8602B}" type="slidenum">
              <a:rPr lang="es-CO" smtClean="0"/>
              <a:t>‹Nº›</a:t>
            </a:fld>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7ADBA-38EB-4DF6-AD50-C7E6A048F618}" type="datetimeFigureOut">
              <a:rPr lang="es-CO" smtClean="0"/>
              <a:t>23/09/2016</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3E74E00D-DC1C-4903-A16F-8BBE46A8602B}"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CB7ADBA-38EB-4DF6-AD50-C7E6A048F618}" type="datetimeFigureOut">
              <a:rPr lang="es-CO" smtClean="0"/>
              <a:t>23/09/2016</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3E74E00D-DC1C-4903-A16F-8BBE46A8602B}" type="slidenum">
              <a:rPr lang="es-CO" smtClean="0"/>
              <a:t>‹Nº›</a:t>
            </a:fld>
            <a:endParaRPr lang="es-CO" dirty="0"/>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CB7ADBA-38EB-4DF6-AD50-C7E6A048F618}" type="datetimeFigureOut">
              <a:rPr lang="es-CO" smtClean="0"/>
              <a:t>23/09/2016</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E74E00D-DC1C-4903-A16F-8BBE46A8602B}" type="slidenum">
              <a:rPr lang="es-CO" smtClean="0"/>
              <a:t>‹Nº›</a:t>
            </a:fld>
            <a:endParaRPr lang="es-CO"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s-ES" smtClean="0"/>
              <a:t>Haga clic para modificar el estilo de título del patrón</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CB7ADBA-38EB-4DF6-AD50-C7E6A048F618}" type="datetimeFigureOut">
              <a:rPr lang="es-CO" smtClean="0"/>
              <a:t>23/09/2016</a:t>
            </a:fld>
            <a:endParaRPr lang="es-CO"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s-CO"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E74E00D-DC1C-4903-A16F-8BBE46A8602B}" type="slidenum">
              <a:rPr lang="es-CO" smtClean="0"/>
              <a:t>‹Nº›</a:t>
            </a:fld>
            <a:endParaRPr lang="es-CO"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a:xfrm>
            <a:off x="539552" y="2564904"/>
            <a:ext cx="8229600" cy="1143000"/>
          </a:xfrm>
        </p:spPr>
        <p:txBody>
          <a:bodyPr>
            <a:normAutofit/>
          </a:bodyPr>
          <a:lstStyle/>
          <a:p>
            <a:pPr eaLnBrk="1" hangingPunct="1"/>
            <a:r>
              <a:rPr lang="es-CO" dirty="0" smtClean="0">
                <a:cs typeface="Arial" charset="0"/>
              </a:rPr>
              <a:t>ARQUITECTURA DE HARDWARE</a:t>
            </a:r>
            <a:endParaRPr lang="es-ES" sz="2800" dirty="0" smtClean="0"/>
          </a:p>
        </p:txBody>
      </p:sp>
    </p:spTree>
    <p:extLst>
      <p:ext uri="{BB962C8B-B14F-4D97-AF65-F5344CB8AC3E}">
        <p14:creationId xmlns:p14="http://schemas.microsoft.com/office/powerpoint/2010/main" val="2775095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3 CuadroTexto"/>
          <p:cNvSpPr txBox="1"/>
          <p:nvPr/>
        </p:nvSpPr>
        <p:spPr>
          <a:xfrm>
            <a:off x="899592" y="332656"/>
            <a:ext cx="7755040" cy="584775"/>
          </a:xfrm>
          <a:prstGeom prst="rect">
            <a:avLst/>
          </a:prstGeom>
          <a:noFill/>
        </p:spPr>
        <p:txBody>
          <a:bodyPr wrap="square" rtlCol="0">
            <a:spAutoFit/>
          </a:bodyPr>
          <a:lstStyle/>
          <a:p>
            <a:pPr algn="ctr"/>
            <a:r>
              <a:rPr lang="es-CO" sz="3200" b="1" dirty="0" smtClean="0">
                <a:latin typeface="Arial" panose="020B0604020202020204" pitchFamily="34" charset="0"/>
                <a:cs typeface="Arial" panose="020B0604020202020204" pitchFamily="34" charset="0"/>
              </a:rPr>
              <a:t>LCD (</a:t>
            </a:r>
            <a:r>
              <a:rPr lang="es-CO" sz="3200" b="1" dirty="0" err="1" smtClean="0">
                <a:latin typeface="Arial" panose="020B0604020202020204" pitchFamily="34" charset="0"/>
                <a:cs typeface="Arial" panose="020B0604020202020204" pitchFamily="34" charset="0"/>
              </a:rPr>
              <a:t>Display</a:t>
            </a:r>
            <a:r>
              <a:rPr lang="es-CO" sz="3200" b="1" dirty="0" smtClean="0">
                <a:latin typeface="Arial" panose="020B0604020202020204" pitchFamily="34" charset="0"/>
                <a:cs typeface="Arial" panose="020B0604020202020204" pitchFamily="34" charset="0"/>
              </a:rPr>
              <a:t> de Cristal Liquido)</a:t>
            </a:r>
            <a:endParaRPr lang="es-CO" sz="3200" b="1" dirty="0">
              <a:latin typeface="Arial" panose="020B0604020202020204" pitchFamily="34" charset="0"/>
              <a:cs typeface="Arial" panose="020B0604020202020204" pitchFamily="34" charset="0"/>
            </a:endParaRPr>
          </a:p>
        </p:txBody>
      </p:sp>
      <p:sp>
        <p:nvSpPr>
          <p:cNvPr id="5" name="4 CuadroTexto"/>
          <p:cNvSpPr txBox="1"/>
          <p:nvPr/>
        </p:nvSpPr>
        <p:spPr>
          <a:xfrm>
            <a:off x="611560" y="1296312"/>
            <a:ext cx="7963388" cy="3416320"/>
          </a:xfrm>
          <a:prstGeom prst="rect">
            <a:avLst/>
          </a:prstGeom>
          <a:noFill/>
        </p:spPr>
        <p:txBody>
          <a:bodyPr wrap="square" rtlCol="0">
            <a:spAutoFit/>
          </a:bodyPr>
          <a:lstStyle/>
          <a:p>
            <a:pPr algn="just"/>
            <a:r>
              <a:rPr lang="es-CO" sz="2400" dirty="0" smtClean="0"/>
              <a:t>Es un dispositivo de interfaz gráfica, que esta formado por una pantalla de cristal liquido, donde se pueden mostrar mensajes de diferentes tipos de caracteres. Su funcionamiento es controlado por un </a:t>
            </a:r>
            <a:r>
              <a:rPr lang="es-CO" sz="2400" dirty="0" err="1" smtClean="0"/>
              <a:t>microcontrolador</a:t>
            </a:r>
            <a:r>
              <a:rPr lang="es-CO" sz="2400" dirty="0" smtClean="0"/>
              <a:t> interno, el cual es el encargado de toda la gestión del </a:t>
            </a:r>
            <a:r>
              <a:rPr lang="es-CO" sz="2400" dirty="0" err="1" smtClean="0"/>
              <a:t>display</a:t>
            </a:r>
            <a:r>
              <a:rPr lang="es-CO" sz="2400" dirty="0" smtClean="0"/>
              <a:t>.</a:t>
            </a:r>
          </a:p>
          <a:p>
            <a:pPr algn="just"/>
            <a:endParaRPr lang="es-CO" sz="2400" dirty="0" smtClean="0"/>
          </a:p>
          <a:p>
            <a:pPr algn="just"/>
            <a:endParaRPr lang="es-CO" sz="2400" dirty="0"/>
          </a:p>
          <a:p>
            <a:pPr algn="just"/>
            <a:endParaRPr lang="es-CO" sz="2400" dirty="0"/>
          </a:p>
        </p:txBody>
      </p:sp>
      <p:pic>
        <p:nvPicPr>
          <p:cNvPr id="1026" name="Picture 2" descr="https://encrypted-tbn2.gstatic.com/images?q=tbn:ANd9GcRPlbrR1RnbZNaSQXmEvBV2Rp1jTy0zy9grink93KZAqySTVMWI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018" y="3356992"/>
            <a:ext cx="4248472" cy="318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22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99592" y="332656"/>
            <a:ext cx="7755040" cy="584775"/>
          </a:xfrm>
          <a:prstGeom prst="rect">
            <a:avLst/>
          </a:prstGeom>
          <a:noFill/>
        </p:spPr>
        <p:txBody>
          <a:bodyPr wrap="square" rtlCol="0">
            <a:spAutoFit/>
          </a:bodyPr>
          <a:lstStyle/>
          <a:p>
            <a:pPr algn="ctr"/>
            <a:r>
              <a:rPr lang="es-CO" sz="3200" b="1" dirty="0" smtClean="0">
                <a:latin typeface="Arial" panose="020B0604020202020204" pitchFamily="34" charset="0"/>
                <a:cs typeface="Arial" panose="020B0604020202020204" pitchFamily="34" charset="0"/>
              </a:rPr>
              <a:t>DIAGRAMA DE CONEXIÓN DEL LCD</a:t>
            </a:r>
            <a:endParaRPr lang="es-CO" sz="3200" b="1" dirty="0">
              <a:latin typeface="Arial" panose="020B0604020202020204" pitchFamily="34" charset="0"/>
              <a:cs typeface="Arial" panose="020B0604020202020204" pitchFamily="34" charset="0"/>
            </a:endParaRPr>
          </a:p>
        </p:txBody>
      </p:sp>
      <p:sp>
        <p:nvSpPr>
          <p:cNvPr id="5" name="4 CuadroTexto"/>
          <p:cNvSpPr txBox="1"/>
          <p:nvPr/>
        </p:nvSpPr>
        <p:spPr>
          <a:xfrm>
            <a:off x="611560" y="1296312"/>
            <a:ext cx="7963388" cy="3416320"/>
          </a:xfrm>
          <a:prstGeom prst="rect">
            <a:avLst/>
          </a:prstGeom>
          <a:noFill/>
        </p:spPr>
        <p:txBody>
          <a:bodyPr wrap="square" rtlCol="0">
            <a:spAutoFit/>
          </a:bodyPr>
          <a:lstStyle/>
          <a:p>
            <a:pPr algn="just"/>
            <a:r>
              <a:rPr lang="es-CO" sz="2400" dirty="0" smtClean="0"/>
              <a:t>El diagrama de conexión del LCD es el mostrado en la figura. Los datos se transmiten por un bus de datos de 8 bits, sin embargo, también se puede configurar para trabajar de forma multiplexada utilizando solo los 4 bits de datos más significativos y de esta manera se ahorra 4 pines del dispositivo controlador externo, en nuestro caso el </a:t>
            </a:r>
            <a:r>
              <a:rPr lang="es-CO" sz="2400" dirty="0" err="1" smtClean="0"/>
              <a:t>microcontrolador</a:t>
            </a:r>
            <a:r>
              <a:rPr lang="es-CO" sz="2400" dirty="0" smtClean="0"/>
              <a:t>..</a:t>
            </a:r>
          </a:p>
          <a:p>
            <a:pPr algn="just"/>
            <a:endParaRPr lang="es-CO" sz="2400" dirty="0"/>
          </a:p>
          <a:p>
            <a:pPr algn="just"/>
            <a:endParaRPr lang="es-CO" sz="2400" dirty="0"/>
          </a:p>
        </p:txBody>
      </p:sp>
      <p:pic>
        <p:nvPicPr>
          <p:cNvPr id="2" name="Imagen 1"/>
          <p:cNvPicPr>
            <a:picLocks noChangeAspect="1"/>
          </p:cNvPicPr>
          <p:nvPr/>
        </p:nvPicPr>
        <p:blipFill>
          <a:blip r:embed="rId2"/>
          <a:stretch>
            <a:fillRect/>
          </a:stretch>
        </p:blipFill>
        <p:spPr>
          <a:xfrm>
            <a:off x="2411760" y="3861048"/>
            <a:ext cx="3600400" cy="2826482"/>
          </a:xfrm>
          <a:prstGeom prst="rect">
            <a:avLst/>
          </a:prstGeom>
        </p:spPr>
      </p:pic>
    </p:spTree>
    <p:extLst>
      <p:ext uri="{BB962C8B-B14F-4D97-AF65-F5344CB8AC3E}">
        <p14:creationId xmlns:p14="http://schemas.microsoft.com/office/powerpoint/2010/main" val="248535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683568" y="1124744"/>
            <a:ext cx="7848872" cy="2031325"/>
          </a:xfrm>
          <a:prstGeom prst="rect">
            <a:avLst/>
          </a:prstGeom>
          <a:noFill/>
        </p:spPr>
        <p:txBody>
          <a:bodyPr wrap="square" rtlCol="0">
            <a:spAutoFit/>
          </a:bodyPr>
          <a:lstStyle/>
          <a:p>
            <a:pPr algn="just"/>
            <a:r>
              <a:rPr lang="es-CO" dirty="0" smtClean="0"/>
              <a:t>El LCD cuenta con 2 tipos de memorias, una la </a:t>
            </a:r>
            <a:r>
              <a:rPr lang="es-CO" b="1" dirty="0" smtClean="0"/>
              <a:t>DDRAM</a:t>
            </a:r>
            <a:r>
              <a:rPr lang="es-CO" dirty="0" smtClean="0"/>
              <a:t> en donde se almacenan los mensajes que se quieren visualizar o que están siendo visualizados y la </a:t>
            </a:r>
            <a:r>
              <a:rPr lang="es-CO" b="1" dirty="0" smtClean="0"/>
              <a:t>CGRAM</a:t>
            </a:r>
            <a:r>
              <a:rPr lang="es-CO" dirty="0" smtClean="0"/>
              <a:t> es un espacio vacío para que el usuario defina algunos caracteres.</a:t>
            </a:r>
          </a:p>
          <a:p>
            <a:pPr algn="just"/>
            <a:endParaRPr lang="es-CO" dirty="0"/>
          </a:p>
          <a:p>
            <a:pPr algn="just"/>
            <a:r>
              <a:rPr lang="es-CO" b="1" dirty="0" smtClean="0"/>
              <a:t>DDRAM: </a:t>
            </a:r>
            <a:r>
              <a:rPr lang="es-CO" dirty="0" smtClean="0"/>
              <a:t>Tiene una capacidad de 80 bytes, donde se almacenan los caracteres en </a:t>
            </a:r>
            <a:r>
              <a:rPr lang="es-CO" dirty="0" smtClean="0"/>
              <a:t>ASCII </a:t>
            </a:r>
            <a:r>
              <a:rPr lang="es-CO" dirty="0" smtClean="0"/>
              <a:t>del </a:t>
            </a:r>
            <a:r>
              <a:rPr lang="es-CO" dirty="0" err="1" smtClean="0"/>
              <a:t>display</a:t>
            </a:r>
            <a:r>
              <a:rPr lang="es-CO" dirty="0" smtClean="0"/>
              <a:t> real y virtual.</a:t>
            </a:r>
          </a:p>
        </p:txBody>
      </p:sp>
      <p:sp>
        <p:nvSpPr>
          <p:cNvPr id="7" name="3 CuadroTexto"/>
          <p:cNvSpPr txBox="1"/>
          <p:nvPr/>
        </p:nvSpPr>
        <p:spPr>
          <a:xfrm>
            <a:off x="899592" y="332656"/>
            <a:ext cx="7755040" cy="584775"/>
          </a:xfrm>
          <a:prstGeom prst="rect">
            <a:avLst/>
          </a:prstGeom>
          <a:noFill/>
        </p:spPr>
        <p:txBody>
          <a:bodyPr wrap="square" rtlCol="0">
            <a:spAutoFit/>
          </a:bodyPr>
          <a:lstStyle/>
          <a:p>
            <a:pPr algn="ctr"/>
            <a:r>
              <a:rPr lang="es-CO" sz="3200" b="1" dirty="0" smtClean="0">
                <a:latin typeface="Arial" panose="020B0604020202020204" pitchFamily="34" charset="0"/>
                <a:cs typeface="Arial" panose="020B0604020202020204" pitchFamily="34" charset="0"/>
              </a:rPr>
              <a:t>Funcionamiento del LCD</a:t>
            </a:r>
            <a:endParaRPr lang="es-CO" sz="3200"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1475656" y="3645024"/>
            <a:ext cx="6124575" cy="2457450"/>
          </a:xfrm>
          <a:prstGeom prst="rect">
            <a:avLst/>
          </a:prstGeom>
        </p:spPr>
      </p:pic>
    </p:spTree>
    <p:extLst>
      <p:ext uri="{BB962C8B-B14F-4D97-AF65-F5344CB8AC3E}">
        <p14:creationId xmlns:p14="http://schemas.microsoft.com/office/powerpoint/2010/main" val="49322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683568" y="1124744"/>
            <a:ext cx="7848872" cy="646331"/>
          </a:xfrm>
          <a:prstGeom prst="rect">
            <a:avLst/>
          </a:prstGeom>
          <a:noFill/>
        </p:spPr>
        <p:txBody>
          <a:bodyPr wrap="square" rtlCol="0">
            <a:spAutoFit/>
          </a:bodyPr>
          <a:lstStyle/>
          <a:p>
            <a:pPr algn="just"/>
            <a:r>
              <a:rPr lang="es-CO" dirty="0" smtClean="0"/>
              <a:t>El bloque de memoria de la DDRAM se muestra en la figura y esta dividido por cada fila del LCD.</a:t>
            </a:r>
          </a:p>
        </p:txBody>
      </p:sp>
      <p:sp>
        <p:nvSpPr>
          <p:cNvPr id="7" name="3 CuadroTexto"/>
          <p:cNvSpPr txBox="1"/>
          <p:nvPr/>
        </p:nvSpPr>
        <p:spPr>
          <a:xfrm>
            <a:off x="899592" y="332656"/>
            <a:ext cx="7755040" cy="584775"/>
          </a:xfrm>
          <a:prstGeom prst="rect">
            <a:avLst/>
          </a:prstGeom>
          <a:noFill/>
        </p:spPr>
        <p:txBody>
          <a:bodyPr wrap="square" rtlCol="0">
            <a:spAutoFit/>
          </a:bodyPr>
          <a:lstStyle/>
          <a:p>
            <a:pPr algn="ctr"/>
            <a:r>
              <a:rPr lang="es-CO" sz="3200" b="1" dirty="0" smtClean="0">
                <a:latin typeface="Arial" panose="020B0604020202020204" pitchFamily="34" charset="0"/>
                <a:cs typeface="Arial" panose="020B0604020202020204" pitchFamily="34" charset="0"/>
              </a:rPr>
              <a:t>Funcionamiento del LCD</a:t>
            </a:r>
            <a:endParaRPr lang="es-CO" sz="3200" b="1" dirty="0">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683568" y="1779594"/>
            <a:ext cx="7130182" cy="4840442"/>
          </a:xfrm>
          <a:prstGeom prst="rect">
            <a:avLst/>
          </a:prstGeom>
        </p:spPr>
      </p:pic>
    </p:spTree>
    <p:extLst>
      <p:ext uri="{BB962C8B-B14F-4D97-AF65-F5344CB8AC3E}">
        <p14:creationId xmlns:p14="http://schemas.microsoft.com/office/powerpoint/2010/main" val="175827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683568" y="1124744"/>
            <a:ext cx="7848872" cy="2031325"/>
          </a:xfrm>
          <a:prstGeom prst="rect">
            <a:avLst/>
          </a:prstGeom>
          <a:noFill/>
        </p:spPr>
        <p:txBody>
          <a:bodyPr wrap="square" rtlCol="0">
            <a:spAutoFit/>
          </a:bodyPr>
          <a:lstStyle/>
          <a:p>
            <a:pPr algn="just"/>
            <a:r>
              <a:rPr lang="es-CO" b="1" dirty="0" smtClean="0"/>
              <a:t>CGRAM: </a:t>
            </a:r>
            <a:r>
              <a:rPr lang="es-CO" dirty="0"/>
              <a:t>E</a:t>
            </a:r>
            <a:r>
              <a:rPr lang="es-CO" dirty="0" smtClean="0"/>
              <a:t>s un  memoria RAM interna del LCD donde el usuario puede especificar algunos caracteres especiales no disponibles. Para esto cuenta con 64 bytes, donde para representar un nuevo carácter es necesaria la utilización de 8 bytes, por lo tanto el usuario podría definir hasta 8 caracteres especiales. En la figura se muestra la matriz de 5x8 que conforma un carácter, donde un 1 en la matriz representa un punto encendido y 0 un punto apagado.</a:t>
            </a:r>
          </a:p>
        </p:txBody>
      </p:sp>
      <p:sp>
        <p:nvSpPr>
          <p:cNvPr id="7" name="3 CuadroTexto"/>
          <p:cNvSpPr txBox="1"/>
          <p:nvPr/>
        </p:nvSpPr>
        <p:spPr>
          <a:xfrm>
            <a:off x="899592" y="332656"/>
            <a:ext cx="7755040" cy="584775"/>
          </a:xfrm>
          <a:prstGeom prst="rect">
            <a:avLst/>
          </a:prstGeom>
          <a:noFill/>
        </p:spPr>
        <p:txBody>
          <a:bodyPr wrap="square" rtlCol="0">
            <a:spAutoFit/>
          </a:bodyPr>
          <a:lstStyle/>
          <a:p>
            <a:pPr algn="ctr"/>
            <a:r>
              <a:rPr lang="es-CO" sz="3200" b="1" dirty="0" smtClean="0">
                <a:latin typeface="Arial" panose="020B0604020202020204" pitchFamily="34" charset="0"/>
                <a:cs typeface="Arial" panose="020B0604020202020204" pitchFamily="34" charset="0"/>
              </a:rPr>
              <a:t>Funcionamiento del LCD</a:t>
            </a:r>
            <a:endParaRPr lang="es-CO" sz="3200" b="1" dirty="0">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467544" y="3156069"/>
            <a:ext cx="4038710" cy="3112636"/>
          </a:xfrm>
          <a:prstGeom prst="rect">
            <a:avLst/>
          </a:prstGeom>
        </p:spPr>
      </p:pic>
      <p:pic>
        <p:nvPicPr>
          <p:cNvPr id="4" name="Imagen 3"/>
          <p:cNvPicPr>
            <a:picLocks noChangeAspect="1"/>
          </p:cNvPicPr>
          <p:nvPr/>
        </p:nvPicPr>
        <p:blipFill>
          <a:blip r:embed="rId3"/>
          <a:stretch>
            <a:fillRect/>
          </a:stretch>
        </p:blipFill>
        <p:spPr>
          <a:xfrm>
            <a:off x="4283968" y="3645024"/>
            <a:ext cx="4176464" cy="2266974"/>
          </a:xfrm>
          <a:prstGeom prst="rect">
            <a:avLst/>
          </a:prstGeom>
        </p:spPr>
      </p:pic>
    </p:spTree>
    <p:extLst>
      <p:ext uri="{BB962C8B-B14F-4D97-AF65-F5344CB8AC3E}">
        <p14:creationId xmlns:p14="http://schemas.microsoft.com/office/powerpoint/2010/main" val="721255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611560" y="1052736"/>
            <a:ext cx="7848872" cy="2862322"/>
          </a:xfrm>
          <a:prstGeom prst="rect">
            <a:avLst/>
          </a:prstGeom>
          <a:noFill/>
        </p:spPr>
        <p:txBody>
          <a:bodyPr wrap="square" rtlCol="0">
            <a:spAutoFit/>
          </a:bodyPr>
          <a:lstStyle/>
          <a:p>
            <a:pPr algn="just"/>
            <a:r>
              <a:rPr lang="es-CO" b="1" dirty="0" smtClean="0"/>
              <a:t>Bits de Control: </a:t>
            </a:r>
            <a:r>
              <a:rPr lang="es-CO" dirty="0" smtClean="0"/>
              <a:t>Son 3 bits los encargados del estado y control del LCD, </a:t>
            </a:r>
            <a:r>
              <a:rPr lang="es-CO" b="1" dirty="0" smtClean="0"/>
              <a:t>E</a:t>
            </a:r>
            <a:r>
              <a:rPr lang="es-CO" dirty="0" smtClean="0"/>
              <a:t> es el bit encargado de validar los datos, se debe poner a 1 solo cuando se envía un dato y luego de un tiempo debe ponerse nuevamente en 0. </a:t>
            </a:r>
            <a:r>
              <a:rPr lang="es-CO" b="1" dirty="0" smtClean="0"/>
              <a:t>R/W</a:t>
            </a:r>
            <a:r>
              <a:rPr lang="es-CO" dirty="0" smtClean="0"/>
              <a:t> selecciona si se va a escribir o leer sobre LCD, la lectura es para conocer los datos de las memorias, sin embargo no es muy usado, por lo que en nuestro caso este pin se llevará siempre a 0 para utilizar el </a:t>
            </a:r>
            <a:r>
              <a:rPr lang="es-CO" dirty="0" err="1" smtClean="0"/>
              <a:t>display</a:t>
            </a:r>
            <a:r>
              <a:rPr lang="es-CO" dirty="0" smtClean="0"/>
              <a:t> solo como escritura de mensajes. </a:t>
            </a:r>
            <a:r>
              <a:rPr lang="es-CO" b="1" dirty="0" smtClean="0"/>
              <a:t>RS</a:t>
            </a:r>
            <a:r>
              <a:rPr lang="es-CO" dirty="0" smtClean="0"/>
              <a:t> es el bit que selecciona el registro del LCD sobre el cual se va a leer o escribir, en 0 selecciona el registro de control y en 1 el registro de datos.</a:t>
            </a:r>
          </a:p>
          <a:p>
            <a:pPr algn="just"/>
            <a:endParaRPr lang="es-CO" dirty="0" smtClean="0"/>
          </a:p>
        </p:txBody>
      </p:sp>
      <p:sp>
        <p:nvSpPr>
          <p:cNvPr id="7" name="3 CuadroTexto"/>
          <p:cNvSpPr txBox="1"/>
          <p:nvPr/>
        </p:nvSpPr>
        <p:spPr>
          <a:xfrm>
            <a:off x="899592" y="332656"/>
            <a:ext cx="7755040" cy="584775"/>
          </a:xfrm>
          <a:prstGeom prst="rect">
            <a:avLst/>
          </a:prstGeom>
          <a:noFill/>
        </p:spPr>
        <p:txBody>
          <a:bodyPr wrap="square" rtlCol="0">
            <a:spAutoFit/>
          </a:bodyPr>
          <a:lstStyle/>
          <a:p>
            <a:pPr algn="ctr"/>
            <a:r>
              <a:rPr lang="es-CO" sz="3200" b="1" dirty="0" smtClean="0">
                <a:latin typeface="Arial" panose="020B0604020202020204" pitchFamily="34" charset="0"/>
                <a:cs typeface="Arial" panose="020B0604020202020204" pitchFamily="34" charset="0"/>
              </a:rPr>
              <a:t>Funcionamiento del LCD</a:t>
            </a:r>
            <a:endParaRPr lang="es-CO" sz="3200"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1763688" y="3676083"/>
            <a:ext cx="5544616" cy="3172587"/>
          </a:xfrm>
          <a:prstGeom prst="rect">
            <a:avLst/>
          </a:prstGeom>
        </p:spPr>
      </p:pic>
    </p:spTree>
    <p:extLst>
      <p:ext uri="{BB962C8B-B14F-4D97-AF65-F5344CB8AC3E}">
        <p14:creationId xmlns:p14="http://schemas.microsoft.com/office/powerpoint/2010/main" val="859816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E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1192</TotalTime>
  <Words>447</Words>
  <Application>Microsoft Office PowerPoint</Application>
  <PresentationFormat>Presentación en pantalla (4:3)</PresentationFormat>
  <Paragraphs>17</Paragraphs>
  <Slides>7</Slides>
  <Notes>1</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Esencial</vt:lpstr>
      <vt:lpstr>ARQUITECTURA DE HARDWARE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Madrigal Gonzalez</dc:creator>
  <cp:lastModifiedBy>familiaMadcas</cp:lastModifiedBy>
  <cp:revision>82</cp:revision>
  <dcterms:created xsi:type="dcterms:W3CDTF">2014-02-14T17:02:16Z</dcterms:created>
  <dcterms:modified xsi:type="dcterms:W3CDTF">2016-09-23T11:29:42Z</dcterms:modified>
</cp:coreProperties>
</file>