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5" r:id="rId8"/>
    <p:sldId id="262" r:id="rId9"/>
    <p:sldId id="263" r:id="rId10"/>
    <p:sldId id="266" r:id="rId11"/>
    <p:sldId id="268" r:id="rId12"/>
    <p:sldId id="270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Modelado </a:t>
            </a:r>
            <a:r>
              <a:rPr lang="es-ES" dirty="0" err="1"/>
              <a:t>uml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7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F06E8-F7E7-453D-873E-18AD3419F8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8782" y="149677"/>
            <a:ext cx="9602788" cy="354176"/>
          </a:xfrm>
        </p:spPr>
        <p:txBody>
          <a:bodyPr>
            <a:normAutofit fontScale="90000"/>
          </a:bodyPr>
          <a:lstStyle/>
          <a:p>
            <a:r>
              <a:rPr lang="es-ES" sz="2000" dirty="0"/>
              <a:t>Diccionario de datos</a:t>
            </a:r>
            <a:endParaRPr lang="es-NI" sz="2000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076FD13-7DD9-430A-A8A2-86164763C4C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175727"/>
              </p:ext>
            </p:extLst>
          </p:nvPr>
        </p:nvGraphicFramePr>
        <p:xfrm>
          <a:off x="401216" y="503853"/>
          <a:ext cx="11234057" cy="610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74">
                  <a:extLst>
                    <a:ext uri="{9D8B030D-6E8A-4147-A177-3AD203B41FA5}">
                      <a16:colId xmlns:a16="http://schemas.microsoft.com/office/drawing/2014/main" val="2468535642"/>
                    </a:ext>
                  </a:extLst>
                </a:gridCol>
                <a:gridCol w="5635983">
                  <a:extLst>
                    <a:ext uri="{9D8B030D-6E8A-4147-A177-3AD203B41FA5}">
                      <a16:colId xmlns:a16="http://schemas.microsoft.com/office/drawing/2014/main" val="2720030806"/>
                    </a:ext>
                  </a:extLst>
                </a:gridCol>
              </a:tblGrid>
              <a:tr h="340259">
                <a:tc gridSpan="2">
                  <a:txBody>
                    <a:bodyPr/>
                    <a:lstStyle/>
                    <a:p>
                      <a:r>
                        <a:rPr lang="es-ES" dirty="0"/>
                        <a:t>Módulo: Gestión de cursos ( Docentes )</a:t>
                      </a:r>
                      <a:endParaRPr lang="es-N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33402"/>
                  </a:ext>
                </a:extLst>
              </a:tr>
              <a:tr h="340259">
                <a:tc>
                  <a:txBody>
                    <a:bodyPr/>
                    <a:lstStyle/>
                    <a:p>
                      <a:r>
                        <a:rPr lang="es-ES" dirty="0"/>
                        <a:t>Autor: XXXX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Fecha: 01-01-2020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8992"/>
                  </a:ext>
                </a:extLst>
              </a:tr>
              <a:tr h="680519">
                <a:tc gridSpan="2">
                  <a:txBody>
                    <a:bodyPr/>
                    <a:lstStyle/>
                    <a:p>
                      <a:r>
                        <a:rPr lang="es-ES" sz="1400" dirty="0"/>
                        <a:t>Descripción:  El modulo de gestión de cursos permitirá a docentes que hayan creado sus cursos acceder a las diferentes funciones que este presenta, entre las que se encuentra: Matricular estudiantes,  Asignar notas, agregar/eliminar materiales(documentos PDF,  imágenes,  texto plano,  actividades varia y videos).</a:t>
                      </a:r>
                      <a:endParaRPr lang="es-NI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68603"/>
                  </a:ext>
                </a:extLst>
              </a:tr>
              <a:tr h="340259">
                <a:tc gridSpan="2">
                  <a:txBody>
                    <a:bodyPr/>
                    <a:lstStyle/>
                    <a:p>
                      <a:r>
                        <a:rPr lang="es-ES" dirty="0"/>
                        <a:t>Actores: docentes</a:t>
                      </a:r>
                      <a:endParaRPr lang="es-N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92388"/>
                  </a:ext>
                </a:extLst>
              </a:tr>
              <a:tr h="3236766">
                <a:tc gridSpan="2">
                  <a:txBody>
                    <a:bodyPr/>
                    <a:lstStyle/>
                    <a:p>
                      <a:r>
                        <a:rPr lang="es-ES" sz="1200" dirty="0"/>
                        <a:t>Flujo </a:t>
                      </a:r>
                      <a:r>
                        <a:rPr lang="es-ES" sz="1200" b="0" dirty="0"/>
                        <a:t>Normal: Administrar Curso: el sistema permitirá los siguientes opciones en la parte administrativa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200" dirty="0"/>
                        <a:t>Matricular estudiantes(F1):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sistema muestra la interfaz con la lista de los estudiantes matriculados y la opción matricular estudiantes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usuario selecciona la opción  matricular estudiante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sistema muestra en una pantalla, con un input en la parte superior para buscar  a los estudiantes por nombre y un </a:t>
                      </a:r>
                      <a:r>
                        <a:rPr lang="es-ES" sz="1200" dirty="0" err="1"/>
                        <a:t>grid</a:t>
                      </a:r>
                      <a:r>
                        <a:rPr lang="es-ES" sz="1200" dirty="0"/>
                        <a:t> con la lista de usuarios filtrados(cada usuario filtrado tendrá un botón matricular  a la par del nombre)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usuario da </a:t>
                      </a:r>
                      <a:r>
                        <a:rPr lang="es-ES" sz="1200" dirty="0" err="1"/>
                        <a:t>click</a:t>
                      </a:r>
                      <a:r>
                        <a:rPr lang="es-ES" sz="1200" dirty="0"/>
                        <a:t> en el botón matricular y el sistema notifica que el usuario a sido matriculado.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200" dirty="0"/>
                        <a:t>Agregar materiales(F2):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sistema muestra mostrar la lista de materiales subidos al curso y tendrá la opción de agregar o eliminar materiales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usuario seleccionara la opción agregar nuevo material y el sistema mostrar un ventana flotante donde deberá de seleccionar el tipo de material que quiere subir(video, imagen, </a:t>
                      </a:r>
                      <a:r>
                        <a:rPr lang="es-ES" sz="1200" dirty="0" err="1"/>
                        <a:t>pdf</a:t>
                      </a:r>
                      <a:r>
                        <a:rPr lang="es-ES" sz="1200" dirty="0"/>
                        <a:t>, texto el cual seleccionara desde una ubicación de su dispositivo).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sistema valida que el archivo posee un formato valido y notifica al usuario que este se ha subido correctamente.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200" dirty="0"/>
                        <a:t>Agregar </a:t>
                      </a:r>
                      <a:r>
                        <a:rPr lang="es-ES" sz="1200" dirty="0" smtClean="0"/>
                        <a:t>nota(F3</a:t>
                      </a:r>
                      <a:r>
                        <a:rPr lang="es-ES" sz="1200" dirty="0"/>
                        <a:t>):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sistema mostrara la lista de estudiantes matriculados en el curso con un espacio a la par de cada estudiantes para ingresar una nota que ira de 0 – 100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usuario ingresara los datos de la nota.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s-ES" sz="1200" dirty="0"/>
                        <a:t>El sistema validara si es una nota valida. y de ser correcta notificara al usuario que la nota se ha guardado correctamente. </a:t>
                      </a:r>
                      <a:endParaRPr lang="es-NI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797337"/>
                  </a:ext>
                </a:extLst>
              </a:tr>
              <a:tr h="1042860"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ES" sz="1200" dirty="0"/>
                        <a:t>Flujos alternos: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200" dirty="0"/>
                        <a:t>Agregar materiales(F2): 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s-ES" sz="1200" dirty="0"/>
                        <a:t>c)    El sistema valida que el archivo no posee un formato valido y notifica al usuario que es incorrecto y le da la opción de subir un nuevo archivo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1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3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B7BE95-E337-4F07-811C-5E254F0CF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3555" y="506725"/>
            <a:ext cx="10795518" cy="554750"/>
          </a:xfrm>
        </p:spPr>
        <p:txBody>
          <a:bodyPr/>
          <a:lstStyle/>
          <a:p>
            <a:pPr algn="ctr"/>
            <a:r>
              <a:rPr lang="es-ES" dirty="0" err="1"/>
              <a:t>Dcu</a:t>
            </a:r>
            <a:r>
              <a:rPr lang="es-ES" dirty="0"/>
              <a:t> – Gestión de cursos(docentes)</a:t>
            </a:r>
            <a:endParaRPr lang="es-NI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24" y="1141813"/>
            <a:ext cx="8835751" cy="49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77" y="108065"/>
            <a:ext cx="7735140" cy="6661107"/>
          </a:xfrm>
          <a:prstGeom prst="rect">
            <a:avLst/>
          </a:prstGeom>
        </p:spPr>
      </p:pic>
      <p:sp>
        <p:nvSpPr>
          <p:cNvPr id="3" name="Título 4">
            <a:extLst>
              <a:ext uri="{FF2B5EF4-FFF2-40B4-BE49-F238E27FC236}">
                <a16:creationId xmlns:a16="http://schemas.microsoft.com/office/drawing/2014/main" id="{69B7BE95-E337-4F07-811C-5E254F0CF230}"/>
              </a:ext>
            </a:extLst>
          </p:cNvPr>
          <p:cNvSpPr txBox="1">
            <a:spLocks/>
          </p:cNvSpPr>
          <p:nvPr/>
        </p:nvSpPr>
        <p:spPr>
          <a:xfrm>
            <a:off x="555737" y="380223"/>
            <a:ext cx="2810918" cy="13238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DS – Gestión de</a:t>
            </a:r>
          </a:p>
          <a:p>
            <a:r>
              <a:rPr lang="es-ES" dirty="0" smtClean="0"/>
              <a:t> cursos(docentes)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166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97" y="910035"/>
            <a:ext cx="9763951" cy="5869201"/>
          </a:xfrm>
          <a:prstGeom prst="rect">
            <a:avLst/>
          </a:prstGeom>
        </p:spPr>
      </p:pic>
      <p:sp>
        <p:nvSpPr>
          <p:cNvPr id="3" name="Título 4">
            <a:extLst>
              <a:ext uri="{FF2B5EF4-FFF2-40B4-BE49-F238E27FC236}">
                <a16:creationId xmlns:a16="http://schemas.microsoft.com/office/drawing/2014/main" id="{69B7BE95-E337-4F07-811C-5E254F0CF230}"/>
              </a:ext>
            </a:extLst>
          </p:cNvPr>
          <p:cNvSpPr txBox="1">
            <a:spLocks/>
          </p:cNvSpPr>
          <p:nvPr/>
        </p:nvSpPr>
        <p:spPr>
          <a:xfrm>
            <a:off x="763555" y="355285"/>
            <a:ext cx="10795518" cy="554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Da – Gestión de cursos(docentes)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8859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5ACE62-5790-489A-B938-4E59DD36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61" y="344560"/>
            <a:ext cx="6620637" cy="30458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B17A0C-188E-406C-80C6-A4D8451B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3610947"/>
            <a:ext cx="5473904" cy="29024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AD5D68-C665-40DF-8109-30334B43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06" y="3610947"/>
            <a:ext cx="5535114" cy="29024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EE5EF4-1E07-4D0A-ADF9-9BDE8A8CF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01" y="232594"/>
            <a:ext cx="4383692" cy="2333326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B567342-0230-445F-83B5-241B20DDF0D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22144" y="1404258"/>
            <a:ext cx="0" cy="2206689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E464FF0-D803-4E0D-BECA-5EBE06109E3D}"/>
              </a:ext>
            </a:extLst>
          </p:cNvPr>
          <p:cNvCxnSpPr>
            <a:cxnSpLocks/>
          </p:cNvCxnSpPr>
          <p:nvPr/>
        </p:nvCxnSpPr>
        <p:spPr>
          <a:xfrm flipV="1">
            <a:off x="4717464" y="479631"/>
            <a:ext cx="3950675" cy="709691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A67C708-5FBE-4059-BA97-2AA031E1A373}"/>
              </a:ext>
            </a:extLst>
          </p:cNvPr>
          <p:cNvCxnSpPr>
            <a:cxnSpLocks/>
          </p:cNvCxnSpPr>
          <p:nvPr/>
        </p:nvCxnSpPr>
        <p:spPr>
          <a:xfrm>
            <a:off x="5806308" y="1371267"/>
            <a:ext cx="3039112" cy="2239680"/>
          </a:xfrm>
          <a:prstGeom prst="straightConnector1">
            <a:avLst/>
          </a:prstGeom>
          <a:ln w="60325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E5EFD8E-1DC4-43F5-9363-43E01A6C1A88}"/>
              </a:ext>
            </a:extLst>
          </p:cNvPr>
          <p:cNvSpPr txBox="1"/>
          <p:nvPr/>
        </p:nvSpPr>
        <p:spPr>
          <a:xfrm>
            <a:off x="2540690" y="1634184"/>
            <a:ext cx="4152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4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3858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 del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ingeniería de requisitos del software es un proceso de descubrimiento, refinamiento, modelado y especificación. Se refinan en detalle los requisitos del sistema y el papel asignado al software. </a:t>
            </a:r>
          </a:p>
          <a:p>
            <a:pPr algn="just"/>
            <a:r>
              <a:rPr lang="es-MX" dirty="0"/>
              <a:t>Tanto el desarrollador como el cliente tienen un papel activo en la ingeniería de requisitos – un conjunto de actividades que son denominadas análisis – El cliente intenta replantear un sistema confuso, a nivel de descripción de datos, funciones y comportamiento, en detalles concretos. El desarrollador actúa como interrogador, como consultor, como persona que resuelve problemas y como negociador.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856377" y="5628323"/>
            <a:ext cx="1989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[PRESSMAN, 2002]</a:t>
            </a:r>
          </a:p>
        </p:txBody>
      </p:sp>
    </p:spTree>
    <p:extLst>
      <p:ext uri="{BB962C8B-B14F-4D97-AF65-F5344CB8AC3E}">
        <p14:creationId xmlns:p14="http://schemas.microsoft.com/office/powerpoint/2010/main" val="7805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24776"/>
          </a:xfrm>
        </p:spPr>
        <p:txBody>
          <a:bodyPr/>
          <a:lstStyle/>
          <a:p>
            <a:r>
              <a:rPr lang="es-MX" dirty="0"/>
              <a:t>Tareas de análisis</a:t>
            </a:r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El análisis de requisitos del software se puede subdividir en cinco áreas de esfuerzo: </a:t>
            </a:r>
          </a:p>
          <a:p>
            <a:pPr lvl="1"/>
            <a:r>
              <a:rPr lang="es-MX" sz="2000" dirty="0"/>
              <a:t>1. Reconocimiento del problema</a:t>
            </a:r>
          </a:p>
          <a:p>
            <a:pPr lvl="1"/>
            <a:r>
              <a:rPr lang="es-MX" sz="2000" dirty="0"/>
              <a:t>2. Evaluación y síntesis </a:t>
            </a:r>
          </a:p>
          <a:p>
            <a:pPr lvl="1"/>
            <a:r>
              <a:rPr lang="es-MX" sz="2000" dirty="0"/>
              <a:t>3. Modelado </a:t>
            </a:r>
          </a:p>
          <a:p>
            <a:pPr lvl="1"/>
            <a:r>
              <a:rPr lang="es-MX" sz="2000" dirty="0"/>
              <a:t>4. Especificación</a:t>
            </a:r>
          </a:p>
          <a:p>
            <a:pPr lvl="1"/>
            <a:r>
              <a:rPr lang="es-MX" sz="2000" dirty="0"/>
              <a:t>5. Revisión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327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Reconocimiento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el primer paso del análisis del sistema, en este proceso el Analista se reúne con el cliente y/o usuario (un representante institucional, departamental o cliente particular), e identifican las metas globales, se analizan las perspectivas del cliente, sus necesidades y requerimientos, sobre la planificación temporal y presupuestal, líneas de mercadeo y otros puntos que puedan ayudar a la identificación y desarrollo del proyecto.</a:t>
            </a:r>
          </a:p>
          <a:p>
            <a:pPr algn="just"/>
            <a:r>
              <a:rPr lang="es-MX" dirty="0"/>
              <a:t>Puede que el cliente tenga una vaga idea sobre lo que quiere o que este tenga un  concepto claro(posiblemente prototipito del proyecto).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8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Probablemente para esta etapa se utilice </a:t>
            </a:r>
            <a:r>
              <a:rPr lang="es-MX" sz="2800" dirty="0"/>
              <a:t>el Lenguaje de Modelado Unificado (UML), ampliamente usado para modelar sistemas de software,  la Técnica de Desarrollo de Sistemas de Objetos (TDSO)</a:t>
            </a:r>
            <a:r>
              <a:rPr lang="es-ES" sz="2800" dirty="0"/>
              <a:t> o la implementación de DDF(diagramas de flujo)</a:t>
            </a:r>
          </a:p>
        </p:txBody>
      </p:sp>
    </p:spTree>
    <p:extLst>
      <p:ext uri="{BB962C8B-B14F-4D97-AF65-F5344CB8AC3E}">
        <p14:creationId xmlns:p14="http://schemas.microsoft.com/office/powerpoint/2010/main" val="10146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de Modelado Unificado (UML)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El lenguaje unificado de modelado (UML, por sus siglas en inglés, </a:t>
            </a:r>
            <a:r>
              <a:rPr lang="es-MX" dirty="0" err="1"/>
              <a:t>Unified</a:t>
            </a:r>
            <a:r>
              <a:rPr lang="es-MX" dirty="0"/>
              <a:t> </a:t>
            </a:r>
            <a:r>
              <a:rPr lang="es-MX" dirty="0" err="1"/>
              <a:t>Modeling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) es el lenguaje de modelado de sistemas de software más conocido y utilizado en la actualidad; está respaldado por el </a:t>
            </a:r>
            <a:r>
              <a:rPr lang="es-MX" dirty="0" err="1"/>
              <a:t>Object</a:t>
            </a:r>
            <a:r>
              <a:rPr lang="es-MX" dirty="0"/>
              <a:t> Management </a:t>
            </a:r>
            <a:r>
              <a:rPr lang="es-MX" dirty="0" err="1"/>
              <a:t>Group</a:t>
            </a:r>
            <a:r>
              <a:rPr lang="es-MX" dirty="0"/>
              <a:t> (OMG).</a:t>
            </a:r>
          </a:p>
          <a:p>
            <a:endParaRPr lang="es-MX" dirty="0"/>
          </a:p>
          <a:p>
            <a:pPr algn="just"/>
            <a:r>
              <a:rPr lang="es-MX" dirty="0"/>
              <a:t>Es un lenguaje gráfico para visualizar, especificar, construir y documentar un sistema. UML ofrece un estándar para describir un "plano" del sistema (modelo), incluyendo aspectos conceptuales tales como procesos, funciones del sistema, y aspectos concretos como expresiones de lenguajes de programación, esquemas de bases de datos y compuestos reciclados.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1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587" y="237976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Ejemplo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9111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1: </a:t>
            </a:r>
            <a:r>
              <a:rPr lang="es-MX" dirty="0"/>
              <a:t>Implementación de plataforma de cursos online</a:t>
            </a:r>
            <a:br>
              <a:rPr lang="es-MX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28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Se parte de la primicia que se creara una plataforma de cursos online (sistema web), con adaptabilidad móvil. </a:t>
            </a:r>
          </a:p>
          <a:p>
            <a:pPr lvl="1" algn="just"/>
            <a:r>
              <a:rPr lang="es-ES" dirty="0"/>
              <a:t>La plataforma permitirá a los docentes crear diversos tipos de cursos de matemáticas, español, programación etc. Cada curso tendrá un o mas docentes asignados y estos podrá gestionar sus cursos lo cual incluye las tareas:</a:t>
            </a:r>
          </a:p>
          <a:p>
            <a:pPr lvl="2" algn="just"/>
            <a:r>
              <a:rPr lang="es-ES" dirty="0"/>
              <a:t>Matricular estudiantes</a:t>
            </a:r>
          </a:p>
          <a:p>
            <a:pPr lvl="2" algn="just"/>
            <a:r>
              <a:rPr lang="es-ES" dirty="0"/>
              <a:t>Asignar notas</a:t>
            </a:r>
          </a:p>
          <a:p>
            <a:pPr lvl="2" algn="just"/>
            <a:r>
              <a:rPr lang="es-ES" dirty="0"/>
              <a:t>Subir materiales(documentos PDF,  imágenes,  texto plano,  actividades varia y videos).</a:t>
            </a:r>
          </a:p>
          <a:p>
            <a:pPr lvl="1" algn="just"/>
            <a:r>
              <a:rPr lang="es-ES" dirty="0"/>
              <a:t>Los estudiantes de la plataforma podrán inscribirse a múltiples cursos a la vez y visualizar todo el contenido de estos, además podrán ver su historial de calificaciones. </a:t>
            </a:r>
          </a:p>
          <a:p>
            <a:pPr lvl="1" algn="just"/>
            <a:r>
              <a:rPr lang="es-ES" dirty="0"/>
              <a:t>Los administradores podrán dar alta y baja de usuarios así como asignar roles y a su vez tendrán acceso a todas las características de edición de cursos y podrán dar de baja o alta estos últimos</a:t>
            </a:r>
          </a:p>
        </p:txBody>
      </p:sp>
    </p:spTree>
    <p:extLst>
      <p:ext uri="{BB962C8B-B14F-4D97-AF65-F5344CB8AC3E}">
        <p14:creationId xmlns:p14="http://schemas.microsoft.com/office/powerpoint/2010/main" val="5918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088967" y="206462"/>
            <a:ext cx="9602788" cy="1049337"/>
          </a:xfrm>
        </p:spPr>
        <p:txBody>
          <a:bodyPr/>
          <a:lstStyle/>
          <a:p>
            <a:pPr algn="ctr"/>
            <a:r>
              <a:rPr lang="es-ES" dirty="0"/>
              <a:t>Diagrama de caso de uso de contexto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72001" y="967720"/>
            <a:ext cx="6794312" cy="48013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0218" y="967720"/>
            <a:ext cx="34830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Un caso de uso de contexto, busca graficar de forma general el esquema del negocio/organización y cuales son sus funciones principales (módulos).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Cada módulo del sistema  deberá ser explicado y se deberá definir cual será su comportamiento. 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Acá se puede notar que dado el planteamiento anterior, al menos el sistema debería contra con estos módulos: matricula, gestión de cursos(docentes/estudiantes), creación de cursos, gestión de usuarios.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6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721</TotalTime>
  <Words>1029</Words>
  <Application>Microsoft Office PowerPoint</Application>
  <PresentationFormat>Panorámica</PresentationFormat>
  <Paragraphs>68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Análisis de requisitos</vt:lpstr>
      <vt:lpstr>Análisis de requisitos del software</vt:lpstr>
      <vt:lpstr>Tareas de análisis </vt:lpstr>
      <vt:lpstr>Reconocimiento del problema</vt:lpstr>
      <vt:lpstr>Modelado</vt:lpstr>
      <vt:lpstr>Lenguaje de Modelado Unificado (UML)</vt:lpstr>
      <vt:lpstr>Ejemplo</vt:lpstr>
      <vt:lpstr>Ejemplo 1: Implementación de plataforma de cursos online </vt:lpstr>
      <vt:lpstr>Diagrama de caso de uso de contexto</vt:lpstr>
      <vt:lpstr>Diccionario de datos</vt:lpstr>
      <vt:lpstr>Dcu – Gestión de cursos(docentes)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requisitos</dc:title>
  <dc:creator>User</dc:creator>
  <cp:lastModifiedBy>User</cp:lastModifiedBy>
  <cp:revision>30</cp:revision>
  <dcterms:created xsi:type="dcterms:W3CDTF">2020-08-26T17:51:43Z</dcterms:created>
  <dcterms:modified xsi:type="dcterms:W3CDTF">2020-09-08T19:41:54Z</dcterms:modified>
</cp:coreProperties>
</file>