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9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501384"/>
            <a:ext cx="6027420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Historia de Windows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3667839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La evolución de Windows ha sido significativa, desde sus inicios en Windows 1.0 hasta la más reciente versión, Windows 11. Cada nueva versión ha introducido avances tecnológicos y cambios visuales impactantes en la experiencia de los usuarios.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833199" y="5356027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19" y="5363647"/>
            <a:ext cx="340162" cy="34016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299686" y="5339358"/>
            <a:ext cx="392430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by Wilbert Rangel Sanchez</a:t>
            </a:r>
            <a:endParaRPr lang="en-US" sz="2187" dirty="0"/>
          </a:p>
        </p:txBody>
      </p:sp>
      <p:pic>
        <p:nvPicPr>
          <p:cNvPr id="10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498878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Windows 10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2526506"/>
            <a:ext cx="4542115" cy="2346365"/>
          </a:xfrm>
          <a:prstGeom prst="roundRect">
            <a:avLst>
              <a:gd name="adj" fmla="val 5682"/>
            </a:avLst>
          </a:prstGeom>
          <a:solidFill>
            <a:srgbClr val="282C32"/>
          </a:solidFill>
          <a:ln/>
        </p:spPr>
      </p:sp>
      <p:sp>
        <p:nvSpPr>
          <p:cNvPr id="7" name="Text 4"/>
          <p:cNvSpPr/>
          <p:nvPr/>
        </p:nvSpPr>
        <p:spPr>
          <a:xfrm>
            <a:off x="1055370" y="2748677"/>
            <a:ext cx="32537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Regreso del Menú de Inicio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1055370" y="3229094"/>
            <a:ext cx="409777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Introdujo una versión actualizada del menú de inicio, combinando elementos clásicos con mosaicos dinámicos.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597485" y="2526506"/>
            <a:ext cx="4542115" cy="2346365"/>
          </a:xfrm>
          <a:prstGeom prst="roundRect">
            <a:avLst>
              <a:gd name="adj" fmla="val 5682"/>
            </a:avLst>
          </a:prstGeom>
          <a:solidFill>
            <a:srgbClr val="282C32"/>
          </a:solidFill>
          <a:ln/>
        </p:spPr>
      </p:sp>
      <p:sp>
        <p:nvSpPr>
          <p:cNvPr id="10" name="Text 7"/>
          <p:cNvSpPr/>
          <p:nvPr/>
        </p:nvSpPr>
        <p:spPr>
          <a:xfrm>
            <a:off x="5819656" y="2748677"/>
            <a:ext cx="33832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Incremento de la Seguridad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5819656" y="3229094"/>
            <a:ext cx="409777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 implementaron mejoras significativas en las medidas de seguridad, incluyendo Windows Hello y Windows Defender.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833199" y="5095042"/>
            <a:ext cx="9306401" cy="1635562"/>
          </a:xfrm>
          <a:prstGeom prst="roundRect">
            <a:avLst>
              <a:gd name="adj" fmla="val 8151"/>
            </a:avLst>
          </a:prstGeom>
          <a:solidFill>
            <a:srgbClr val="282C32"/>
          </a:solidFill>
          <a:ln/>
        </p:spPr>
      </p:sp>
      <p:sp>
        <p:nvSpPr>
          <p:cNvPr id="13" name="Text 10"/>
          <p:cNvSpPr/>
          <p:nvPr/>
        </p:nvSpPr>
        <p:spPr>
          <a:xfrm>
            <a:off x="1055370" y="5317212"/>
            <a:ext cx="35509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Experiencias Cross-Platform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1055370" y="5797629"/>
            <a:ext cx="886206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Facilitó la continuidad entre dispositivos al permitir a los usuarios realizar tareas en diferentes dispositivos con Windows 10.</a:t>
            </a:r>
            <a:endParaRPr lang="en-US" sz="1750" dirty="0"/>
          </a:p>
        </p:txBody>
      </p:sp>
      <p:pic>
        <p:nvPicPr>
          <p:cNvPr id="15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692229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Windows 1.0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43589" y="1830943"/>
            <a:ext cx="99893" cy="5706427"/>
          </a:xfrm>
          <a:prstGeom prst="roundRect">
            <a:avLst>
              <a:gd name="adj" fmla="val 133462"/>
            </a:avLst>
          </a:prstGeom>
          <a:solidFill>
            <a:srgbClr val="282C32"/>
          </a:solidFill>
          <a:ln/>
        </p:spPr>
      </p:sp>
      <p:sp>
        <p:nvSpPr>
          <p:cNvPr id="6" name="Shape 4"/>
          <p:cNvSpPr/>
          <p:nvPr/>
        </p:nvSpPr>
        <p:spPr>
          <a:xfrm>
            <a:off x="2343448" y="2204502"/>
            <a:ext cx="777597" cy="99893"/>
          </a:xfrm>
          <a:prstGeom prst="roundRect">
            <a:avLst>
              <a:gd name="adj" fmla="val 133462"/>
            </a:avLst>
          </a:prstGeom>
          <a:solidFill>
            <a:srgbClr val="282C32"/>
          </a:solidFill>
          <a:ln/>
        </p:spPr>
      </p:sp>
      <p:sp>
        <p:nvSpPr>
          <p:cNvPr id="7" name="Shape 5"/>
          <p:cNvSpPr/>
          <p:nvPr/>
        </p:nvSpPr>
        <p:spPr>
          <a:xfrm>
            <a:off x="1843504" y="200453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8" name="Text 6"/>
          <p:cNvSpPr/>
          <p:nvPr/>
        </p:nvSpPr>
        <p:spPr>
          <a:xfrm>
            <a:off x="2036266" y="2046208"/>
            <a:ext cx="1143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3315533" y="2053114"/>
            <a:ext cx="22783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Diseño Minimalista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3315533" y="2533531"/>
            <a:ext cx="95546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Windows 1.0 presentaba una interfaz gráfica de usuario revolucionaria para su tiempo, con ventanas superpuestas, menús desplegables y un ambiente de escritorio intuitivo.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343448" y="4417635"/>
            <a:ext cx="777597" cy="99893"/>
          </a:xfrm>
          <a:prstGeom prst="roundRect">
            <a:avLst>
              <a:gd name="adj" fmla="val 133462"/>
            </a:avLst>
          </a:prstGeom>
          <a:solidFill>
            <a:srgbClr val="282C32"/>
          </a:solidFill>
          <a:ln/>
        </p:spPr>
      </p:sp>
      <p:sp>
        <p:nvSpPr>
          <p:cNvPr id="12" name="Shape 10"/>
          <p:cNvSpPr/>
          <p:nvPr/>
        </p:nvSpPr>
        <p:spPr>
          <a:xfrm>
            <a:off x="1843504" y="421767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13" name="Text 11"/>
          <p:cNvSpPr/>
          <p:nvPr/>
        </p:nvSpPr>
        <p:spPr>
          <a:xfrm>
            <a:off x="2001976" y="4259342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3315533" y="4266248"/>
            <a:ext cx="28651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Aplicaciones Limitadas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3315533" y="4746665"/>
            <a:ext cx="95546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La funcionalidad estaba limitada en comparación con las versiones posteriores, ya que solo incluía programas básicos y complementos.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2343448" y="6275368"/>
            <a:ext cx="777597" cy="99893"/>
          </a:xfrm>
          <a:prstGeom prst="roundRect">
            <a:avLst>
              <a:gd name="adj" fmla="val 133462"/>
            </a:avLst>
          </a:prstGeom>
          <a:solidFill>
            <a:srgbClr val="282C32"/>
          </a:solidFill>
          <a:ln/>
        </p:spPr>
      </p:sp>
      <p:sp>
        <p:nvSpPr>
          <p:cNvPr id="17" name="Shape 15"/>
          <p:cNvSpPr/>
          <p:nvPr/>
        </p:nvSpPr>
        <p:spPr>
          <a:xfrm>
            <a:off x="1843504" y="607540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18" name="Text 16"/>
          <p:cNvSpPr/>
          <p:nvPr/>
        </p:nvSpPr>
        <p:spPr>
          <a:xfrm>
            <a:off x="2001976" y="6117074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3315533" y="6123980"/>
            <a:ext cx="25679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Impacto Tecnológico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3315533" y="6604397"/>
            <a:ext cx="95546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Aunque inicialmente subestimado, Windows 1.0 sentó las bases para décadas de innovación en sistemas operativos.</a:t>
            </a:r>
            <a:endParaRPr lang="en-US" sz="1750" dirty="0"/>
          </a:p>
        </p:txBody>
      </p:sp>
      <p:pic>
        <p:nvPicPr>
          <p:cNvPr id="2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65926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996559" y="3245168"/>
            <a:ext cx="4254818" cy="6647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235"/>
              </a:lnSpc>
              <a:buNone/>
            </a:pPr>
            <a:r>
              <a:rPr lang="en-US" sz="4188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Windows 95</a:t>
            </a:r>
            <a:endParaRPr lang="en-US" sz="4188" dirty="0"/>
          </a:p>
        </p:txBody>
      </p:sp>
      <p:sp>
        <p:nvSpPr>
          <p:cNvPr id="6" name="Shape 3"/>
          <p:cNvSpPr/>
          <p:nvPr/>
        </p:nvSpPr>
        <p:spPr>
          <a:xfrm>
            <a:off x="1996559" y="4395192"/>
            <a:ext cx="478631" cy="478631"/>
          </a:xfrm>
          <a:prstGeom prst="roundRect">
            <a:avLst>
              <a:gd name="adj" fmla="val 26669"/>
            </a:avLst>
          </a:prstGeom>
          <a:solidFill>
            <a:srgbClr val="282C32"/>
          </a:solidFill>
          <a:ln/>
        </p:spPr>
      </p:sp>
      <p:sp>
        <p:nvSpPr>
          <p:cNvPr id="7" name="Text 4"/>
          <p:cNvSpPr/>
          <p:nvPr/>
        </p:nvSpPr>
        <p:spPr>
          <a:xfrm>
            <a:off x="2178725" y="4435078"/>
            <a:ext cx="114300" cy="3988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141"/>
              </a:lnSpc>
              <a:buNone/>
            </a:pPr>
            <a:r>
              <a:rPr lang="en-US" sz="2513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513" dirty="0"/>
          </a:p>
        </p:txBody>
      </p:sp>
      <p:sp>
        <p:nvSpPr>
          <p:cNvPr id="8" name="Text 5"/>
          <p:cNvSpPr/>
          <p:nvPr/>
        </p:nvSpPr>
        <p:spPr>
          <a:xfrm>
            <a:off x="2687836" y="4468297"/>
            <a:ext cx="2127409" cy="3324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17"/>
              </a:lnSpc>
              <a:buNone/>
            </a:pPr>
            <a:r>
              <a:rPr lang="en-US" sz="209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Entorno Gráfico</a:t>
            </a:r>
            <a:endParaRPr lang="en-US" sz="2094" dirty="0"/>
          </a:p>
        </p:txBody>
      </p:sp>
      <p:sp>
        <p:nvSpPr>
          <p:cNvPr id="9" name="Text 6"/>
          <p:cNvSpPr/>
          <p:nvPr/>
        </p:nvSpPr>
        <p:spPr>
          <a:xfrm>
            <a:off x="2687836" y="4928354"/>
            <a:ext cx="2712720" cy="20423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80"/>
              </a:lnSpc>
              <a:buNone/>
            </a:pPr>
            <a:r>
              <a:rPr lang="en-US" sz="1675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Introdujo el icónico botón de inicio y un entorno de escritorio más atractivo con soporte para fondos de pantalla personalizados.</a:t>
            </a:r>
            <a:endParaRPr lang="en-US" sz="1675" dirty="0"/>
          </a:p>
        </p:txBody>
      </p:sp>
      <p:sp>
        <p:nvSpPr>
          <p:cNvPr id="10" name="Shape 7"/>
          <p:cNvSpPr/>
          <p:nvPr/>
        </p:nvSpPr>
        <p:spPr>
          <a:xfrm>
            <a:off x="5613202" y="4395192"/>
            <a:ext cx="478631" cy="478631"/>
          </a:xfrm>
          <a:prstGeom prst="roundRect">
            <a:avLst>
              <a:gd name="adj" fmla="val 26669"/>
            </a:avLst>
          </a:prstGeom>
          <a:solidFill>
            <a:srgbClr val="282C32"/>
          </a:solidFill>
          <a:ln/>
        </p:spPr>
      </p:sp>
      <p:sp>
        <p:nvSpPr>
          <p:cNvPr id="11" name="Text 8"/>
          <p:cNvSpPr/>
          <p:nvPr/>
        </p:nvSpPr>
        <p:spPr>
          <a:xfrm>
            <a:off x="5764887" y="4435078"/>
            <a:ext cx="175260" cy="3988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141"/>
              </a:lnSpc>
              <a:buNone/>
            </a:pPr>
            <a:r>
              <a:rPr lang="en-US" sz="2513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513" dirty="0"/>
          </a:p>
        </p:txBody>
      </p:sp>
      <p:sp>
        <p:nvSpPr>
          <p:cNvPr id="12" name="Text 9"/>
          <p:cNvSpPr/>
          <p:nvPr/>
        </p:nvSpPr>
        <p:spPr>
          <a:xfrm>
            <a:off x="6304478" y="4468297"/>
            <a:ext cx="2400300" cy="3324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17"/>
              </a:lnSpc>
              <a:buNone/>
            </a:pPr>
            <a:r>
              <a:rPr lang="en-US" sz="209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Innovación en Redes</a:t>
            </a:r>
            <a:endParaRPr lang="en-US" sz="2094" dirty="0"/>
          </a:p>
        </p:txBody>
      </p:sp>
      <p:sp>
        <p:nvSpPr>
          <p:cNvPr id="13" name="Text 10"/>
          <p:cNvSpPr/>
          <p:nvPr/>
        </p:nvSpPr>
        <p:spPr>
          <a:xfrm>
            <a:off x="6304478" y="4928354"/>
            <a:ext cx="2712720" cy="20423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80"/>
              </a:lnSpc>
              <a:buNone/>
            </a:pPr>
            <a:r>
              <a:rPr lang="en-US" sz="1675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La integración de la red permitió una conectividad más fluida y compartición rápida de información entre usuarios.</a:t>
            </a:r>
            <a:endParaRPr lang="en-US" sz="1675" dirty="0"/>
          </a:p>
        </p:txBody>
      </p:sp>
      <p:sp>
        <p:nvSpPr>
          <p:cNvPr id="14" name="Shape 11"/>
          <p:cNvSpPr/>
          <p:nvPr/>
        </p:nvSpPr>
        <p:spPr>
          <a:xfrm>
            <a:off x="9229844" y="4395192"/>
            <a:ext cx="478631" cy="478631"/>
          </a:xfrm>
          <a:prstGeom prst="roundRect">
            <a:avLst>
              <a:gd name="adj" fmla="val 26669"/>
            </a:avLst>
          </a:prstGeom>
          <a:solidFill>
            <a:srgbClr val="282C32"/>
          </a:solidFill>
          <a:ln/>
        </p:spPr>
      </p:sp>
      <p:sp>
        <p:nvSpPr>
          <p:cNvPr id="15" name="Text 12"/>
          <p:cNvSpPr/>
          <p:nvPr/>
        </p:nvSpPr>
        <p:spPr>
          <a:xfrm>
            <a:off x="9381530" y="4435078"/>
            <a:ext cx="175260" cy="3988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141"/>
              </a:lnSpc>
              <a:buNone/>
            </a:pPr>
            <a:r>
              <a:rPr lang="en-US" sz="2513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513" dirty="0"/>
          </a:p>
        </p:txBody>
      </p:sp>
      <p:sp>
        <p:nvSpPr>
          <p:cNvPr id="16" name="Text 13"/>
          <p:cNvSpPr/>
          <p:nvPr/>
        </p:nvSpPr>
        <p:spPr>
          <a:xfrm>
            <a:off x="9921121" y="4468297"/>
            <a:ext cx="2712720" cy="6648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17"/>
              </a:lnSpc>
              <a:buNone/>
            </a:pPr>
            <a:r>
              <a:rPr lang="en-US" sz="209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Nuevo Nivel de Usabilidad</a:t>
            </a:r>
            <a:endParaRPr lang="en-US" sz="2094" dirty="0"/>
          </a:p>
        </p:txBody>
      </p:sp>
      <p:sp>
        <p:nvSpPr>
          <p:cNvPr id="17" name="Text 14"/>
          <p:cNvSpPr/>
          <p:nvPr/>
        </p:nvSpPr>
        <p:spPr>
          <a:xfrm>
            <a:off x="9921121" y="5260777"/>
            <a:ext cx="2712720" cy="23827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80"/>
              </a:lnSpc>
              <a:buNone/>
            </a:pPr>
            <a:r>
              <a:rPr lang="en-US" sz="1675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Windows 95 marcó un importante avance en la facilidad de uso y la navegación, estableciendo estándares para versiones futuras.</a:t>
            </a:r>
            <a:endParaRPr lang="en-US" sz="1675" dirty="0"/>
          </a:p>
        </p:txBody>
      </p:sp>
      <p:pic>
        <p:nvPicPr>
          <p:cNvPr id="1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321237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Windows 98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2348865"/>
            <a:ext cx="4542115" cy="2701766"/>
          </a:xfrm>
          <a:prstGeom prst="roundRect">
            <a:avLst>
              <a:gd name="adj" fmla="val 4935"/>
            </a:avLst>
          </a:prstGeom>
          <a:solidFill>
            <a:srgbClr val="282C32"/>
          </a:solidFill>
          <a:ln/>
        </p:spPr>
      </p:sp>
      <p:sp>
        <p:nvSpPr>
          <p:cNvPr id="7" name="Text 4"/>
          <p:cNvSpPr/>
          <p:nvPr/>
        </p:nvSpPr>
        <p:spPr>
          <a:xfrm>
            <a:off x="4712970" y="2571036"/>
            <a:ext cx="30099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Optimización Multimedia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4712970" y="3051453"/>
            <a:ext cx="4097774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Windows 98 mejoró significativamente la reproducción multimedia, permitiendo una experiencia más rica en audio y vídeo.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9255085" y="2348865"/>
            <a:ext cx="4542115" cy="2701766"/>
          </a:xfrm>
          <a:prstGeom prst="roundRect">
            <a:avLst>
              <a:gd name="adj" fmla="val 4935"/>
            </a:avLst>
          </a:prstGeom>
          <a:solidFill>
            <a:srgbClr val="282C32"/>
          </a:solidFill>
          <a:ln/>
        </p:spPr>
      </p:sp>
      <p:sp>
        <p:nvSpPr>
          <p:cNvPr id="10" name="Text 7"/>
          <p:cNvSpPr/>
          <p:nvPr/>
        </p:nvSpPr>
        <p:spPr>
          <a:xfrm>
            <a:off x="9477256" y="2571036"/>
            <a:ext cx="26593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Avances en Hardware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9477256" y="3051453"/>
            <a:ext cx="409777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 optimizó el soporte para nuevos dispositivos y tecnologías, allanando el camino para el rápido avance en hardware de computadoras.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4490799" y="5272802"/>
            <a:ext cx="9306401" cy="1635562"/>
          </a:xfrm>
          <a:prstGeom prst="roundRect">
            <a:avLst>
              <a:gd name="adj" fmla="val 8151"/>
            </a:avLst>
          </a:prstGeom>
          <a:solidFill>
            <a:srgbClr val="282C32"/>
          </a:solidFill>
          <a:ln/>
        </p:spPr>
      </p:sp>
      <p:sp>
        <p:nvSpPr>
          <p:cNvPr id="13" name="Text 10"/>
          <p:cNvSpPr/>
          <p:nvPr/>
        </p:nvSpPr>
        <p:spPr>
          <a:xfrm>
            <a:off x="4712970" y="5494972"/>
            <a:ext cx="26212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Evolución de Internet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4712970" y="5975390"/>
            <a:ext cx="886206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Windows 98 fue pionero en la integración de la web en el sistema operativo, con nuevos navegadores y herramientas de red.</a:t>
            </a:r>
            <a:endParaRPr lang="en-US" sz="1750" dirty="0"/>
          </a:p>
        </p:txBody>
      </p:sp>
      <p:pic>
        <p:nvPicPr>
          <p:cNvPr id="15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1694617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Windows 2000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0220" y="2833330"/>
            <a:ext cx="3703320" cy="88868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982391" y="4055269"/>
            <a:ext cx="25603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Estabilidad Mejorada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1982391" y="4535686"/>
            <a:ext cx="3258979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Windows 2000 presentaba una estructura más robusta, dirigida principalmente a entornos empresariales y servidores.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540" y="2833330"/>
            <a:ext cx="3703320" cy="88868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85711" y="4055269"/>
            <a:ext cx="24993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Seguridad Avanzada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85711" y="4535686"/>
            <a:ext cx="3258979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Introdujo importantes mejoras en seguridad, estableciendo un nuevo estándar para proteger la información del usuario.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6860" y="2833330"/>
            <a:ext cx="3703320" cy="888682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389031" y="4055269"/>
            <a:ext cx="30403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Optimización para Redes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389031" y="4535686"/>
            <a:ext cx="3258979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El sistema incorporó mejoras significativas en las capacidades de red y conectividad de servidores y estaciones de trabajo.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1345883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Windows XP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1982391" y="2625447"/>
            <a:ext cx="510682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Diseño Estético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41181" y="2625447"/>
            <a:ext cx="510682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Interfaz gráfica renovada, con estilos visuales atractivos y una nueva opción de personalización del escritorio.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1760220" y="3832503"/>
            <a:ext cx="11109960" cy="1703308"/>
          </a:xfrm>
          <a:prstGeom prst="rect">
            <a:avLst/>
          </a:prstGeom>
          <a:solidFill>
            <a:srgbClr val="60A9FF">
              <a:alpha val="5000"/>
            </a:srgbClr>
          </a:solidFill>
          <a:ln/>
        </p:spPr>
      </p:sp>
      <p:sp>
        <p:nvSpPr>
          <p:cNvPr id="8" name="Text 6"/>
          <p:cNvSpPr/>
          <p:nvPr/>
        </p:nvSpPr>
        <p:spPr>
          <a:xfrm>
            <a:off x="1982391" y="3973354"/>
            <a:ext cx="510682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Experiencia Multimedia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41181" y="3973354"/>
            <a:ext cx="5106829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Ofreció avances significativos en reproducción de sonido y vídeo, lo que amplió las posibilidades multimedia para los usuarios.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1982391" y="5676662"/>
            <a:ext cx="510682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Estabilidad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41181" y="5676662"/>
            <a:ext cx="510682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 destacó por su confiabilidad y funcionamiento sólido, lo que lo convirtió en una de las versiones más populares.</a:t>
            </a:r>
            <a:endParaRPr lang="en-US" sz="1750" dirty="0"/>
          </a:p>
        </p:txBody>
      </p:sp>
      <p:pic>
        <p:nvPicPr>
          <p:cNvPr id="12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1900118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Windows Vista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1760220" y="3149918"/>
            <a:ext cx="5388293" cy="9998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7873"/>
              </a:lnSpc>
              <a:buNone/>
            </a:pPr>
            <a:r>
              <a:rPr lang="en-US" sz="7873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5</a:t>
            </a:r>
            <a:endParaRPr lang="en-US" sz="7873" dirty="0"/>
          </a:p>
        </p:txBody>
      </p:sp>
      <p:sp>
        <p:nvSpPr>
          <p:cNvPr id="6" name="Text 4"/>
          <p:cNvSpPr/>
          <p:nvPr/>
        </p:nvSpPr>
        <p:spPr>
          <a:xfrm>
            <a:off x="3343394" y="442745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Versión de 5 años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7481768" y="3149918"/>
            <a:ext cx="5388412" cy="9998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7873"/>
              </a:lnSpc>
              <a:buNone/>
            </a:pPr>
            <a:r>
              <a:rPr lang="en-US" sz="7873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Acuarios</a:t>
            </a:r>
            <a:endParaRPr lang="en-US" sz="7873" dirty="0"/>
          </a:p>
        </p:txBody>
      </p:sp>
      <p:sp>
        <p:nvSpPr>
          <p:cNvPr id="8" name="Text 6"/>
          <p:cNvSpPr/>
          <p:nvPr/>
        </p:nvSpPr>
        <p:spPr>
          <a:xfrm>
            <a:off x="8259485" y="4427458"/>
            <a:ext cx="38328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Nuevas funciones de seguridad</a:t>
            </a:r>
            <a:endParaRPr lang="en-US" sz="2187" dirty="0"/>
          </a:p>
        </p:txBody>
      </p:sp>
      <p:sp>
        <p:nvSpPr>
          <p:cNvPr id="9" name="Text 7"/>
          <p:cNvSpPr/>
          <p:nvPr/>
        </p:nvSpPr>
        <p:spPr>
          <a:xfrm>
            <a:off x="7481768" y="4907875"/>
            <a:ext cx="538841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 un enfoque significativo en la seguridad, implementando controles de acceso más estrictos y mecanismos de protección más sofisticados.</a:t>
            </a:r>
            <a:endParaRPr lang="en-US" sz="1750" dirty="0"/>
          </a:p>
        </p:txBody>
      </p:sp>
      <p:pic>
        <p:nvPicPr>
          <p:cNvPr id="10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2216706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Windows 7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1760220" y="346650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Interfaz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1760220" y="4035862"/>
            <a:ext cx="33416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Introdujo una interfaz pulida con efectos visuales atractivos y una barra de tareas mejorada.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651421" y="346650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Rendimiento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651421" y="4035862"/>
            <a:ext cx="33416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Optimizó el rendimiento del sistema, lo que llevó a una mayor estabilidad y velocidad operativa.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542621" y="3466505"/>
            <a:ext cx="24079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Diseño de Ventanas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542621" y="4035862"/>
            <a:ext cx="334160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La posibilidad de anclar ventanas a la pantalla y una nueva administración de ventanas facilitó la productividad del usuario.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1762720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Windows 8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1760220" y="307502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6" name="Text 4"/>
          <p:cNvSpPr/>
          <p:nvPr/>
        </p:nvSpPr>
        <p:spPr>
          <a:xfrm>
            <a:off x="1952982" y="3116699"/>
            <a:ext cx="1143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482334" y="3151346"/>
            <a:ext cx="283309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Pantalla de Inicio Moderna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482334" y="3978950"/>
            <a:ext cx="283309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Reemplazó el menú de inicio clásico con una pantalla de inicio táctil llena de mosaicos dinámicos.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537597" y="307502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10" name="Text 8"/>
          <p:cNvSpPr/>
          <p:nvPr/>
        </p:nvSpPr>
        <p:spPr>
          <a:xfrm>
            <a:off x="5696069" y="3116699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6259711" y="3151346"/>
            <a:ext cx="283309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Integración con la Nube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6259711" y="3978950"/>
            <a:ext cx="2833092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Ofreció una mayor integración de servicios en la nube, lo que facilitó el acceso y la sincronización de archivos a través de dispositivos.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314974" y="307502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14" name="Text 12"/>
          <p:cNvSpPr/>
          <p:nvPr/>
        </p:nvSpPr>
        <p:spPr>
          <a:xfrm>
            <a:off x="9473446" y="3116699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10037088" y="3151346"/>
            <a:ext cx="283309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Enfoque en la Movilidad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10037088" y="3978950"/>
            <a:ext cx="2833092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 centró en la compatibilidad con dispositivos táctiles y la optimización para pantallas de menor tamaño.</a:t>
            </a:r>
            <a:endParaRPr lang="en-US" sz="1750" dirty="0"/>
          </a:p>
        </p:txBody>
      </p:sp>
      <p:pic>
        <p:nvPicPr>
          <p:cNvPr id="17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2024-01-20T19:10:33Z</dcterms:created>
  <dcterms:modified xsi:type="dcterms:W3CDTF">2024-01-20T19:10:33Z</dcterms:modified>
</cp:coreProperties>
</file>