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39676-6D83-40B9-A13F-4E9EC5DC2B81}">
          <p14:sldIdLst>
            <p14:sldId id="256"/>
            <p14:sldId id="257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/>
    <p:restoredTop sz="74548" autoAdjust="0"/>
  </p:normalViewPr>
  <p:slideViewPr>
    <p:cSldViewPr snapToGrid="0" snapToObjects="1">
      <p:cViewPr varScale="1">
        <p:scale>
          <a:sx n="136" d="100"/>
          <a:sy n="136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23-1-2024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23-1-2024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9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81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63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41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new empty Git repository with one commit (</a:t>
            </a:r>
            <a:r>
              <a:rPr lang="en-GB" dirty="0" err="1"/>
              <a:t>lege</a:t>
            </a:r>
            <a:r>
              <a:rPr lang="en-GB" dirty="0"/>
              <a:t> .</a:t>
            </a:r>
            <a:r>
              <a:rPr lang="en-GB" dirty="0" err="1"/>
              <a:t>gitignore</a:t>
            </a:r>
            <a:r>
              <a:rPr lang="en-GB" dirty="0"/>
              <a:t>)</a:t>
            </a:r>
          </a:p>
          <a:p>
            <a:r>
              <a:rPr lang="en-GB" dirty="0"/>
              <a:t>Clone the </a:t>
            </a:r>
            <a:r>
              <a:rPr lang="en-GB" dirty="0" err="1"/>
              <a:t>aspnet.core</a:t>
            </a:r>
            <a:r>
              <a:rPr lang="en-GB" dirty="0"/>
              <a:t> repository to a new local, bare repository.</a:t>
            </a:r>
            <a:br>
              <a:rPr lang="en-GB" dirty="0"/>
            </a:br>
            <a:r>
              <a:rPr lang="nb-NO" dirty="0"/>
              <a:t>git clone https://github.com/dotnet/aspnetcore.git --bare</a:t>
            </a:r>
            <a:endParaRPr lang="en-GB" dirty="0"/>
          </a:p>
          <a:p>
            <a:endParaRPr lang="en-GB" dirty="0"/>
          </a:p>
          <a:p>
            <a:r>
              <a:rPr lang="en-GB" dirty="0"/>
              <a:t>Add </a:t>
            </a:r>
            <a:r>
              <a:rPr lang="en-GB" dirty="0" err="1"/>
              <a:t>aspnetcore</a:t>
            </a:r>
            <a:r>
              <a:rPr lang="en-GB" dirty="0"/>
              <a:t> repository as a new remote.</a:t>
            </a:r>
          </a:p>
          <a:p>
            <a:r>
              <a:rPr lang="en-GB" dirty="0"/>
              <a:t>git remote add </a:t>
            </a:r>
            <a:r>
              <a:rPr lang="en-GB" dirty="0" err="1"/>
              <a:t>aspnetcore</a:t>
            </a:r>
            <a:r>
              <a:rPr lang="en-GB" dirty="0"/>
              <a:t> ..\</a:t>
            </a:r>
            <a:r>
              <a:rPr lang="en-GB" dirty="0" err="1"/>
              <a:t>aspnetcore.git</a:t>
            </a:r>
            <a:r>
              <a:rPr lang="en-GB" dirty="0"/>
              <a:t>\</a:t>
            </a:r>
          </a:p>
          <a:p>
            <a:endParaRPr lang="en-GB" dirty="0"/>
          </a:p>
          <a:p>
            <a:r>
              <a:rPr lang="en-GB" dirty="0"/>
              <a:t>Git subtree </a:t>
            </a:r>
            <a:r>
              <a:rPr lang="en-GB" dirty="0" err="1"/>
              <a:t>initialiseren</a:t>
            </a:r>
            <a:endParaRPr lang="en-GB" dirty="0"/>
          </a:p>
          <a:p>
            <a:r>
              <a:rPr lang="en-US" dirty="0"/>
              <a:t>git subtree add --prefix dependency </a:t>
            </a:r>
            <a:r>
              <a:rPr lang="en-US" dirty="0" err="1"/>
              <a:t>aspnetcore</a:t>
            </a:r>
            <a:r>
              <a:rPr lang="en-US" dirty="0"/>
              <a:t> main –squash</a:t>
            </a:r>
          </a:p>
          <a:p>
            <a:endParaRPr lang="en-US" dirty="0"/>
          </a:p>
          <a:p>
            <a:r>
              <a:rPr lang="en-US" dirty="0" err="1"/>
              <a:t>Wijziging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pushen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Wijziging</a:t>
            </a:r>
            <a:r>
              <a:rPr lang="en-US" dirty="0"/>
              <a:t> </a:t>
            </a:r>
            <a:r>
              <a:rPr lang="en-US" dirty="0" err="1"/>
              <a:t>aanbrengen</a:t>
            </a:r>
            <a:r>
              <a:rPr lang="en-US" dirty="0"/>
              <a:t> in file</a:t>
            </a:r>
          </a:p>
          <a:p>
            <a:r>
              <a:rPr lang="en-US" dirty="0"/>
              <a:t>- Via git add </a:t>
            </a:r>
            <a:r>
              <a:rPr lang="en-US" dirty="0" err="1"/>
              <a:t>toevoegen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in de root van het project)</a:t>
            </a:r>
          </a:p>
          <a:p>
            <a:r>
              <a:rPr lang="en-US" dirty="0"/>
              <a:t>- git subtree push --prefix=dependency </a:t>
            </a:r>
            <a:r>
              <a:rPr lang="en-US" dirty="0" err="1"/>
              <a:t>aspnetcore</a:t>
            </a:r>
            <a:r>
              <a:rPr lang="en-US" dirty="0"/>
              <a:t> 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20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Tonen hoe we BFG Repo-cleaner kunnen gebruiken.</a:t>
            </a:r>
          </a:p>
          <a:p>
            <a:endParaRPr lang="en-GB" dirty="0"/>
          </a:p>
          <a:p>
            <a:r>
              <a:rPr lang="en-GB" dirty="0"/>
              <a:t>Download the JAR file op https://rtyley.github.io/bfg-repo-cleaner/</a:t>
            </a:r>
          </a:p>
          <a:p>
            <a:r>
              <a:rPr lang="en-GB" dirty="0" err="1"/>
              <a:t>Commandline</a:t>
            </a:r>
            <a:r>
              <a:rPr lang="en-GB" dirty="0"/>
              <a:t> </a:t>
            </a:r>
            <a:r>
              <a:rPr lang="en-GB" dirty="0" err="1"/>
              <a:t>opties</a:t>
            </a:r>
            <a:r>
              <a:rPr lang="en-GB" dirty="0"/>
              <a:t> laten zien via ‘java –jar bfg.jar’</a:t>
            </a:r>
          </a:p>
          <a:p>
            <a:endParaRPr lang="en-GB" dirty="0"/>
          </a:p>
          <a:p>
            <a:r>
              <a:rPr lang="en-GB" dirty="0"/>
              <a:t>Demo met: java -jar bfg.jar --delete-folders .azure .\</a:t>
            </a:r>
            <a:r>
              <a:rPr lang="en-GB" dirty="0" err="1"/>
              <a:t>bfgtest</a:t>
            </a:r>
            <a:r>
              <a:rPr lang="en-GB" dirty="0"/>
              <a:t>\</a:t>
            </a:r>
          </a:p>
          <a:p>
            <a:endParaRPr lang="en-GB" dirty="0"/>
          </a:p>
          <a:p>
            <a:r>
              <a:rPr lang="en-GB" dirty="0" err="1"/>
              <a:t>Uitleggen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wijzigingen</a:t>
            </a:r>
            <a:r>
              <a:rPr lang="en-GB" dirty="0"/>
              <a:t> in HEAD niet </a:t>
            </a:r>
            <a:r>
              <a:rPr lang="en-GB" dirty="0" err="1"/>
              <a:t>aangeraakt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30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7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Gitversion</a:t>
            </a:r>
            <a:r>
              <a:rPr lang="en-GB" dirty="0"/>
              <a:t> to show the output.</a:t>
            </a:r>
          </a:p>
          <a:p>
            <a:endParaRPr lang="en-GB" dirty="0"/>
          </a:p>
          <a:p>
            <a:r>
              <a:rPr lang="en-GB" dirty="0"/>
              <a:t>Show </a:t>
            </a:r>
            <a:r>
              <a:rPr lang="en-GB" dirty="0" err="1"/>
              <a:t>GitVersion</a:t>
            </a:r>
            <a:r>
              <a:rPr lang="en-GB" dirty="0"/>
              <a:t> usage in Surfix.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91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0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23-1-2024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submodu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atlassian.com/git/tutorials/git-subtre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ilter-bran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hyperlink" Target="https://github.com/newren/git-filter-repo/" TargetMode="External"/><Relationship Id="rId4" Type="http://schemas.openxmlformats.org/officeDocument/2006/relationships/hyperlink" Target="https://rtyley.github.io/bfg-repo-clean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ion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hyperlink" Target="https://www.continuousimprover.com/2022/02/gitversi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4" y="4109786"/>
            <a:ext cx="4829813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25-01-2024  |  Git training </a:t>
            </a:r>
            <a:r>
              <a:rPr lang="nl-NL" sz="1400" dirty="0" err="1"/>
              <a:t>advanced</a:t>
            </a:r>
            <a:r>
              <a:rPr lang="nl-NL" sz="1400" dirty="0"/>
              <a:t>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use both?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BBD4-4084-D65C-2D72-776B3C331919}"/>
              </a:ext>
            </a:extLst>
          </p:cNvPr>
          <p:cNvSpPr txBox="1"/>
          <p:nvPr/>
        </p:nvSpPr>
        <p:spPr>
          <a:xfrm>
            <a:off x="331773" y="1408014"/>
            <a:ext cx="11022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Rebase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the rebased feature branch to main using</a:t>
            </a:r>
            <a:br>
              <a:rPr lang="en-GB" dirty="0"/>
            </a:br>
            <a:r>
              <a:rPr lang="en-GB" dirty="0"/>
              <a:t>git merge --no—ff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will result in creating an (empty) merge commit linking both branches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Screwed up the merge? Use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revert -m 1 &lt;merge-commit-hash&gt;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14B1D-259D-9A6E-4212-E6522E0D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57" y="3814726"/>
            <a:ext cx="8342857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F049-6241-45D3-A0FE-B1FA982D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0.0.1</a:t>
            </a:r>
          </a:p>
        </p:txBody>
      </p:sp>
      <p:pic>
        <p:nvPicPr>
          <p:cNvPr id="5" name="Picture 4" descr="A person wearing a top hat pointing at the camera&#10;&#10;Description automatically generated">
            <a:extLst>
              <a:ext uri="{FF2B5EF4-FFF2-40B4-BE49-F238E27FC236}">
                <a16:creationId xmlns:a16="http://schemas.microsoft.com/office/drawing/2014/main" id="{72A05D8C-5362-D0F5-99D5-00E610CF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35" y="117889"/>
            <a:ext cx="4899136" cy="65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and project structures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AB507-3D5A-DE20-A175-96AEB6F23371}"/>
              </a:ext>
            </a:extLst>
          </p:cNvPr>
          <p:cNvSpPr txBox="1"/>
          <p:nvPr/>
        </p:nvSpPr>
        <p:spPr>
          <a:xfrm>
            <a:off x="468778" y="1420837"/>
            <a:ext cx="10670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Discussion: how would you store the following projects in your repository?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monolith (a single executable)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monolith using a database that is maintained by someone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micro-service architecture with several independent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web front-end with an independent backend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monolith with a library that you want to share in the future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80842-A295-0EF9-DB24-451FDC973F18}"/>
              </a:ext>
            </a:extLst>
          </p:cNvPr>
          <p:cNvSpPr txBox="1"/>
          <p:nvPr/>
        </p:nvSpPr>
        <p:spPr>
          <a:xfrm>
            <a:off x="760827" y="3848297"/>
            <a:ext cx="1067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My rule*: “</a:t>
            </a:r>
            <a:r>
              <a:rPr lang="en-GB" sz="3600" i="1" dirty="0"/>
              <a:t>Anything that can be considered to have a specific life-cycle</a:t>
            </a:r>
            <a:r>
              <a:rPr lang="en-GB" sz="3600" dirty="0"/>
              <a:t>, </a:t>
            </a:r>
            <a:r>
              <a:rPr lang="en-GB" sz="3600" i="1" dirty="0"/>
              <a:t>should have its own repository.”</a:t>
            </a:r>
            <a:endParaRPr lang="nl-N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5DF3-C93F-7DF5-70FD-4F40F1F4B360}"/>
              </a:ext>
            </a:extLst>
          </p:cNvPr>
          <p:cNvSpPr txBox="1"/>
          <p:nvPr/>
        </p:nvSpPr>
        <p:spPr>
          <a:xfrm>
            <a:off x="8471838" y="6060226"/>
            <a:ext cx="35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*: My rules are more like guidelines.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04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multiple projects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AB507-3D5A-DE20-A175-96AEB6F23371}"/>
              </a:ext>
            </a:extLst>
          </p:cNvPr>
          <p:cNvSpPr txBox="1"/>
          <p:nvPr/>
        </p:nvSpPr>
        <p:spPr>
          <a:xfrm>
            <a:off x="468778" y="1420837"/>
            <a:ext cx="1067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example: working on a project while simultaneously also developing a shared library that you want to re-use later. How would you do this?</a:t>
            </a:r>
          </a:p>
          <a:p>
            <a:endParaRPr lang="en-GB" dirty="0"/>
          </a:p>
          <a:p>
            <a:r>
              <a:rPr lang="en-GB" dirty="0"/>
              <a:t>Can be solved in different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your architecture. Publish your library as a (</a:t>
            </a:r>
            <a:r>
              <a:rPr lang="en-GB" dirty="0" err="1"/>
              <a:t>Nuget</a:t>
            </a:r>
            <a:r>
              <a:rPr lang="en-GB" dirty="0"/>
              <a:t>) package and consume it from your application. Your application is contained in a separate Git repository as well as your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Cons: might be cumbersome while the library is still in development (and your application is driving that development). 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>
                <a:hlinkClick r:id="rId3"/>
              </a:rPr>
              <a:t>Git Submodules</a:t>
            </a:r>
            <a:r>
              <a:rPr lang="en-GB" dirty="0"/>
              <a:t> to add a source dependency in your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Cons: No longer recommended, so will not be discussed in detail.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>
                <a:hlinkClick r:id="rId4"/>
              </a:rPr>
              <a:t>Git Subtree</a:t>
            </a:r>
            <a:r>
              <a:rPr lang="en-GB" dirty="0"/>
              <a:t>. Similar in functionality to submodules but more recent and with less steps.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subtree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AB507-3D5A-DE20-A175-96AEB6F23371}"/>
              </a:ext>
            </a:extLst>
          </p:cNvPr>
          <p:cNvSpPr txBox="1"/>
          <p:nvPr/>
        </p:nvSpPr>
        <p:spPr>
          <a:xfrm>
            <a:off x="468778" y="1420837"/>
            <a:ext cx="10670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another Git repository as a source dependency. Steps: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the dependency as a remote </a:t>
            </a:r>
            <a:br>
              <a:rPr lang="en-GB" dirty="0"/>
            </a:br>
            <a:r>
              <a:rPr lang="en-US" dirty="0"/>
              <a:t>git remote add [</a:t>
            </a:r>
            <a:r>
              <a:rPr lang="en-US" dirty="0" err="1"/>
              <a:t>remote_name</a:t>
            </a:r>
            <a:r>
              <a:rPr lang="en-US" dirty="0"/>
              <a:t>] [location of git repository]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subtree to add it as a dependency using the remote name</a:t>
            </a:r>
            <a:br>
              <a:rPr lang="en-US" dirty="0"/>
            </a:br>
            <a:r>
              <a:rPr lang="en-US" dirty="0"/>
              <a:t>git subtree add --prefix [folder where to store the dependency] [</a:t>
            </a:r>
            <a:r>
              <a:rPr lang="en-US" dirty="0" err="1"/>
              <a:t>remote_name</a:t>
            </a:r>
            <a:r>
              <a:rPr lang="en-US" dirty="0"/>
              <a:t>] main -- squash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necessary, update the subtree with changes from the remote</a:t>
            </a:r>
            <a:br>
              <a:rPr lang="en-US" dirty="0"/>
            </a:br>
            <a:r>
              <a:rPr lang="en-US" dirty="0"/>
              <a:t>git subtree pull --prefix [folder where to store the dependency] [</a:t>
            </a:r>
            <a:r>
              <a:rPr lang="en-US" dirty="0" err="1"/>
              <a:t>remote_name</a:t>
            </a:r>
            <a:r>
              <a:rPr lang="en-US" dirty="0"/>
              <a:t>] main –squash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Pushing changes back into the dependency: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change in the dependency folder and add it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changes back into the remote (make sure that you have sufficient rights)</a:t>
            </a:r>
            <a:br>
              <a:rPr lang="en-US" dirty="0"/>
            </a:br>
            <a:r>
              <a:rPr lang="en-GB" dirty="0"/>
              <a:t>git subtree push --prefix=[folder where the dependency is stored] [</a:t>
            </a:r>
            <a:r>
              <a:rPr lang="en-GB" dirty="0" err="1"/>
              <a:t>remote_name</a:t>
            </a:r>
            <a:r>
              <a:rPr lang="en-GB" dirty="0"/>
              <a:t>] main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7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to rewrite your Git repositories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AB507-3D5A-DE20-A175-96AEB6F23371}"/>
              </a:ext>
            </a:extLst>
          </p:cNvPr>
          <p:cNvSpPr txBox="1"/>
          <p:nvPr/>
        </p:nvSpPr>
        <p:spPr>
          <a:xfrm>
            <a:off x="602421" y="1237319"/>
            <a:ext cx="10670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oldest (no longer recommended) to newest: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</a:t>
            </a:r>
            <a:r>
              <a:rPr lang="en-GB" dirty="0" err="1">
                <a:hlinkClick r:id="rId3"/>
              </a:rPr>
              <a:t>filterbranch</a:t>
            </a:r>
            <a:r>
              <a:rPr lang="en-GB" dirty="0"/>
              <a:t> command. Built-in but takes ages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 tool (Java executable) </a:t>
            </a:r>
            <a:r>
              <a:rPr lang="en-GB" dirty="0">
                <a:hlinkClick r:id="rId4"/>
              </a:rPr>
              <a:t>BFG Repo-cleaner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 tool (Python script) </a:t>
            </a:r>
            <a:r>
              <a:rPr lang="en-GB" dirty="0">
                <a:hlinkClick r:id="rId5"/>
              </a:rPr>
              <a:t>git-filter-repo</a:t>
            </a:r>
            <a:endParaRPr lang="en-GB" dirty="0"/>
          </a:p>
          <a:p>
            <a:endParaRPr lang="en-GB" dirty="0"/>
          </a:p>
          <a:p>
            <a:r>
              <a:rPr lang="en-GB" dirty="0"/>
              <a:t>Destructive operation - will rewrite your history so afterwards your users will need to clone this new repository.</a:t>
            </a:r>
          </a:p>
        </p:txBody>
      </p:sp>
      <p:pic>
        <p:nvPicPr>
          <p:cNvPr id="5" name="Picture 4" descr="A red and black sign&#10;&#10;Description automatically generated">
            <a:extLst>
              <a:ext uri="{FF2B5EF4-FFF2-40B4-BE49-F238E27FC236}">
                <a16:creationId xmlns:a16="http://schemas.microsoft.com/office/drawing/2014/main" id="{6EC86F6C-E238-3BF0-07D9-EDFCFBDE9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920" y="3628942"/>
            <a:ext cx="1727914" cy="1710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4989E-EA5B-2A34-B8F1-5D251680010C}"/>
              </a:ext>
            </a:extLst>
          </p:cNvPr>
          <p:cNvSpPr txBox="1"/>
          <p:nvPr/>
        </p:nvSpPr>
        <p:spPr>
          <a:xfrm>
            <a:off x="1967227" y="5339490"/>
            <a:ext cx="265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</a:t>
            </a:r>
          </a:p>
        </p:txBody>
      </p:sp>
      <p:pic>
        <p:nvPicPr>
          <p:cNvPr id="8" name="Picture 7" descr="A red and black sign&#10;&#10;Description automatically generated">
            <a:extLst>
              <a:ext uri="{FF2B5EF4-FFF2-40B4-BE49-F238E27FC236}">
                <a16:creationId xmlns:a16="http://schemas.microsoft.com/office/drawing/2014/main" id="{7CCED8D6-5EF8-0C24-1B87-4A72DD83A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778" y="3758260"/>
            <a:ext cx="792920" cy="784951"/>
          </a:xfrm>
          <a:prstGeom prst="rect">
            <a:avLst/>
          </a:prstGeom>
        </p:spPr>
      </p:pic>
      <p:pic>
        <p:nvPicPr>
          <p:cNvPr id="10" name="Picture 9" descr="A red and black sign&#10;&#10;Description automatically generated">
            <a:extLst>
              <a:ext uri="{FF2B5EF4-FFF2-40B4-BE49-F238E27FC236}">
                <a16:creationId xmlns:a16="http://schemas.microsoft.com/office/drawing/2014/main" id="{631F1311-0EA0-46A9-9E18-FE8707CC9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778" y="4912291"/>
            <a:ext cx="792920" cy="784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6E496-2E28-E42F-B366-09A24423B192}"/>
              </a:ext>
            </a:extLst>
          </p:cNvPr>
          <p:cNvSpPr txBox="1"/>
          <p:nvPr/>
        </p:nvSpPr>
        <p:spPr>
          <a:xfrm>
            <a:off x="8357703" y="4563049"/>
            <a:ext cx="5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9165B-2870-EA06-E002-1E8925EB7913}"/>
              </a:ext>
            </a:extLst>
          </p:cNvPr>
          <p:cNvSpPr txBox="1"/>
          <p:nvPr/>
        </p:nvSpPr>
        <p:spPr>
          <a:xfrm>
            <a:off x="8386535" y="5687246"/>
            <a:ext cx="5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17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the SHA to your advantage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9C7F9-AE55-1198-9C43-0AFE70DB77C6}"/>
              </a:ext>
            </a:extLst>
          </p:cNvPr>
          <p:cNvSpPr txBox="1"/>
          <p:nvPr/>
        </p:nvSpPr>
        <p:spPr>
          <a:xfrm>
            <a:off x="590844" y="1315329"/>
            <a:ext cx="10592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SHA (hash) uniquely identifies a commit. You can use this to your advantage in your software.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HTTP header to your REST API with the 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Inject the SHA into your application to be shown in a help/about 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(.NET) update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AssemblyInfo</a:t>
            </a:r>
            <a:r>
              <a:rPr lang="nl-NL" dirty="0"/>
              <a:t> files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SHA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assemblies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visible</a:t>
            </a:r>
            <a:r>
              <a:rPr lang="nl-NL" dirty="0"/>
              <a:t> </a:t>
            </a:r>
            <a:r>
              <a:rPr lang="nl-NL" dirty="0" err="1"/>
              <a:t>usingthe</a:t>
            </a:r>
            <a:r>
              <a:rPr lang="nl-NL" dirty="0"/>
              <a:t> file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SHA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technical</a:t>
            </a:r>
            <a:r>
              <a:rPr lang="nl-NL" dirty="0"/>
              <a:t> log file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possibility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remotely</a:t>
            </a:r>
            <a:r>
              <a:rPr lang="nl-NL" dirty="0"/>
              <a:t> query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is </a:t>
            </a:r>
            <a:r>
              <a:rPr lang="nl-NL" dirty="0" err="1"/>
              <a:t>installed</a:t>
            </a:r>
            <a:r>
              <a:rPr lang="nl-NL" dirty="0"/>
              <a:t> at a </a:t>
            </a:r>
            <a:r>
              <a:rPr lang="nl-NL" dirty="0" err="1"/>
              <a:t>customers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(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thank</a:t>
            </a:r>
            <a:r>
              <a:rPr lang="nl-NL" dirty="0"/>
              <a:t> me later).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tool like </a:t>
            </a:r>
            <a:r>
              <a:rPr lang="nl-NL" dirty="0" err="1">
                <a:hlinkClick r:id="rId3"/>
              </a:rPr>
              <a:t>GitVersion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extract </a:t>
            </a:r>
            <a:r>
              <a:rPr lang="nl-NL" dirty="0" err="1"/>
              <a:t>this</a:t>
            </a:r>
            <a:r>
              <a:rPr lang="nl-NL" dirty="0"/>
              <a:t> information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. </a:t>
            </a:r>
            <a:r>
              <a:rPr lang="nl-NL" dirty="0" err="1"/>
              <a:t>GitVersion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as a .NET tool but is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multiple platforms.</a:t>
            </a:r>
          </a:p>
        </p:txBody>
      </p:sp>
    </p:spTree>
    <p:extLst>
      <p:ext uri="{BB962C8B-B14F-4D97-AF65-F5344CB8AC3E}">
        <p14:creationId xmlns:p14="http://schemas.microsoft.com/office/powerpoint/2010/main" val="232273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</a:t>
            </a:r>
            <a:r>
              <a:rPr lang="en-GB" dirty="0" err="1"/>
              <a:t>GitVersion</a:t>
            </a:r>
            <a:r>
              <a:rPr lang="en-GB" dirty="0"/>
              <a:t> does so much more!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9C7F9-AE55-1198-9C43-0AFE70DB77C6}"/>
              </a:ext>
            </a:extLst>
          </p:cNvPr>
          <p:cNvSpPr txBox="1"/>
          <p:nvPr/>
        </p:nvSpPr>
        <p:spPr>
          <a:xfrm>
            <a:off x="590844" y="1315329"/>
            <a:ext cx="6668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Generates a </a:t>
            </a:r>
            <a:r>
              <a:rPr lang="en-GB" dirty="0">
                <a:hlinkClick r:id="rId3"/>
              </a:rPr>
              <a:t>Semantic Version Number</a:t>
            </a:r>
            <a:r>
              <a:rPr lang="en-GB" dirty="0"/>
              <a:t> based on your Git history. </a:t>
            </a:r>
          </a:p>
          <a:p>
            <a:endParaRPr lang="en-GB" dirty="0"/>
          </a:p>
          <a:p>
            <a:r>
              <a:rPr lang="en-GB" dirty="0"/>
              <a:t>You can use this to: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Rebuilding tags always produces the same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duplicating version information in multiple places (branch release/2.0.0 already has the version in it, why do I need to change something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branch calculates its </a:t>
            </a:r>
            <a:r>
              <a:rPr lang="en-US" dirty="0" err="1"/>
              <a:t>SemVer</a:t>
            </a:r>
            <a:r>
              <a:rPr lang="en-US" dirty="0"/>
              <a:t> and versions flow between branches when they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requests produce unique pre-release version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server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a complete article on how you can use </a:t>
            </a:r>
            <a:r>
              <a:rPr lang="en-US" dirty="0" err="1"/>
              <a:t>GitVersion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look here</a:t>
            </a:r>
            <a:r>
              <a:rPr lang="en-US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1547-B307-4BED-7C6B-A5C2AEE59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43" y="1841865"/>
            <a:ext cx="5234233" cy="4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1B5A-0EF1-0655-D6E6-86EC70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eternal debate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EBBA5-AEEF-779A-EA6B-BADF325E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3" y="1087394"/>
            <a:ext cx="3685779" cy="5572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83A31-966A-78BF-8596-B753A9591356}"/>
              </a:ext>
            </a:extLst>
          </p:cNvPr>
          <p:cNvSpPr txBox="1"/>
          <p:nvPr/>
        </p:nvSpPr>
        <p:spPr>
          <a:xfrm>
            <a:off x="5054289" y="3437607"/>
            <a:ext cx="690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Your opinion? And why?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6020844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2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1009</Words>
  <Application>Microsoft Office PowerPoint</Application>
  <PresentationFormat>Widescreen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PowerPoint Presentation</vt:lpstr>
      <vt:lpstr>Version 0.0.1</vt:lpstr>
      <vt:lpstr>Git and project structures</vt:lpstr>
      <vt:lpstr>Working with multiple projects</vt:lpstr>
      <vt:lpstr>Git subtree</vt:lpstr>
      <vt:lpstr>Tooling to rewrite your Git repositories</vt:lpstr>
      <vt:lpstr>Use the SHA to your advantage</vt:lpstr>
      <vt:lpstr>But GitVersion does so much more!</vt:lpstr>
      <vt:lpstr>The eternal debate</vt:lpstr>
      <vt:lpstr>Why not use both?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144</cp:revision>
  <dcterms:created xsi:type="dcterms:W3CDTF">2020-12-15T09:09:58Z</dcterms:created>
  <dcterms:modified xsi:type="dcterms:W3CDTF">2024-01-23T15:07:38Z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