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7" r:id="rId4"/>
    <p:sldId id="278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2" r:id="rId20"/>
  </p:sldIdLst>
  <p:sldSz cx="9144000" cy="6858000" type="screen4x3"/>
  <p:notesSz cx="6794500" cy="100076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364">
          <p15:clr>
            <a:srgbClr val="A4A3A4"/>
          </p15:clr>
        </p15:guide>
        <p15:guide id="4" pos="5485">
          <p15:clr>
            <a:srgbClr val="A4A3A4"/>
          </p15:clr>
        </p15:guide>
        <p15:guide id="5" pos="420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1C2"/>
    <a:srgbClr val="0098A5"/>
    <a:srgbClr val="155E62"/>
    <a:srgbClr val="118794"/>
    <a:srgbClr val="3A1F3D"/>
    <a:srgbClr val="69992A"/>
    <a:srgbClr val="702679"/>
    <a:srgbClr val="3F2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9"/>
    <p:restoredTop sz="94615"/>
  </p:normalViewPr>
  <p:slideViewPr>
    <p:cSldViewPr showGuides="1">
      <p:cViewPr varScale="1">
        <p:scale>
          <a:sx n="125" d="100"/>
          <a:sy n="125" d="100"/>
        </p:scale>
        <p:origin x="1254" y="108"/>
      </p:cViewPr>
      <p:guideLst>
        <p:guide orient="horz" pos="2160"/>
        <p:guide orient="horz" pos="4136"/>
        <p:guide orient="horz" pos="364"/>
        <p:guide pos="5485"/>
        <p:guide pos="4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74DE8C-5E29-9044-B385-65A329DFF466}" type="datetimeFigureOut">
              <a:rPr lang="nl-NL" altLang="en-US"/>
              <a:pPr>
                <a:defRPr/>
              </a:pPr>
              <a:t>10-3-2016</a:t>
            </a:fld>
            <a:endParaRPr lang="nl-NL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100" y="9505950"/>
            <a:ext cx="2944813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20789D1-043D-8B46-A43B-784B51FF93C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76234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B6B84F-EE2E-A248-81CB-2CAFCADEC72E}" type="datetimeFigureOut">
              <a:rPr lang="nl-NL" altLang="en-US"/>
              <a:pPr>
                <a:defRPr/>
              </a:pPr>
              <a:t>10-3-2016</a:t>
            </a:fld>
            <a:endParaRPr lang="nl-NL" alt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50888"/>
            <a:ext cx="5003800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52975"/>
            <a:ext cx="5435600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100" y="9505950"/>
            <a:ext cx="2944813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EEB952-A247-9642-B7D2-6851E2D2051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04640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Vergelijkbaar</a:t>
            </a:r>
            <a:r>
              <a:rPr lang="en-US" dirty="0" smtClean="0"/>
              <a:t> met Subversion, TFS. </a:t>
            </a:r>
          </a:p>
          <a:p>
            <a:endParaRPr lang="en-US" dirty="0" smtClean="0"/>
          </a:p>
          <a:p>
            <a:r>
              <a:rPr lang="en-US" dirty="0" err="1" smtClean="0"/>
              <a:t>Typische</a:t>
            </a:r>
            <a:r>
              <a:rPr lang="en-US" dirty="0" smtClean="0"/>
              <a:t> client-server </a:t>
            </a:r>
            <a:r>
              <a:rPr lang="en-US" dirty="0" err="1" smtClean="0"/>
              <a:t>configuratie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Network connection is </a:t>
            </a:r>
            <a:r>
              <a:rPr lang="en-US" dirty="0" err="1" smtClean="0"/>
              <a:t>nodig</a:t>
            </a:r>
            <a:r>
              <a:rPr lang="en-US" dirty="0" smtClean="0"/>
              <a:t>.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operaties</a:t>
            </a:r>
            <a:r>
              <a:rPr lang="en-US" dirty="0" smtClean="0"/>
              <a:t> </a:t>
            </a:r>
            <a:r>
              <a:rPr lang="en-US" dirty="0" err="1" smtClean="0"/>
              <a:t>waarin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gedaan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met de </a:t>
            </a:r>
            <a:r>
              <a:rPr lang="en-US" dirty="0" err="1" smtClean="0"/>
              <a:t>historie</a:t>
            </a:r>
            <a:r>
              <a:rPr lang="en-US" dirty="0" smtClean="0"/>
              <a:t> </a:t>
            </a:r>
            <a:r>
              <a:rPr lang="en-US" dirty="0" err="1" smtClean="0"/>
              <a:t>dient</a:t>
            </a:r>
            <a:r>
              <a:rPr lang="en-US" dirty="0" smtClean="0"/>
              <a:t> over de </a:t>
            </a:r>
            <a:r>
              <a:rPr lang="en-US" dirty="0" err="1" smtClean="0"/>
              <a:t>netwerkverbinding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lopen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EEB952-A247-9642-B7D2-6851E2D20519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912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Gedistribueerd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Permanente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verbinding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noodzakelijk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Gehele</a:t>
            </a:r>
            <a:r>
              <a:rPr lang="en-US" dirty="0" smtClean="0"/>
              <a:t> repository </a:t>
            </a:r>
            <a:r>
              <a:rPr lang="en-US" dirty="0" err="1" smtClean="0"/>
              <a:t>lokaal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beschikbaar</a:t>
            </a:r>
            <a:r>
              <a:rPr lang="en-US" baseline="0" dirty="0" smtClean="0"/>
              <a:t>. (Clone)</a:t>
            </a:r>
          </a:p>
          <a:p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lokaal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Expliciete</a:t>
            </a:r>
            <a:r>
              <a:rPr lang="en-US" baseline="0" dirty="0" smtClean="0"/>
              <a:t> commando’s om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repository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zetten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Central repository is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maar </a:t>
            </a:r>
            <a:r>
              <a:rPr lang="en-US" baseline="0" dirty="0" err="1" smtClean="0"/>
              <a:t>belangrijk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doordat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gezamenlijk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afgesproken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EEB952-A247-9642-B7D2-6851E2D20519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1348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elkaar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Wijzigingen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elkaar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onderling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uitgewisseld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directe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verbindingen</a:t>
            </a:r>
            <a:r>
              <a:rPr lang="en-US" baseline="0" dirty="0" smtClean="0"/>
              <a:t> maar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via patches via de mail.</a:t>
            </a:r>
          </a:p>
          <a:p>
            <a:r>
              <a:rPr lang="en-US" baseline="0" dirty="0" err="1" smtClean="0"/>
              <a:t>Voorbeeld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kapotte</a:t>
            </a:r>
            <a:r>
              <a:rPr lang="en-US" baseline="0" dirty="0" smtClean="0"/>
              <a:t> TFS server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EEB952-A247-9642-B7D2-6851E2D20519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2921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nummersysteem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natuurlijk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DVCS.</a:t>
            </a:r>
          </a:p>
          <a:p>
            <a:r>
              <a:rPr lang="en-US" dirty="0" smtClean="0"/>
              <a:t>HASH collisions </a:t>
            </a:r>
            <a:r>
              <a:rPr lang="en-US" dirty="0" err="1" smtClean="0"/>
              <a:t>praktisch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onmogelijk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Stuk</a:t>
            </a:r>
            <a:r>
              <a:rPr lang="en-US" baseline="0" dirty="0" smtClean="0"/>
              <a:t> van de metadata is de pointer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de parent.</a:t>
            </a:r>
            <a:endParaRPr lang="en-US" dirty="0" smtClean="0"/>
          </a:p>
          <a:p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discussie</a:t>
            </a:r>
            <a:r>
              <a:rPr lang="en-US" dirty="0" smtClean="0"/>
              <a:t>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EEB952-A247-9642-B7D2-6851E2D20519}" type="slidenum">
              <a:rPr lang="nl-NL" altLang="en-US" smtClean="0"/>
              <a:pPr>
                <a:defRPr/>
              </a:pPr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4652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t.eu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3" t="192" r="-529" b="20502"/>
          <a:stretch>
            <a:fillRect/>
          </a:stretch>
        </p:blipFill>
        <p:spPr bwMode="auto">
          <a:xfrm>
            <a:off x="0" y="4249738"/>
            <a:ext cx="2549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CT_logo_RGB_2705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1460500"/>
            <a:ext cx="4638675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1098550" y="6367463"/>
            <a:ext cx="7591425" cy="26193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1EE8EB2C-CC8A-4EB4-95B6-C8D736347A81}" type="datetime1">
              <a:rPr lang="en-US" altLang="en-US" sz="1600" smtClean="0"/>
              <a:pPr eaLnBrk="1" hangingPunct="1">
                <a:defRPr/>
              </a:pPr>
              <a:t>3/10/2016</a:t>
            </a:fld>
            <a:endParaRPr lang="en-US" altLang="en-US" sz="1600" smtClean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098550" y="6062397"/>
            <a:ext cx="7608888" cy="2553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16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098550" y="5336673"/>
            <a:ext cx="7608888" cy="5406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nl-NL" sz="3200" kern="1200" baseline="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76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column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CT_logo_RGB_2705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136525"/>
            <a:ext cx="10461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9" t="9726"/>
          <a:stretch>
            <a:fillRect/>
          </a:stretch>
        </p:blipFill>
        <p:spPr bwMode="auto">
          <a:xfrm>
            <a:off x="3175" y="3175"/>
            <a:ext cx="10017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34925" y="6567488"/>
            <a:ext cx="395288" cy="14446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DEE59252-5FB5-3D47-BB40-2F091D653AE3}" type="slidenum">
              <a:rPr lang="en-US" altLang="en-US" sz="900" smtClean="0"/>
              <a:pPr algn="r" eaLnBrk="1" hangingPunct="1">
                <a:defRPr/>
              </a:pPr>
              <a:t>‹#›</a:t>
            </a:fld>
            <a:endParaRPr lang="en-US" altLang="en-US" sz="900" smtClean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66750" y="6575425"/>
            <a:ext cx="2133600" cy="166688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85FE0482-7082-41E4-B6C9-EEA473B8D546}" type="datetime1">
              <a:rPr lang="en-US" altLang="en-US" sz="900" smtClean="0"/>
              <a:pPr eaLnBrk="1" hangingPunct="1">
                <a:defRPr/>
              </a:pPr>
              <a:t>3/10/2016</a:t>
            </a:fld>
            <a:endParaRPr lang="en-US" altLang="en-US" sz="900" smtClean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6750" y="828490"/>
            <a:ext cx="8040688" cy="6099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200" kern="1200" dirty="0">
                <a:solidFill>
                  <a:srgbClr val="155E6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66750" y="1799315"/>
            <a:ext cx="8047038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nl-NL" sz="1800" kern="12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66750" y="3429000"/>
            <a:ext cx="3905250" cy="3022600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66750" y="3178883"/>
            <a:ext cx="3905250" cy="250118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>
                <a:solidFill>
                  <a:srgbClr val="118794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798846" y="3178883"/>
            <a:ext cx="3905250" cy="250118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>
                <a:solidFill>
                  <a:srgbClr val="118794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897931" y="6565900"/>
            <a:ext cx="3348137" cy="175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nl-NL" sz="900" kern="12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799597" y="3429000"/>
            <a:ext cx="3905250" cy="3022600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0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ICT_logo_RGB_2705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136525"/>
            <a:ext cx="10461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9" t="9726"/>
          <a:stretch>
            <a:fillRect/>
          </a:stretch>
        </p:blipFill>
        <p:spPr bwMode="auto">
          <a:xfrm>
            <a:off x="3175" y="3175"/>
            <a:ext cx="10017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34925" y="6567488"/>
            <a:ext cx="395288" cy="14446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9F43CA7-8A14-9845-9AB7-0E70AC71D854}" type="slidenum">
              <a:rPr lang="en-US" altLang="en-US" sz="900" smtClean="0"/>
              <a:pPr algn="r" eaLnBrk="1" hangingPunct="1">
                <a:defRPr/>
              </a:pPr>
              <a:t>‹#›</a:t>
            </a:fld>
            <a:endParaRPr lang="en-US" altLang="en-US" sz="900" smtClean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66750" y="6575425"/>
            <a:ext cx="2133600" cy="166688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EF54DD75-60D8-4205-8D36-FABD4A85C0F0}" type="datetime1">
              <a:rPr lang="en-US" altLang="en-US" sz="900" smtClean="0"/>
              <a:pPr eaLnBrk="1" hangingPunct="1">
                <a:defRPr/>
              </a:pPr>
              <a:t>3/10/2016</a:t>
            </a:fld>
            <a:endParaRPr lang="en-US" altLang="en-US" sz="900" smtClean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6750" y="828490"/>
            <a:ext cx="8040688" cy="6099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200" kern="1200" dirty="0">
                <a:solidFill>
                  <a:srgbClr val="155E6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66750" y="1797884"/>
            <a:ext cx="8051844" cy="4653716"/>
          </a:xfrm>
          <a:prstGeom prst="rect">
            <a:avLst/>
          </a:prstGeom>
        </p:spPr>
        <p:txBody>
          <a:bodyPr vert="horz" lIns="0" tIns="0" rIns="0" bIns="0"/>
          <a:lstStyle>
            <a:lvl1pPr marL="179388" indent="-179388" algn="l" rtl="0" fontAlgn="base">
              <a:spcBef>
                <a:spcPct val="0"/>
              </a:spcBef>
              <a:spcAft>
                <a:spcPct val="0"/>
              </a:spcAft>
              <a:buClr>
                <a:srgbClr val="0098A5"/>
              </a:buClr>
              <a:buFont typeface="Arial"/>
              <a:buChar char="•"/>
              <a:defRPr lang="en-US" sz="1800" kern="1200" baseline="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buClr>
                <a:srgbClr val="0098A5"/>
              </a:buClr>
              <a:defRPr sz="1800">
                <a:latin typeface="Arial"/>
                <a:cs typeface="Arial"/>
              </a:defRPr>
            </a:lvl2pPr>
            <a:lvl3pPr>
              <a:buClr>
                <a:srgbClr val="0098A5"/>
              </a:buClr>
              <a:defRPr sz="1800">
                <a:latin typeface="Arial"/>
                <a:cs typeface="Arial"/>
              </a:defRPr>
            </a:lvl3pPr>
            <a:lvl4pPr>
              <a:buClr>
                <a:srgbClr val="0098A5"/>
              </a:buCl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Level 2</a:t>
            </a:r>
          </a:p>
          <a:p>
            <a:pPr lvl="2"/>
            <a:r>
              <a:rPr lang="nl-NL" dirty="0" smtClean="0"/>
              <a:t>Level 3</a:t>
            </a:r>
          </a:p>
          <a:p>
            <a:pPr lvl="3"/>
            <a:r>
              <a:rPr lang="nl-NL" dirty="0" smtClean="0"/>
              <a:t>Level 4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897931" y="6565900"/>
            <a:ext cx="3348137" cy="175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nl-NL" sz="900" kern="12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91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small visu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T_logo_RGB_2705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136525"/>
            <a:ext cx="10461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9" t="9726"/>
          <a:stretch>
            <a:fillRect/>
          </a:stretch>
        </p:blipFill>
        <p:spPr bwMode="auto">
          <a:xfrm>
            <a:off x="3175" y="3175"/>
            <a:ext cx="10017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34925" y="6567488"/>
            <a:ext cx="395288" cy="14446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B8CC2137-4341-2B4B-A089-E8395360A9B3}" type="slidenum">
              <a:rPr lang="en-US" altLang="en-US" sz="900" smtClean="0"/>
              <a:pPr algn="r" eaLnBrk="1" hangingPunct="1">
                <a:defRPr/>
              </a:pPr>
              <a:t>‹#›</a:t>
            </a:fld>
            <a:endParaRPr lang="en-US" altLang="en-US" sz="900" smtClean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666750" y="6575425"/>
            <a:ext cx="2133600" cy="166688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71B00AD7-2F2C-4997-9D91-D22A90A754FD}" type="datetime1">
              <a:rPr lang="en-US" altLang="en-US" sz="900" smtClean="0"/>
              <a:pPr eaLnBrk="1" hangingPunct="1">
                <a:defRPr/>
              </a:pPr>
              <a:t>3/10/2016</a:t>
            </a:fld>
            <a:endParaRPr lang="en-US" altLang="en-US" sz="900" smtClean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6750" y="828490"/>
            <a:ext cx="8040688" cy="6099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200" kern="1200" dirty="0">
                <a:solidFill>
                  <a:srgbClr val="155E6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66750" y="1799315"/>
            <a:ext cx="3905250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nl-NL" sz="1800" kern="1200" baseline="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66750" y="3429000"/>
            <a:ext cx="3905250" cy="3022600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66750" y="3178883"/>
            <a:ext cx="3905250" cy="250118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baseline="0" dirty="0">
                <a:solidFill>
                  <a:srgbClr val="118794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4800600" y="1800594"/>
            <a:ext cx="4343400" cy="465100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nl-NL" noProof="0" dirty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897931" y="6565900"/>
            <a:ext cx="3348137" cy="175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nl-NL" sz="900" kern="12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26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small visua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T_logo_RGB_2705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136525"/>
            <a:ext cx="10461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9" t="9726"/>
          <a:stretch>
            <a:fillRect/>
          </a:stretch>
        </p:blipFill>
        <p:spPr bwMode="auto">
          <a:xfrm>
            <a:off x="3175" y="3175"/>
            <a:ext cx="10017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34925" y="6567488"/>
            <a:ext cx="395288" cy="14446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889A8AE4-2E4F-3D4A-B9F0-024363D3BF19}" type="slidenum">
              <a:rPr lang="en-US" altLang="en-US" sz="900" smtClean="0"/>
              <a:pPr algn="r" eaLnBrk="1" hangingPunct="1">
                <a:defRPr/>
              </a:pPr>
              <a:t>‹#›</a:t>
            </a:fld>
            <a:endParaRPr lang="en-US" altLang="en-US" sz="900" smtClean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666750" y="6575425"/>
            <a:ext cx="2133600" cy="166688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C6763C87-960E-4C77-A869-50F23B04DB9E}" type="datetime1">
              <a:rPr lang="en-US" altLang="en-US" sz="900" smtClean="0"/>
              <a:pPr eaLnBrk="1" hangingPunct="1">
                <a:defRPr/>
              </a:pPr>
              <a:t>3/10/2016</a:t>
            </a:fld>
            <a:endParaRPr lang="en-US" altLang="en-US" sz="900" smtClean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6750" y="828490"/>
            <a:ext cx="8040688" cy="6099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200" kern="1200" baseline="0" dirty="0">
                <a:solidFill>
                  <a:srgbClr val="155E6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800600" y="1799315"/>
            <a:ext cx="3905250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nl-NL" sz="1800" kern="12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800600" y="3429000"/>
            <a:ext cx="3905250" cy="3022600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800600" y="3178883"/>
            <a:ext cx="3905250" cy="250118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>
                <a:solidFill>
                  <a:srgbClr val="118794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1800594"/>
            <a:ext cx="4572000" cy="46510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nl-NL" noProof="0" dirty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897931" y="6565900"/>
            <a:ext cx="3348137" cy="175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nl-NL" sz="900" kern="12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86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dline_Big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ICT_logo_RGB_2705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136525"/>
            <a:ext cx="10461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9" t="9726"/>
          <a:stretch>
            <a:fillRect/>
          </a:stretch>
        </p:blipFill>
        <p:spPr bwMode="auto">
          <a:xfrm>
            <a:off x="3175" y="3175"/>
            <a:ext cx="10017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34925" y="6567488"/>
            <a:ext cx="395288" cy="14446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65CCC616-38AC-D64B-B42C-10D40F85A14D}" type="slidenum">
              <a:rPr lang="en-US" altLang="en-US" sz="900" smtClean="0"/>
              <a:pPr algn="r" eaLnBrk="1" hangingPunct="1">
                <a:defRPr/>
              </a:pPr>
              <a:t>‹#›</a:t>
            </a:fld>
            <a:endParaRPr lang="en-US" altLang="en-US" sz="900" smtClean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66750" y="6575425"/>
            <a:ext cx="2133600" cy="166688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FDAA6E97-DD07-480F-B631-01A67683B423}" type="datetime1">
              <a:rPr lang="en-US" altLang="en-US" sz="900" smtClean="0"/>
              <a:pPr eaLnBrk="1" hangingPunct="1">
                <a:defRPr/>
              </a:pPr>
              <a:t>3/10/2016</a:t>
            </a:fld>
            <a:endParaRPr lang="en-US" altLang="en-US" sz="900" smtClean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6750" y="828490"/>
            <a:ext cx="8040688" cy="6099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200" kern="1200" dirty="0">
                <a:solidFill>
                  <a:srgbClr val="155E6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897931" y="6565900"/>
            <a:ext cx="3348137" cy="175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nl-NL" sz="900" kern="12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0" y="1772816"/>
            <a:ext cx="9144000" cy="46510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nl-NL" noProof="0" dirty="0" smtClean="0"/>
              <a:t>Drag picture to placeholder or click icon to add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26542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34925" y="6567488"/>
            <a:ext cx="395288" cy="14446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091DE906-CF90-B745-91A8-0B9F0E636AD7}" type="slidenum">
              <a:rPr lang="en-US" altLang="en-US" sz="900" smtClean="0"/>
              <a:pPr algn="r" eaLnBrk="1" hangingPunct="1">
                <a:defRPr/>
              </a:pPr>
              <a:t>‹#›</a:t>
            </a:fld>
            <a:endParaRPr lang="en-US" altLang="en-US" sz="900" smtClean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666750" y="6575425"/>
            <a:ext cx="2133600" cy="166688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8E27733E-5D93-427D-B05D-3EE764697A2D}" type="datetime1">
              <a:rPr lang="en-US" altLang="en-US" sz="900" smtClean="0"/>
              <a:pPr eaLnBrk="1" hangingPunct="1">
                <a:defRPr/>
              </a:pPr>
              <a:t>3/10/2016</a:t>
            </a:fld>
            <a:endParaRPr lang="en-US" altLang="en-US" sz="900" smtClean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9" t="9726"/>
          <a:stretch>
            <a:fillRect/>
          </a:stretch>
        </p:blipFill>
        <p:spPr bwMode="auto">
          <a:xfrm>
            <a:off x="3175" y="0"/>
            <a:ext cx="10017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897931" y="6565900"/>
            <a:ext cx="3348137" cy="175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nl-NL" sz="900" kern="12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lvl="0"/>
            <a:r>
              <a:rPr lang="nl-NL" dirty="0" smtClean="0"/>
              <a:t>Click to enter presentation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nl-NL" noProof="0" dirty="0" smtClean="0"/>
              <a:t>Drag picture to placeholder or click icon to add</a:t>
            </a:r>
            <a:r>
              <a:rPr lang="en-US" noProof="0" dirty="0" smtClean="0"/>
              <a:t> picture</a:t>
            </a:r>
          </a:p>
        </p:txBody>
      </p:sp>
    </p:spTree>
    <p:extLst>
      <p:ext uri="{BB962C8B-B14F-4D97-AF65-F5344CB8AC3E}">
        <p14:creationId xmlns:p14="http://schemas.microsoft.com/office/powerpoint/2010/main" val="81164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55E62"/>
              </a:gs>
              <a:gs pos="89000">
                <a:srgbClr val="0098A5"/>
              </a:gs>
              <a:gs pos="100000">
                <a:srgbClr val="0098A5"/>
              </a:gs>
            </a:gsLst>
            <a:lin ang="204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 descr="WEB_lin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9" b="57802"/>
          <a:stretch>
            <a:fillRect/>
          </a:stretch>
        </p:blipFill>
        <p:spPr bwMode="auto">
          <a:xfrm>
            <a:off x="3887788" y="6270625"/>
            <a:ext cx="13684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3203575" y="6092825"/>
            <a:ext cx="2736850" cy="64928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" name="Picture 4" descr="ICT logo_tagline_reverse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457325"/>
            <a:ext cx="4700587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50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3" t="192" r="-529" b="20502"/>
          <a:stretch>
            <a:fillRect/>
          </a:stretch>
        </p:blipFill>
        <p:spPr bwMode="auto">
          <a:xfrm>
            <a:off x="0" y="4249738"/>
            <a:ext cx="2549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34925" y="6567488"/>
            <a:ext cx="395288" cy="14446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FEC9D7D3-8FA9-1141-A58E-1C1ECF9C4AA5}" type="slidenum">
              <a:rPr lang="en-US" altLang="en-US" sz="900" smtClean="0"/>
              <a:pPr algn="r" eaLnBrk="1" hangingPunct="1">
                <a:defRPr/>
              </a:pPr>
              <a:t>‹#›</a:t>
            </a:fld>
            <a:endParaRPr lang="en-US" altLang="en-US" sz="900" smtClean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098550" y="6367463"/>
            <a:ext cx="7591425" cy="26193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05721FE8-8365-47AC-88B7-F91FCACBE7AA}" type="datetime1">
              <a:rPr lang="en-US" altLang="en-US" sz="1600" smtClean="0"/>
              <a:pPr eaLnBrk="1" hangingPunct="1">
                <a:defRPr/>
              </a:pPr>
              <a:t>3/10/2016</a:t>
            </a:fld>
            <a:endParaRPr lang="en-US" altLang="en-US" sz="160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9144000" cy="49634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nl-NL" noProof="0" dirty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098550" y="6062397"/>
            <a:ext cx="7608888" cy="2553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16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098550" y="5336673"/>
            <a:ext cx="7608888" cy="5406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nl-NL" sz="3200" kern="1200" baseline="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44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55E62"/>
              </a:gs>
              <a:gs pos="89000">
                <a:srgbClr val="0098A5"/>
              </a:gs>
              <a:gs pos="100000">
                <a:srgbClr val="0098A5"/>
              </a:gs>
            </a:gsLst>
            <a:lin ang="204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4" b="20596"/>
          <a:stretch>
            <a:fillRect/>
          </a:stretch>
        </p:blipFill>
        <p:spPr bwMode="auto">
          <a:xfrm>
            <a:off x="0" y="4254500"/>
            <a:ext cx="252253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8550" y="2197100"/>
            <a:ext cx="7615238" cy="544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nl-NL" sz="40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34925" y="6565900"/>
            <a:ext cx="395288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1E1C1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F77316-DF56-2946-AC32-8D6B602C9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2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20346A"/>
              </a:gs>
              <a:gs pos="89000">
                <a:srgbClr val="007FB6"/>
              </a:gs>
              <a:gs pos="100000">
                <a:srgbClr val="007FB6"/>
              </a:gs>
            </a:gsLst>
            <a:lin ang="204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3" b="20480"/>
          <a:stretch>
            <a:fillRect/>
          </a:stretch>
        </p:blipFill>
        <p:spPr bwMode="auto">
          <a:xfrm>
            <a:off x="0" y="4244975"/>
            <a:ext cx="253206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8550" y="2197100"/>
            <a:ext cx="7615238" cy="544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nl-NL" sz="40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34925" y="6565900"/>
            <a:ext cx="395288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1E1C1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8A2F14-17C6-8A4D-A811-887402BAD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7E0529"/>
              </a:gs>
              <a:gs pos="89000">
                <a:srgbClr val="BA2E4D"/>
              </a:gs>
              <a:gs pos="100000">
                <a:srgbClr val="BA2E4D"/>
              </a:gs>
            </a:gsLst>
            <a:lin ang="204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1" b="20668"/>
          <a:stretch>
            <a:fillRect/>
          </a:stretch>
        </p:blipFill>
        <p:spPr bwMode="auto">
          <a:xfrm>
            <a:off x="0" y="4237038"/>
            <a:ext cx="2541588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8550" y="2197100"/>
            <a:ext cx="7615238" cy="544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nl-NL" sz="40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34925" y="6565900"/>
            <a:ext cx="395288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1E1C1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340C93-8538-4F48-B9BF-198BDD5F0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98401B"/>
              </a:gs>
              <a:gs pos="89000">
                <a:srgbClr val="D2752E"/>
              </a:gs>
              <a:gs pos="100000">
                <a:srgbClr val="D2752E"/>
              </a:gs>
            </a:gsLst>
            <a:lin ang="204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9" b="20839"/>
          <a:stretch>
            <a:fillRect/>
          </a:stretch>
        </p:blipFill>
        <p:spPr bwMode="auto">
          <a:xfrm>
            <a:off x="0" y="4238625"/>
            <a:ext cx="25431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8550" y="2197100"/>
            <a:ext cx="7615238" cy="544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nl-NL" sz="40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34925" y="6565900"/>
            <a:ext cx="395288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1E1C1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22DE926-8201-F649-8766-906093646E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A1F3D"/>
              </a:gs>
              <a:gs pos="89000">
                <a:srgbClr val="803986"/>
              </a:gs>
              <a:gs pos="100000">
                <a:srgbClr val="803986"/>
              </a:gs>
            </a:gsLst>
            <a:lin ang="204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8" b="20667"/>
          <a:stretch>
            <a:fillRect/>
          </a:stretch>
        </p:blipFill>
        <p:spPr bwMode="auto">
          <a:xfrm>
            <a:off x="0" y="4235450"/>
            <a:ext cx="2547938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8550" y="2197100"/>
            <a:ext cx="7615238" cy="544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nl-NL" sz="40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34925" y="6565900"/>
            <a:ext cx="395288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1E1C1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6409C46-AF82-F840-ACBF-25122CA484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65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2F654A"/>
              </a:gs>
              <a:gs pos="89000">
                <a:srgbClr val="69992A"/>
              </a:gs>
              <a:gs pos="100000">
                <a:srgbClr val="69992A"/>
              </a:gs>
            </a:gsLst>
            <a:lin ang="204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4" t="-668" r="2" b="20828"/>
          <a:stretch>
            <a:fillRect/>
          </a:stretch>
        </p:blipFill>
        <p:spPr bwMode="auto">
          <a:xfrm>
            <a:off x="0" y="4206875"/>
            <a:ext cx="255111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8550" y="2197100"/>
            <a:ext cx="7615238" cy="544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nl-NL" sz="40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0"/>
              </a:spcBef>
              <a:buNone/>
              <a:defRPr lang="nl-NL" sz="3200" kern="1200" baseline="0" dirty="0" smtClean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0"/>
              </a:spcBef>
              <a:buNone/>
              <a:defRPr lang="en-US" sz="3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34925" y="6565900"/>
            <a:ext cx="395288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1E1C1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3357264-F105-6D46-BB42-CFD135717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27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T_logo_RGB_2705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136525"/>
            <a:ext cx="10461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9" t="9726"/>
          <a:stretch>
            <a:fillRect/>
          </a:stretch>
        </p:blipFill>
        <p:spPr bwMode="auto">
          <a:xfrm>
            <a:off x="3175" y="3175"/>
            <a:ext cx="10017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4925" y="6567488"/>
            <a:ext cx="395288" cy="14446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AA3E5FA9-43FA-774C-9718-4C5E1B1DDD59}" type="slidenum">
              <a:rPr lang="en-US" altLang="en-US" sz="900" smtClean="0"/>
              <a:pPr algn="r" eaLnBrk="1" hangingPunct="1">
                <a:defRPr/>
              </a:pPr>
              <a:t>‹#›</a:t>
            </a:fld>
            <a:endParaRPr lang="en-US" altLang="en-US" sz="900" smtClean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66750" y="6575425"/>
            <a:ext cx="2133600" cy="166688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1F7D22FB-AAA9-4E73-BEC3-1030393AC904}" type="datetime1">
              <a:rPr lang="en-US" altLang="en-US" sz="900" smtClean="0"/>
              <a:pPr eaLnBrk="1" hangingPunct="1">
                <a:defRPr/>
              </a:pPr>
              <a:t>3/10/2016</a:t>
            </a:fld>
            <a:endParaRPr lang="en-US" altLang="en-US" sz="90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6750" y="828490"/>
            <a:ext cx="8040688" cy="60990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tabLst/>
              <a:defRPr lang="en-US" sz="3200" kern="1200" dirty="0">
                <a:solidFill>
                  <a:srgbClr val="155E6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66750" y="1799315"/>
            <a:ext cx="8047038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nl-NL" sz="1800" kern="1200" dirty="0" smtClean="0">
                <a:solidFill>
                  <a:schemeClr val="bg2">
                    <a:lumMod val="10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66750" y="3134141"/>
            <a:ext cx="8040688" cy="294859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rgbClr val="118794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66750" y="3477568"/>
            <a:ext cx="8040688" cy="2974032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kern="12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897931" y="6565900"/>
            <a:ext cx="3348137" cy="175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nl-NL" sz="900" kern="12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35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56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wnload/win" TargetMode="External"/><Relationship Id="rId3" Type="http://schemas.openxmlformats.org/officeDocument/2006/relationships/hyperlink" Target="http://www.amazon.com/dp/1449316387/ref=cm_sw_su_dp" TargetMode="External"/><Relationship Id="rId7" Type="http://schemas.openxmlformats.org/officeDocument/2006/relationships/hyperlink" Target="https://www.pluralsight.com/courses/git-fundament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rogerdudler.github.io/git-guide/" TargetMode="External"/><Relationship Id="rId11" Type="http://schemas.openxmlformats.org/officeDocument/2006/relationships/hyperlink" Target="https://github.com/dahlbyk/posh-git" TargetMode="External"/><Relationship Id="rId5" Type="http://schemas.openxmlformats.org/officeDocument/2006/relationships/hyperlink" Target="https://www.codeschool.com/courses/git-real" TargetMode="External"/><Relationship Id="rId10" Type="http://schemas.openxmlformats.org/officeDocument/2006/relationships/hyperlink" Target="http://www.syntevo.com/smartgit/" TargetMode="External"/><Relationship Id="rId4" Type="http://schemas.openxmlformats.org/officeDocument/2006/relationships/hyperlink" Target="https://try.github.io/levels/1/challenges/1" TargetMode="External"/><Relationship Id="rId9" Type="http://schemas.openxmlformats.org/officeDocument/2006/relationships/hyperlink" Target="https://www.sourcetreeapp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nl/trends/explore#cat=0-5&amp;q=git%2C%20subversion%2C%20bazaar%2C%20darcs%2C%20cvs&amp;cmpt=q&amp;tz=Etc%2FGMT-1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1"/>
          <p:cNvSpPr>
            <a:spLocks noGrp="1"/>
          </p:cNvSpPr>
          <p:nvPr>
            <p:ph type="body" sz="quarter" idx="11"/>
          </p:nvPr>
        </p:nvSpPr>
        <p:spPr bwMode="auto">
          <a:xfrm>
            <a:off x="1098550" y="6062663"/>
            <a:ext cx="7608888" cy="255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ea typeface="MS PGothic" charset="-128"/>
              </a:rPr>
              <a:t>Wilbert van Dolleweerd</a:t>
            </a:r>
            <a:endParaRPr altLang="en-US" dirty="0">
              <a:ea typeface="MS PGothic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098550" y="5337175"/>
            <a:ext cx="7608888" cy="5397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Git</a:t>
            </a:r>
            <a:r>
              <a:rPr lang="en-US" dirty="0" smtClean="0"/>
              <a:t> workshop </a:t>
            </a:r>
            <a:r>
              <a:rPr lang="en-US" dirty="0" err="1" smtClean="0"/>
              <a:t>Zeelandia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r>
              <a:rPr lang="en-US" dirty="0" smtClean="0"/>
              <a:t> van </a:t>
            </a:r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en-US" dirty="0" err="1" smtClean="0"/>
              <a:t>makkelijker</a:t>
            </a:r>
            <a:r>
              <a:rPr lang="en-US" dirty="0" smtClean="0"/>
              <a:t> </a:t>
            </a:r>
            <a:r>
              <a:rPr lang="en-US" dirty="0" err="1" smtClean="0"/>
              <a:t>mergen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gedistribueerd</a:t>
            </a:r>
            <a:r>
              <a:rPr lang="en-US" dirty="0" smtClean="0"/>
              <a:t> system </a:t>
            </a:r>
            <a:r>
              <a:rPr lang="en-US" b="1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mergen</a:t>
            </a:r>
            <a:r>
              <a:rPr lang="en-US" dirty="0" smtClean="0"/>
              <a:t> om met </a:t>
            </a:r>
            <a:r>
              <a:rPr lang="en-US" dirty="0" err="1" smtClean="0"/>
              <a:t>alle</a:t>
            </a:r>
            <a:r>
              <a:rPr lang="en-US" dirty="0" smtClean="0"/>
              <a:t> clones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de </a:t>
            </a:r>
            <a:r>
              <a:rPr lang="en-US" dirty="0" err="1" smtClean="0"/>
              <a:t>juiste</a:t>
            </a:r>
            <a:r>
              <a:rPr lang="en-US" dirty="0" smtClean="0"/>
              <a:t> </a:t>
            </a:r>
            <a:r>
              <a:rPr lang="en-US" dirty="0" err="1" smtClean="0"/>
              <a:t>informatie</a:t>
            </a:r>
            <a:r>
              <a:rPr lang="en-US" dirty="0" smtClean="0"/>
              <a:t> om </a:t>
            </a:r>
            <a:r>
              <a:rPr lang="en-US" dirty="0" err="1" smtClean="0"/>
              <a:t>mergen</a:t>
            </a:r>
            <a:r>
              <a:rPr lang="en-US" dirty="0" smtClean="0"/>
              <a:t> </a:t>
            </a:r>
            <a:r>
              <a:rPr lang="en-US" dirty="0" err="1" smtClean="0"/>
              <a:t>makkelijker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door </a:t>
            </a:r>
            <a:r>
              <a:rPr lang="en-US" dirty="0" err="1" smtClean="0"/>
              <a:t>zijn</a:t>
            </a:r>
            <a:r>
              <a:rPr lang="en-US" dirty="0" smtClean="0"/>
              <a:t> DAG (Directed Acyclic Graph)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Shape 2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9754" y="3356992"/>
            <a:ext cx="5374679" cy="2955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9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r>
              <a:rPr lang="en-US" dirty="0" smtClean="0"/>
              <a:t> van </a:t>
            </a:r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en-US" dirty="0" err="1" smtClean="0"/>
              <a:t>historie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wijzigen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filosofie</a:t>
            </a:r>
            <a:r>
              <a:rPr lang="en-US" dirty="0" smtClean="0"/>
              <a:t>: </a:t>
            </a:r>
            <a:r>
              <a:rPr lang="en-US" b="1" dirty="0" err="1" smtClean="0"/>
              <a:t>alles</a:t>
            </a:r>
            <a:r>
              <a:rPr lang="en-US" b="1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gewijzigd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r>
              <a:rPr lang="en-US" dirty="0" smtClean="0"/>
              <a:t>Extreme </a:t>
            </a:r>
            <a:r>
              <a:rPr lang="en-US" dirty="0" err="1" smtClean="0"/>
              <a:t>flexibiliteit</a:t>
            </a:r>
            <a:r>
              <a:rPr lang="en-US" dirty="0" smtClean="0"/>
              <a:t>.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mooie</a:t>
            </a:r>
            <a:r>
              <a:rPr lang="en-US" dirty="0" smtClean="0"/>
              <a:t> ‘</a:t>
            </a:r>
            <a:r>
              <a:rPr lang="en-US" dirty="0" err="1" smtClean="0"/>
              <a:t>schiet</a:t>
            </a:r>
            <a:r>
              <a:rPr lang="en-US" dirty="0" smtClean="0"/>
              <a:t> </a:t>
            </a:r>
            <a:r>
              <a:rPr lang="en-US" dirty="0" err="1" smtClean="0"/>
              <a:t>jezelf</a:t>
            </a:r>
            <a:r>
              <a:rPr lang="en-US" dirty="0" smtClean="0"/>
              <a:t> in je </a:t>
            </a:r>
            <a:r>
              <a:rPr lang="en-US" dirty="0" err="1" smtClean="0"/>
              <a:t>voet</a:t>
            </a:r>
            <a:r>
              <a:rPr lang="en-US" dirty="0" smtClean="0"/>
              <a:t>’ </a:t>
            </a:r>
            <a:r>
              <a:rPr lang="en-US" dirty="0" err="1" smtClean="0"/>
              <a:t>momenten</a:t>
            </a:r>
            <a:r>
              <a:rPr lang="en-US" dirty="0" smtClean="0"/>
              <a:t> </a:t>
            </a:r>
            <a:r>
              <a:rPr lang="en-US" dirty="0" err="1" smtClean="0"/>
              <a:t>zorgen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geavanceerde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/ scenario’s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hape 2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3095" y="2953084"/>
            <a:ext cx="3597808" cy="3700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1662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datamodel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438398"/>
            <a:ext cx="8577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Elke commit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unieke</a:t>
            </a:r>
            <a:r>
              <a:rPr lang="en-US" dirty="0" smtClean="0"/>
              <a:t> SHA-1 hash. Branches </a:t>
            </a:r>
            <a:r>
              <a:rPr lang="en-US" dirty="0" err="1" smtClean="0"/>
              <a:t>en</a:t>
            </a:r>
            <a:r>
              <a:rPr lang="en-US" dirty="0" smtClean="0"/>
              <a:t> tags </a:t>
            </a:r>
            <a:r>
              <a:rPr lang="en-US" dirty="0" err="1" smtClean="0"/>
              <a:t>zijn</a:t>
            </a:r>
            <a:r>
              <a:rPr lang="en-US" dirty="0" smtClean="0"/>
              <a:t> pointers </a:t>
            </a:r>
            <a:r>
              <a:rPr lang="en-US" dirty="0" err="1" smtClean="0"/>
              <a:t>naar</a:t>
            </a:r>
            <a:r>
              <a:rPr lang="en-US" dirty="0" smtClean="0"/>
              <a:t> commits.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Berekend</a:t>
            </a:r>
            <a:r>
              <a:rPr lang="en-US" dirty="0" smtClean="0"/>
              <a:t> door de </a:t>
            </a:r>
            <a:r>
              <a:rPr lang="en-US" dirty="0" err="1" smtClean="0"/>
              <a:t>inhoud</a:t>
            </a:r>
            <a:r>
              <a:rPr lang="en-US" dirty="0" smtClean="0"/>
              <a:t> van de commit (diff) </a:t>
            </a:r>
            <a:r>
              <a:rPr lang="en-US" dirty="0" err="1" smtClean="0"/>
              <a:t>en</a:t>
            </a:r>
            <a:r>
              <a:rPr lang="en-US" dirty="0" smtClean="0"/>
              <a:t> meta-data</a:t>
            </a:r>
            <a:r>
              <a:rPr lang="en-US" dirty="0"/>
              <a:t> </a:t>
            </a:r>
            <a:r>
              <a:rPr lang="en-US" dirty="0" smtClean="0"/>
              <a:t>(auteur, datum,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Elke commit </a:t>
            </a:r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pointer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voorgaande</a:t>
            </a:r>
            <a:r>
              <a:rPr lang="en-US" dirty="0" smtClean="0"/>
              <a:t> commit (parent).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bepalen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commits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branch </a:t>
            </a:r>
            <a:r>
              <a:rPr lang="en-US" dirty="0" err="1" smtClean="0"/>
              <a:t>zitten</a:t>
            </a:r>
            <a:r>
              <a:rPr lang="en-US" dirty="0"/>
              <a:t> </a:t>
            </a:r>
            <a:r>
              <a:rPr lang="en-US" dirty="0" smtClean="0"/>
              <a:t>wat </a:t>
            </a:r>
            <a:r>
              <a:rPr lang="en-US" dirty="0" err="1" smtClean="0"/>
              <a:t>mergen</a:t>
            </a:r>
            <a:r>
              <a:rPr lang="en-US" dirty="0" smtClean="0"/>
              <a:t> </a:t>
            </a:r>
            <a:r>
              <a:rPr lang="en-US" dirty="0" err="1" smtClean="0"/>
              <a:t>makkelijker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12976"/>
            <a:ext cx="8928992" cy="3242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490" y="3667411"/>
            <a:ext cx="4590476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workflows </a:t>
            </a:r>
            <a:r>
              <a:rPr lang="en-US" dirty="0" err="1" smtClean="0"/>
              <a:t>mogelijk</a:t>
            </a:r>
            <a:r>
              <a:rPr lang="en-US" dirty="0" smtClean="0"/>
              <a:t> – ‘Subversion’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2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523" y="1672928"/>
            <a:ext cx="8568952" cy="4689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3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workflows </a:t>
            </a:r>
            <a:r>
              <a:rPr lang="en-US" dirty="0" err="1" smtClean="0"/>
              <a:t>mogelijk</a:t>
            </a:r>
            <a:r>
              <a:rPr lang="en-US" dirty="0" smtClean="0"/>
              <a:t> – ‘</a:t>
            </a:r>
            <a:r>
              <a:rPr lang="en-US" dirty="0" err="1" smtClean="0"/>
              <a:t>Github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hape 2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527" y="1802468"/>
            <a:ext cx="8496944" cy="4208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workflows </a:t>
            </a:r>
            <a:r>
              <a:rPr lang="en-US" dirty="0" err="1" smtClean="0"/>
              <a:t>mogelijk</a:t>
            </a:r>
            <a:r>
              <a:rPr lang="en-US" dirty="0" smtClean="0"/>
              <a:t> – ‘Linux’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Shape 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523" y="1432698"/>
            <a:ext cx="8568952" cy="4940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7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Nadelen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Minder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geschikt</a:t>
            </a:r>
            <a:r>
              <a:rPr lang="en-US" dirty="0" smtClean="0"/>
              <a:t> om </a:t>
            </a:r>
            <a:r>
              <a:rPr lang="en-US" dirty="0" err="1" smtClean="0"/>
              <a:t>grote</a:t>
            </a:r>
            <a:r>
              <a:rPr lang="en-US" dirty="0" smtClean="0"/>
              <a:t> binaries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slaan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locking </a:t>
            </a:r>
            <a:r>
              <a:rPr lang="en-US" dirty="0" err="1" smtClean="0"/>
              <a:t>mechanisme</a:t>
            </a:r>
            <a:r>
              <a:rPr lang="en-US" dirty="0" smtClean="0"/>
              <a:t> </a:t>
            </a:r>
            <a:r>
              <a:rPr lang="en-US" dirty="0" err="1" smtClean="0"/>
              <a:t>zoals</a:t>
            </a:r>
            <a:r>
              <a:rPr lang="en-US" dirty="0" smtClean="0"/>
              <a:t> Subversion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endParaRPr lang="en-US" dirty="0" smtClean="0"/>
          </a:p>
          <a:p>
            <a:r>
              <a:rPr lang="en-US" dirty="0" err="1" smtClean="0"/>
              <a:t>Behoorlijke</a:t>
            </a:r>
            <a:r>
              <a:rPr lang="en-US" dirty="0" smtClean="0"/>
              <a:t> </a:t>
            </a:r>
            <a:r>
              <a:rPr lang="en-US" dirty="0" err="1" smtClean="0"/>
              <a:t>leercurve</a:t>
            </a:r>
            <a:r>
              <a:rPr lang="en-US" dirty="0" smtClean="0"/>
              <a:t> door het </a:t>
            </a:r>
            <a:r>
              <a:rPr lang="en-US" dirty="0" err="1" smtClean="0"/>
              <a:t>gedistribueerde</a:t>
            </a:r>
            <a:r>
              <a:rPr lang="en-US" dirty="0" smtClean="0"/>
              <a:t> model</a:t>
            </a:r>
          </a:p>
          <a:p>
            <a:r>
              <a:rPr lang="en-US" dirty="0" err="1" smtClean="0"/>
              <a:t>Leercurve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door de command line syntax van de </a:t>
            </a:r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client.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UI’s </a:t>
            </a:r>
            <a:r>
              <a:rPr lang="en-US" dirty="0" err="1" smtClean="0"/>
              <a:t>beschikbaar</a:t>
            </a:r>
            <a:r>
              <a:rPr lang="en-US" dirty="0" smtClean="0"/>
              <a:t>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SmartGit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SourceTree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50" y="3429000"/>
            <a:ext cx="4392488" cy="29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in de </a:t>
            </a:r>
            <a:r>
              <a:rPr lang="en-US" dirty="0" err="1" smtClean="0"/>
              <a:t>praktijk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Kies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workflow met je team</a:t>
            </a:r>
          </a:p>
          <a:p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één</a:t>
            </a:r>
            <a:r>
              <a:rPr lang="en-US" dirty="0" smtClean="0"/>
              <a:t> repository per project</a:t>
            </a:r>
          </a:p>
          <a:p>
            <a:r>
              <a:rPr lang="en-US" dirty="0" smtClean="0"/>
              <a:t>Wees </a:t>
            </a:r>
            <a:r>
              <a:rPr lang="en-US" dirty="0" err="1" smtClean="0"/>
              <a:t>niet</a:t>
            </a:r>
            <a:r>
              <a:rPr lang="en-US" dirty="0" smtClean="0"/>
              <a:t> bang van branches.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in je </a:t>
            </a:r>
            <a:r>
              <a:rPr lang="en-US" dirty="0" err="1" smtClean="0"/>
              <a:t>voordeel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Houd</a:t>
            </a:r>
            <a:r>
              <a:rPr lang="en-US" dirty="0" smtClean="0"/>
              <a:t> je commits </a:t>
            </a:r>
            <a:r>
              <a:rPr lang="en-US" dirty="0" err="1" smtClean="0"/>
              <a:t>klein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logisch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Schrijf</a:t>
            </a:r>
            <a:r>
              <a:rPr lang="en-US" dirty="0" smtClean="0"/>
              <a:t> </a:t>
            </a:r>
            <a:r>
              <a:rPr lang="en-US" dirty="0" err="1" smtClean="0"/>
              <a:t>duidelijke</a:t>
            </a:r>
            <a:r>
              <a:rPr lang="en-US" dirty="0" smtClean="0"/>
              <a:t> commit messages. </a:t>
            </a:r>
            <a:r>
              <a:rPr lang="en-US" dirty="0" err="1" smtClean="0"/>
              <a:t>Maak</a:t>
            </a:r>
            <a:r>
              <a:rPr lang="en-US" dirty="0" smtClean="0"/>
              <a:t> het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om </a:t>
            </a:r>
            <a:r>
              <a:rPr lang="en-US" dirty="0" err="1" smtClean="0"/>
              <a:t>lege</a:t>
            </a:r>
            <a:r>
              <a:rPr lang="en-US" dirty="0" smtClean="0"/>
              <a:t> commit messages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slaan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‘Merge early, merge often’ </a:t>
            </a:r>
            <a:r>
              <a:rPr lang="en-US" dirty="0" err="1" smtClean="0"/>
              <a:t>blijft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advies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seeksafely.org/wp-content/uploads/2014/01/best-practic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3933056"/>
            <a:ext cx="2667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Lees / </a:t>
            </a:r>
            <a:r>
              <a:rPr lang="en-US" dirty="0" err="1" smtClean="0"/>
              <a:t>studie</a:t>
            </a:r>
            <a:r>
              <a:rPr lang="en-US" dirty="0" smtClean="0"/>
              <a:t> </a:t>
            </a:r>
            <a:r>
              <a:rPr lang="en-US" dirty="0" err="1" smtClean="0"/>
              <a:t>materiaal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Boeken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boek</a:t>
            </a:r>
            <a:r>
              <a:rPr lang="en-US" dirty="0" smtClean="0">
                <a:hlinkClick r:id="rId2"/>
              </a:rPr>
              <a:t> gratis </a:t>
            </a:r>
            <a:r>
              <a:rPr lang="en-US" dirty="0" err="1" smtClean="0">
                <a:hlinkClick r:id="rId2"/>
              </a:rPr>
              <a:t>beschikbaar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Version Control with </a:t>
            </a:r>
            <a:r>
              <a:rPr lang="en-US" dirty="0" err="1" smtClean="0">
                <a:hlinkClick r:id="rId3"/>
              </a:rPr>
              <a:t>Git</a:t>
            </a:r>
            <a:endParaRPr lang="en-US" dirty="0" smtClean="0"/>
          </a:p>
          <a:p>
            <a:r>
              <a:rPr lang="en-US" dirty="0" smtClean="0"/>
              <a:t>Online </a:t>
            </a:r>
            <a:r>
              <a:rPr lang="en-US" dirty="0" err="1" smtClean="0"/>
              <a:t>cursussen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Interactieve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manier</a:t>
            </a:r>
            <a:r>
              <a:rPr lang="en-US" dirty="0" smtClean="0">
                <a:hlinkClick r:id="rId4"/>
              </a:rPr>
              <a:t> om </a:t>
            </a:r>
            <a:r>
              <a:rPr lang="en-US" dirty="0" err="1" smtClean="0">
                <a:hlinkClick r:id="rId4"/>
              </a:rPr>
              <a:t>Git</a:t>
            </a:r>
            <a:r>
              <a:rPr lang="en-US" dirty="0" smtClean="0">
                <a:hlinkClick r:id="rId4"/>
              </a:rPr>
              <a:t> via de </a:t>
            </a:r>
            <a:r>
              <a:rPr lang="en-US" dirty="0" err="1" smtClean="0">
                <a:hlinkClick r:id="rId4"/>
              </a:rPr>
              <a:t>commandline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te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leren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bedienen</a:t>
            </a:r>
            <a:r>
              <a:rPr lang="en-US" dirty="0" smtClean="0">
                <a:hlinkClick r:id="rId4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Gratis online cursus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>
                <a:hlinkClick r:id="rId5"/>
              </a:rPr>
              <a:t>CodeSchool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Git</a:t>
            </a:r>
            <a:r>
              <a:rPr lang="en-US" dirty="0" smtClean="0">
                <a:hlinkClick r:id="rId6"/>
              </a:rPr>
              <a:t> – the simple guide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Git</a:t>
            </a:r>
            <a:r>
              <a:rPr lang="en-US" dirty="0" smtClean="0">
                <a:hlinkClick r:id="rId7"/>
              </a:rPr>
              <a:t> – the fundamentals</a:t>
            </a:r>
            <a:r>
              <a:rPr lang="en-US" dirty="0" smtClean="0"/>
              <a:t>. Online cursus op </a:t>
            </a:r>
            <a:r>
              <a:rPr lang="en-US" dirty="0" err="1" smtClean="0"/>
              <a:t>Pluralsight</a:t>
            </a:r>
            <a:r>
              <a:rPr lang="en-US" dirty="0" smtClean="0"/>
              <a:t>. Trial account </a:t>
            </a:r>
            <a:r>
              <a:rPr lang="en-US" dirty="0" err="1" smtClean="0"/>
              <a:t>voor</a:t>
            </a:r>
            <a:r>
              <a:rPr lang="en-US" dirty="0" smtClean="0"/>
              <a:t> 30 </a:t>
            </a:r>
            <a:r>
              <a:rPr lang="en-US" dirty="0" err="1" smtClean="0"/>
              <a:t>dagen</a:t>
            </a:r>
            <a:r>
              <a:rPr lang="en-US" dirty="0" smtClean="0"/>
              <a:t> </a:t>
            </a:r>
            <a:r>
              <a:rPr lang="en-US" dirty="0" err="1" smtClean="0"/>
              <a:t>beschikbaar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Tooling</a:t>
            </a:r>
          </a:p>
          <a:p>
            <a:pPr lvl="1"/>
            <a:r>
              <a:rPr lang="en-US" dirty="0" err="1" smtClean="0">
                <a:hlinkClick r:id="rId8"/>
              </a:rPr>
              <a:t>Git</a:t>
            </a:r>
            <a:r>
              <a:rPr lang="en-US" dirty="0" smtClean="0">
                <a:hlinkClick r:id="rId8"/>
              </a:rPr>
              <a:t> for Windows</a:t>
            </a:r>
            <a:endParaRPr lang="en-US" dirty="0" smtClean="0"/>
          </a:p>
          <a:p>
            <a:pPr lvl="1"/>
            <a:r>
              <a:rPr lang="en-US" dirty="0" err="1" smtClean="0">
                <a:hlinkClick r:id="rId9"/>
              </a:rPr>
              <a:t>SourceTree</a:t>
            </a:r>
            <a:endParaRPr lang="en-US" dirty="0" smtClean="0"/>
          </a:p>
          <a:p>
            <a:pPr lvl="1"/>
            <a:r>
              <a:rPr lang="en-US" dirty="0" err="1" smtClean="0">
                <a:hlinkClick r:id="rId10"/>
              </a:rPr>
              <a:t>SmartGit</a:t>
            </a:r>
            <a:endParaRPr lang="en-US" dirty="0" smtClean="0"/>
          </a:p>
          <a:p>
            <a:pPr lvl="1"/>
            <a:r>
              <a:rPr lang="en-US" dirty="0" err="1" smtClean="0">
                <a:hlinkClick r:id="rId11"/>
              </a:rPr>
              <a:t>PoshGit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is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kerel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Wilbert van Dolleweerd</a:t>
            </a:r>
          </a:p>
          <a:p>
            <a:r>
              <a:rPr lang="en-US" dirty="0" smtClean="0"/>
              <a:t>Senior software designer (</a:t>
            </a:r>
            <a:r>
              <a:rPr lang="en-US" dirty="0" err="1" smtClean="0"/>
              <a:t>hoofdzakelijk</a:t>
            </a:r>
            <a:r>
              <a:rPr lang="en-US" dirty="0" smtClean="0"/>
              <a:t> Microsoft .NET </a:t>
            </a:r>
            <a:r>
              <a:rPr lang="en-US" dirty="0" err="1" smtClean="0"/>
              <a:t>omgeving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Promotor van best practices op het </a:t>
            </a:r>
            <a:r>
              <a:rPr lang="en-US" dirty="0" err="1" smtClean="0"/>
              <a:t>gebied</a:t>
            </a:r>
            <a:r>
              <a:rPr lang="en-US" dirty="0" smtClean="0"/>
              <a:t> van software </a:t>
            </a:r>
            <a:r>
              <a:rPr lang="en-US" dirty="0" err="1" smtClean="0"/>
              <a:t>ontwikkeling</a:t>
            </a:r>
            <a:endParaRPr lang="en-US" dirty="0" smtClean="0"/>
          </a:p>
          <a:p>
            <a:pPr lvl="1"/>
            <a:r>
              <a:rPr lang="en-US" dirty="0" err="1" smtClean="0"/>
              <a:t>Geautomatiseerde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endParaRPr lang="en-US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err="1" smtClean="0"/>
              <a:t>Versie</a:t>
            </a:r>
            <a:r>
              <a:rPr lang="en-US" dirty="0" smtClean="0"/>
              <a:t> </a:t>
            </a:r>
            <a:r>
              <a:rPr lang="en-US" dirty="0" err="1" smtClean="0"/>
              <a:t>beheer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jaren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‘</a:t>
            </a:r>
            <a:r>
              <a:rPr lang="en-US" dirty="0" err="1" smtClean="0"/>
              <a:t>buildmaster</a:t>
            </a:r>
            <a:r>
              <a:rPr lang="en-US" dirty="0" smtClean="0"/>
              <a:t>’ </a:t>
            </a:r>
            <a:r>
              <a:rPr lang="en-US" dirty="0" err="1" smtClean="0"/>
              <a:t>voor</a:t>
            </a:r>
            <a:r>
              <a:rPr lang="en-US" dirty="0" smtClean="0"/>
              <a:t> C2SC (</a:t>
            </a:r>
            <a:r>
              <a:rPr lang="en-US" dirty="0" err="1" smtClean="0"/>
              <a:t>Ministerie</a:t>
            </a:r>
            <a:r>
              <a:rPr lang="en-US" dirty="0" smtClean="0"/>
              <a:t> van </a:t>
            </a:r>
            <a:r>
              <a:rPr lang="en-US" dirty="0" err="1" smtClean="0"/>
              <a:t>Defensie</a:t>
            </a:r>
            <a:r>
              <a:rPr lang="en-US" dirty="0" smtClean="0"/>
              <a:t>), </a:t>
            </a:r>
            <a:r>
              <a:rPr lang="en-US" dirty="0" err="1" smtClean="0"/>
              <a:t>mede</a:t>
            </a:r>
            <a:r>
              <a:rPr lang="en-US" dirty="0" smtClean="0"/>
              <a:t> </a:t>
            </a:r>
            <a:r>
              <a:rPr lang="en-US" dirty="0" err="1" smtClean="0"/>
              <a:t>verantwoordelijk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versiebeheer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bouwproces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project van ~4,5 </a:t>
            </a:r>
            <a:r>
              <a:rPr lang="en-US" dirty="0" err="1" smtClean="0"/>
              <a:t>miljoen</a:t>
            </a:r>
            <a:r>
              <a:rPr lang="en-US" dirty="0" smtClean="0"/>
              <a:t> regels code.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versiebeheer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Bewaren</a:t>
            </a:r>
            <a:r>
              <a:rPr lang="en-US" dirty="0" smtClean="0"/>
              <a:t> van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eerdere</a:t>
            </a:r>
            <a:r>
              <a:rPr lang="en-US" dirty="0" smtClean="0"/>
              <a:t> </a:t>
            </a:r>
            <a:r>
              <a:rPr lang="en-US" dirty="0" err="1" smtClean="0"/>
              <a:t>versies</a:t>
            </a:r>
            <a:r>
              <a:rPr lang="en-US" dirty="0" smtClean="0"/>
              <a:t> (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vervanging</a:t>
            </a:r>
            <a:r>
              <a:rPr lang="en-US" dirty="0" smtClean="0"/>
              <a:t> van back-up!)</a:t>
            </a:r>
          </a:p>
          <a:p>
            <a:r>
              <a:rPr lang="en-US" dirty="0" err="1" smtClean="0"/>
              <a:t>Samenwerken</a:t>
            </a:r>
            <a:r>
              <a:rPr lang="en-US" dirty="0" smtClean="0"/>
              <a:t>. Men </a:t>
            </a:r>
            <a:r>
              <a:rPr lang="en-US" dirty="0" err="1" smtClean="0"/>
              <a:t>kan</a:t>
            </a:r>
            <a:r>
              <a:rPr lang="en-US" dirty="0" smtClean="0"/>
              <a:t> met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project </a:t>
            </a:r>
            <a:r>
              <a:rPr lang="en-US" dirty="0" err="1" smtClean="0"/>
              <a:t>werken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op de </a:t>
            </a:r>
            <a:r>
              <a:rPr lang="en-US" dirty="0" err="1" smtClean="0"/>
              <a:t>hoogte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van de </a:t>
            </a:r>
            <a:r>
              <a:rPr lang="en-US" dirty="0" err="1" smtClean="0"/>
              <a:t>laatste</a:t>
            </a:r>
            <a:r>
              <a:rPr lang="en-US" dirty="0" smtClean="0"/>
              <a:t> </a:t>
            </a:r>
            <a:r>
              <a:rPr lang="en-US" dirty="0" err="1" smtClean="0"/>
              <a:t>wijzigingen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Wijzigingen</a:t>
            </a:r>
            <a:r>
              <a:rPr lang="en-US" dirty="0" smtClean="0"/>
              <a:t> </a:t>
            </a:r>
            <a:r>
              <a:rPr lang="en-US" dirty="0" err="1" smtClean="0"/>
              <a:t>bijhouden</a:t>
            </a:r>
            <a:r>
              <a:rPr lang="en-US" dirty="0" smtClean="0"/>
              <a:t>. </a:t>
            </a:r>
            <a:r>
              <a:rPr lang="en-US" b="1" dirty="0" err="1" smtClean="0"/>
              <a:t>Wie</a:t>
            </a:r>
            <a:r>
              <a:rPr lang="en-US" b="1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b="1" dirty="0" smtClean="0"/>
              <a:t>wat</a:t>
            </a:r>
            <a:r>
              <a:rPr lang="en-US" dirty="0" smtClean="0"/>
              <a:t> </a:t>
            </a:r>
            <a:r>
              <a:rPr lang="en-US" b="1" dirty="0" err="1" smtClean="0"/>
              <a:t>waar</a:t>
            </a:r>
            <a:r>
              <a:rPr lang="en-US" b="1" dirty="0" smtClean="0"/>
              <a:t> </a:t>
            </a:r>
            <a:r>
              <a:rPr lang="en-US" dirty="0" err="1" smtClean="0"/>
              <a:t>gewijzigd</a:t>
            </a:r>
            <a:r>
              <a:rPr lang="en-US" dirty="0" smtClean="0"/>
              <a:t>?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err="1" smtClean="0"/>
              <a:t>waarom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Branching </a:t>
            </a:r>
            <a:r>
              <a:rPr lang="en-US" dirty="0" err="1" smtClean="0"/>
              <a:t>en</a:t>
            </a:r>
            <a:r>
              <a:rPr lang="en-US" dirty="0" smtClean="0"/>
              <a:t> merging </a:t>
            </a:r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geisoleerd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. </a:t>
            </a:r>
            <a:r>
              <a:rPr lang="en-US" dirty="0" err="1" smtClean="0"/>
              <a:t>Werk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potentieel</a:t>
            </a:r>
            <a:r>
              <a:rPr lang="en-US" dirty="0" smtClean="0"/>
              <a:t> scenario </a:t>
            </a:r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helemaal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voordat</a:t>
            </a:r>
            <a:r>
              <a:rPr lang="en-US" dirty="0" smtClean="0"/>
              <a:t> je het </a:t>
            </a:r>
            <a:r>
              <a:rPr lang="en-US" dirty="0" err="1" smtClean="0"/>
              <a:t>integreert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 err="1" smtClean="0"/>
              <a:t>Versiebeheer</a:t>
            </a:r>
            <a:r>
              <a:rPr lang="en-US" sz="2800" dirty="0" smtClean="0"/>
              <a:t> is </a:t>
            </a:r>
            <a:r>
              <a:rPr lang="en-US" sz="2800" dirty="0" err="1" smtClean="0"/>
              <a:t>essentieel</a:t>
            </a:r>
            <a:r>
              <a:rPr lang="en-US" sz="2800" dirty="0" smtClean="0"/>
              <a:t> </a:t>
            </a:r>
            <a:r>
              <a:rPr lang="en-US" sz="2800" dirty="0" err="1" smtClean="0"/>
              <a:t>voor</a:t>
            </a:r>
            <a:r>
              <a:rPr lang="en-US" sz="2800" dirty="0" smtClean="0"/>
              <a:t> elk </a:t>
            </a:r>
            <a:r>
              <a:rPr lang="en-US" sz="2800" dirty="0" err="1" smtClean="0"/>
              <a:t>serieus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ontwikkelingstraject</a:t>
            </a:r>
            <a:r>
              <a:rPr lang="en-US" sz="2800" dirty="0" smtClean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18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tegenwoordig</a:t>
            </a:r>
            <a:r>
              <a:rPr lang="en-US" dirty="0" smtClean="0"/>
              <a:t> de facto </a:t>
            </a:r>
            <a:r>
              <a:rPr lang="en-US" dirty="0" err="1" smtClean="0"/>
              <a:t>standaard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sv-SE" dirty="0" smtClean="0"/>
              <a:t>Git bestaat al sinds 2005</a:t>
            </a:r>
          </a:p>
          <a:p>
            <a:pPr marL="457200" lvl="0" indent="-228600">
              <a:spcBef>
                <a:spcPts val="0"/>
              </a:spcBef>
            </a:pPr>
            <a:r>
              <a:rPr lang="sv-SE" dirty="0" smtClean="0"/>
              <a:t>Gemaakt om beheer van de Linux kernel mogelijk te maken</a:t>
            </a:r>
          </a:p>
          <a:p>
            <a:pPr marL="457200" lvl="0" indent="-228600">
              <a:spcBef>
                <a:spcPts val="0"/>
              </a:spcBef>
            </a:pPr>
            <a:r>
              <a:rPr lang="sv-SE" dirty="0" smtClean="0"/>
              <a:t>Strijd tussen concurrende DVCS’en (Mercurial, Darcs, Bazaar) is voorbij – Git heeft gewonnen.</a:t>
            </a:r>
          </a:p>
          <a:p>
            <a:pPr marL="457200" lvl="0" indent="-228600">
              <a:spcBef>
                <a:spcPts val="0"/>
              </a:spcBef>
            </a:pPr>
            <a:r>
              <a:rPr lang="sv-SE" u="sng" dirty="0" smtClean="0">
                <a:solidFill>
                  <a:schemeClr val="hlink"/>
                </a:solidFill>
                <a:hlinkClick r:id="rId2"/>
              </a:rPr>
              <a:t>Google </a:t>
            </a:r>
            <a:r>
              <a:rPr lang="sv-SE" u="sng" dirty="0">
                <a:solidFill>
                  <a:schemeClr val="hlink"/>
                </a:solidFill>
                <a:hlinkClick r:id="rId2"/>
              </a:rPr>
              <a:t>Trends </a:t>
            </a:r>
            <a:r>
              <a:rPr lang="sv-SE" u="sng" dirty="0" smtClean="0">
                <a:solidFill>
                  <a:schemeClr val="hlink"/>
                </a:solidFill>
                <a:hlinkClick r:id="rId2"/>
              </a:rPr>
              <a:t>pagina</a:t>
            </a:r>
            <a:endParaRPr lang="sv-SE" u="sng" dirty="0">
              <a:solidFill>
                <a:schemeClr val="hlink"/>
              </a:solidFill>
              <a:hlinkClick r:id="rId2"/>
            </a:endParaRPr>
          </a:p>
          <a:p>
            <a:pPr marL="457200" lvl="0" indent="-228600">
              <a:spcBef>
                <a:spcPts val="0"/>
              </a:spcBef>
            </a:pPr>
            <a:r>
              <a:rPr lang="sv-SE" dirty="0" smtClean="0"/>
              <a:t>Mede door de populariteit van Github zijn er veel open source projecten overgestapt op Git</a:t>
            </a:r>
            <a:endParaRPr lang="sv-SE" dirty="0"/>
          </a:p>
          <a:p>
            <a:pPr marL="914400" lvl="1" indent="-228600">
              <a:spcBef>
                <a:spcPts val="0"/>
              </a:spcBef>
            </a:pPr>
            <a:r>
              <a:rPr lang="sv-SE" dirty="0"/>
              <a:t>Bootstrap</a:t>
            </a:r>
          </a:p>
          <a:p>
            <a:pPr marL="914400" lvl="1" indent="-228600">
              <a:spcBef>
                <a:spcPts val="0"/>
              </a:spcBef>
            </a:pPr>
            <a:r>
              <a:rPr lang="sv-SE" dirty="0"/>
              <a:t>Django</a:t>
            </a:r>
          </a:p>
          <a:p>
            <a:pPr marL="914400" lvl="1" indent="-228600">
              <a:spcBef>
                <a:spcPts val="0"/>
              </a:spcBef>
            </a:pPr>
            <a:r>
              <a:rPr lang="sv-SE" dirty="0"/>
              <a:t>Node.js</a:t>
            </a:r>
          </a:p>
          <a:p>
            <a:pPr marL="914400" lvl="1" indent="-228600">
              <a:spcBef>
                <a:spcPts val="0"/>
              </a:spcBef>
            </a:pPr>
            <a:r>
              <a:rPr lang="sv-SE" dirty="0"/>
              <a:t>JQuery</a:t>
            </a:r>
          </a:p>
          <a:p>
            <a:pPr marL="914400" lvl="1" indent="-228600">
              <a:spcBef>
                <a:spcPts val="0"/>
              </a:spcBef>
            </a:pPr>
            <a:r>
              <a:rPr lang="sv-SE" dirty="0"/>
              <a:t>Ruby on Rails</a:t>
            </a:r>
          </a:p>
          <a:p>
            <a:pPr marL="914400" lvl="1" indent="-228600">
              <a:spcBef>
                <a:spcPts val="0"/>
              </a:spcBef>
            </a:pPr>
            <a:r>
              <a:rPr lang="sv-SE" dirty="0"/>
              <a:t>.NET Core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traditioneel</a:t>
            </a:r>
            <a:r>
              <a:rPr lang="en-US" dirty="0" smtClean="0"/>
              <a:t> </a:t>
            </a:r>
            <a:r>
              <a:rPr lang="en-US" dirty="0" err="1" smtClean="0"/>
              <a:t>versiebeheersysteem</a:t>
            </a:r>
            <a:endParaRPr lang="nl-NL" dirty="0"/>
          </a:p>
        </p:txBody>
      </p:sp>
      <p:pic>
        <p:nvPicPr>
          <p:cNvPr id="5" name="Picture Placeholder 6"/>
          <p:cNvPicPr preferRelativeResize="0">
            <a:picLocks noGrp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056784" cy="4176464"/>
          </a:xfrm>
        </p:spPr>
      </p:pic>
    </p:spTree>
    <p:extLst>
      <p:ext uri="{BB962C8B-B14F-4D97-AF65-F5344CB8AC3E}">
        <p14:creationId xmlns:p14="http://schemas.microsoft.com/office/powerpoint/2010/main" val="37809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gedistribueerd</a:t>
            </a:r>
            <a:r>
              <a:rPr lang="en-US" dirty="0" smtClean="0"/>
              <a:t> </a:t>
            </a:r>
            <a:r>
              <a:rPr lang="en-US" dirty="0" err="1" smtClean="0"/>
              <a:t>versiebeheersysteem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lt text"/>
          <p:cNvPicPr>
            <a:picLocks noGrp="1" noChangeAspect="1" noChangeArrowheads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916832"/>
            <a:ext cx="655912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Elke repository is </a:t>
            </a:r>
            <a:r>
              <a:rPr lang="en-US" dirty="0" err="1" smtClean="0"/>
              <a:t>gelijkwaardig</a:t>
            </a:r>
            <a:endParaRPr lang="nl-NL" dirty="0"/>
          </a:p>
        </p:txBody>
      </p:sp>
      <p:pic>
        <p:nvPicPr>
          <p:cNvPr id="5" name="Picture Placeholder 3"/>
          <p:cNvPicPr preferRelativeResize="0">
            <a:picLocks noGrp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6" y="1484784"/>
            <a:ext cx="6353126" cy="4680520"/>
          </a:xfrm>
        </p:spPr>
      </p:pic>
    </p:spTree>
    <p:extLst>
      <p:ext uri="{BB962C8B-B14F-4D97-AF65-F5344CB8AC3E}">
        <p14:creationId xmlns:p14="http://schemas.microsoft.com/office/powerpoint/2010/main" val="2508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r>
              <a:rPr lang="en-US" dirty="0" smtClean="0"/>
              <a:t> van </a:t>
            </a:r>
            <a:r>
              <a:rPr lang="en-US" dirty="0" err="1" smtClean="0"/>
              <a:t>Git</a:t>
            </a:r>
            <a:r>
              <a:rPr lang="en-US" dirty="0" smtClean="0"/>
              <a:t> – offline </a:t>
            </a:r>
            <a:r>
              <a:rPr lang="en-US" dirty="0" err="1" smtClean="0"/>
              <a:t>gebruik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3"/>
          </p:nvPr>
        </p:nvSpPr>
        <p:spPr/>
      </p:sp>
      <p:pic>
        <p:nvPicPr>
          <p:cNvPr id="5" name="Shape 1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003" y="1772816"/>
            <a:ext cx="8227992" cy="4651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9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r>
              <a:rPr lang="en-US" dirty="0" smtClean="0"/>
              <a:t> van </a:t>
            </a:r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en-US" dirty="0" err="1" smtClean="0"/>
              <a:t>makkelijke</a:t>
            </a:r>
            <a:r>
              <a:rPr lang="en-US" dirty="0" smtClean="0"/>
              <a:t> branches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3"/>
          </p:nvPr>
        </p:nvSpPr>
        <p:spPr/>
      </p:sp>
      <p:pic>
        <p:nvPicPr>
          <p:cNvPr id="6" name="Shape 2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2999" y="2669569"/>
            <a:ext cx="6858000" cy="2857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2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T presentation templa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734</Words>
  <Application>Microsoft Office PowerPoint</Application>
  <PresentationFormat>On-screen Show (4:3)</PresentationFormat>
  <Paragraphs>101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ICT presentation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Martijn Baas</dc:creator>
  <cp:keywords>ICT Automatisering</cp:keywords>
  <cp:lastModifiedBy>Wilbert van Dolleweerd</cp:lastModifiedBy>
  <cp:revision>20</cp:revision>
  <dcterms:created xsi:type="dcterms:W3CDTF">2015-09-15T08:32:20Z</dcterms:created>
  <dcterms:modified xsi:type="dcterms:W3CDTF">2016-03-10T08:20:04Z</dcterms:modified>
</cp:coreProperties>
</file>