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65876B-3E9C-A9C1-DA5D-A864731D9E2E}" name="Carla Stuifzand" initials="CS" userId="S::Carla.Stuifzand@ict.nl::54bfb37d-01fb-4203-abcf-9a553ae67020" providerId="AD"/>
  <p188:author id="{30A0877A-EDCF-E317-B88F-ADE12BDF58F8}" name="Hilde Teunissen" initials="HT" userId="S::hilde.teunissen@ict.nl::647f55e4-e1dd-4a24-ba69-9f3ce8d75f34" providerId="AD"/>
  <p188:author id="{7F662BED-3423-41B0-3580-425D9AC857E7}" name="Merel Smit" initials="MS" userId="Merel Smi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1"/>
    <a:srgbClr val="616160"/>
    <a:srgbClr val="EB6012"/>
    <a:srgbClr val="F3F3F3"/>
    <a:srgbClr val="0F5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1DF0E-4CD5-47A6-956E-30C9B54C11A9}" v="13" dt="2023-08-30T12:51:4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1"/>
    <p:restoredTop sz="74548" autoAdjust="0"/>
  </p:normalViewPr>
  <p:slideViewPr>
    <p:cSldViewPr snapToGrid="0" snapToObjects="1">
      <p:cViewPr varScale="1">
        <p:scale>
          <a:sx n="118" d="100"/>
          <a:sy n="118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5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l Smit" userId="5e25d0cd-556c-4594-993b-f0ea914f8377" providerId="ADAL" clId="{11B7F6FA-B02F-41EB-ADE3-3267F2CDFA66}"/>
    <pc:docChg chg="modSld">
      <pc:chgData name="Merel Smit" userId="5e25d0cd-556c-4594-993b-f0ea914f8377" providerId="ADAL" clId="{11B7F6FA-B02F-41EB-ADE3-3267F2CDFA66}" dt="2023-07-06T10:15:33.408" v="4" actId="1076"/>
      <pc:docMkLst>
        <pc:docMk/>
      </pc:docMkLst>
      <pc:sldChg chg="addSp modSp mod">
        <pc:chgData name="Merel Smit" userId="5e25d0cd-556c-4594-993b-f0ea914f8377" providerId="ADAL" clId="{11B7F6FA-B02F-41EB-ADE3-3267F2CDFA66}" dt="2023-07-06T10:15:33.408" v="4" actId="1076"/>
        <pc:sldMkLst>
          <pc:docMk/>
          <pc:sldMk cId="3573045256" sldId="2123258587"/>
        </pc:sldMkLst>
        <pc:picChg chg="add mod">
          <ac:chgData name="Merel Smit" userId="5e25d0cd-556c-4594-993b-f0ea914f8377" providerId="ADAL" clId="{11B7F6FA-B02F-41EB-ADE3-3267F2CDFA66}" dt="2023-07-06T10:15:33.408" v="4" actId="1076"/>
          <ac:picMkLst>
            <pc:docMk/>
            <pc:sldMk cId="3573045256" sldId="2123258587"/>
            <ac:picMk id="3" creationId="{A20664C7-F03D-F73C-6BA6-C935EADCA5EC}"/>
          </ac:picMkLst>
        </pc:picChg>
      </pc:sldChg>
    </pc:docChg>
  </pc:docChgLst>
  <pc:docChgLst>
    <pc:chgData name="Hilde Teunissen" userId="647f55e4-e1dd-4a24-ba69-9f3ce8d75f34" providerId="ADAL" clId="{87F1DF0E-4CD5-47A6-956E-30C9B54C11A9}"/>
    <pc:docChg chg="undo custSel addSld delSld modSld">
      <pc:chgData name="Hilde Teunissen" userId="647f55e4-e1dd-4a24-ba69-9f3ce8d75f34" providerId="ADAL" clId="{87F1DF0E-4CD5-47A6-956E-30C9B54C11A9}" dt="2023-08-30T12:52:08.994" v="23" actId="2696"/>
      <pc:docMkLst>
        <pc:docMk/>
      </pc:docMkLst>
      <pc:sldChg chg="del">
        <pc:chgData name="Hilde Teunissen" userId="647f55e4-e1dd-4a24-ba69-9f3ce8d75f34" providerId="ADAL" clId="{87F1DF0E-4CD5-47A6-956E-30C9B54C11A9}" dt="2023-08-30T12:42:17.663" v="0" actId="2696"/>
        <pc:sldMkLst>
          <pc:docMk/>
          <pc:sldMk cId="3617086653" sldId="273"/>
        </pc:sldMkLst>
      </pc:sldChg>
      <pc:sldChg chg="del">
        <pc:chgData name="Hilde Teunissen" userId="647f55e4-e1dd-4a24-ba69-9f3ce8d75f34" providerId="ADAL" clId="{87F1DF0E-4CD5-47A6-956E-30C9B54C11A9}" dt="2023-08-30T12:52:08.994" v="23" actId="2696"/>
        <pc:sldMkLst>
          <pc:docMk/>
          <pc:sldMk cId="1771776108" sldId="2123258584"/>
        </pc:sldMkLst>
      </pc:sldChg>
      <pc:sldChg chg="del">
        <pc:chgData name="Hilde Teunissen" userId="647f55e4-e1dd-4a24-ba69-9f3ce8d75f34" providerId="ADAL" clId="{87F1DF0E-4CD5-47A6-956E-30C9B54C11A9}" dt="2023-08-30T12:46:42.124" v="7" actId="2696"/>
        <pc:sldMkLst>
          <pc:docMk/>
          <pc:sldMk cId="3573045256" sldId="2123258587"/>
        </pc:sldMkLst>
      </pc:sldChg>
      <pc:sldChg chg="add del setBg">
        <pc:chgData name="Hilde Teunissen" userId="647f55e4-e1dd-4a24-ba69-9f3ce8d75f34" providerId="ADAL" clId="{87F1DF0E-4CD5-47A6-956E-30C9B54C11A9}" dt="2023-08-30T12:51:30.911" v="19" actId="2696"/>
        <pc:sldMkLst>
          <pc:docMk/>
          <pc:sldMk cId="1958846" sldId="2123258588"/>
        </pc:sldMkLst>
      </pc:sldChg>
      <pc:sldChg chg="new del">
        <pc:chgData name="Hilde Teunissen" userId="647f55e4-e1dd-4a24-ba69-9f3ce8d75f34" providerId="ADAL" clId="{87F1DF0E-4CD5-47A6-956E-30C9B54C11A9}" dt="2023-08-30T12:42:36.392" v="3" actId="2696"/>
        <pc:sldMkLst>
          <pc:docMk/>
          <pc:sldMk cId="3425571098" sldId="2123258592"/>
        </pc:sldMkLst>
      </pc:sldChg>
      <pc:sldChg chg="add del setBg">
        <pc:chgData name="Hilde Teunissen" userId="647f55e4-e1dd-4a24-ba69-9f3ce8d75f34" providerId="ADAL" clId="{87F1DF0E-4CD5-47A6-956E-30C9B54C11A9}" dt="2023-08-30T12:51:52.479" v="22" actId="2696"/>
        <pc:sldMkLst>
          <pc:docMk/>
          <pc:sldMk cId="1343969936" sldId="2123258593"/>
        </pc:sldMkLst>
      </pc:sldChg>
      <pc:sldChg chg="add">
        <pc:chgData name="Hilde Teunissen" userId="647f55e4-e1dd-4a24-ba69-9f3ce8d75f34" providerId="ADAL" clId="{87F1DF0E-4CD5-47A6-956E-30C9B54C11A9}" dt="2023-08-30T12:42:32.570" v="2"/>
        <pc:sldMkLst>
          <pc:docMk/>
          <pc:sldMk cId="3425113843" sldId="2123258747"/>
        </pc:sldMkLst>
      </pc:sldChg>
      <pc:sldChg chg="add del">
        <pc:chgData name="Hilde Teunissen" userId="647f55e4-e1dd-4a24-ba69-9f3ce8d75f34" providerId="ADAL" clId="{87F1DF0E-4CD5-47A6-956E-30C9B54C11A9}" dt="2023-08-30T12:46:39.379" v="6" actId="2696"/>
        <pc:sldMkLst>
          <pc:docMk/>
          <pc:sldMk cId="579594082" sldId="2123258749"/>
        </pc:sldMkLst>
      </pc:sldChg>
      <pc:sldChg chg="add">
        <pc:chgData name="Hilde Teunissen" userId="647f55e4-e1dd-4a24-ba69-9f3ce8d75f34" providerId="ADAL" clId="{87F1DF0E-4CD5-47A6-956E-30C9B54C11A9}" dt="2023-08-30T12:49:23.957" v="8"/>
        <pc:sldMkLst>
          <pc:docMk/>
          <pc:sldMk cId="517776139" sldId="2147472980"/>
        </pc:sldMkLst>
      </pc:sldChg>
      <pc:sldChg chg="add">
        <pc:chgData name="Hilde Teunissen" userId="647f55e4-e1dd-4a24-ba69-9f3ce8d75f34" providerId="ADAL" clId="{87F1DF0E-4CD5-47A6-956E-30C9B54C11A9}" dt="2023-08-30T12:49:31.986" v="9"/>
        <pc:sldMkLst>
          <pc:docMk/>
          <pc:sldMk cId="1769548113" sldId="2147473063"/>
        </pc:sldMkLst>
      </pc:sldChg>
      <pc:sldChg chg="add del setBg">
        <pc:chgData name="Hilde Teunissen" userId="647f55e4-e1dd-4a24-ba69-9f3ce8d75f34" providerId="ADAL" clId="{87F1DF0E-4CD5-47A6-956E-30C9B54C11A9}" dt="2023-08-30T12:50:26.773" v="15"/>
        <pc:sldMkLst>
          <pc:docMk/>
          <pc:sldMk cId="122048352" sldId="2147473064"/>
        </pc:sldMkLst>
      </pc:sldChg>
      <pc:sldChg chg="add del setBg">
        <pc:chgData name="Hilde Teunissen" userId="647f55e4-e1dd-4a24-ba69-9f3ce8d75f34" providerId="ADAL" clId="{87F1DF0E-4CD5-47A6-956E-30C9B54C11A9}" dt="2023-08-30T12:51:24.509" v="18" actId="2696"/>
        <pc:sldMkLst>
          <pc:docMk/>
          <pc:sldMk cId="2776586669" sldId="2147473064"/>
        </pc:sldMkLst>
      </pc:sldChg>
      <pc:sldChg chg="add">
        <pc:chgData name="Hilde Teunissen" userId="647f55e4-e1dd-4a24-ba69-9f3ce8d75f34" providerId="ADAL" clId="{87F1DF0E-4CD5-47A6-956E-30C9B54C11A9}" dt="2023-08-30T12:51:18.754" v="17"/>
        <pc:sldMkLst>
          <pc:docMk/>
          <pc:sldMk cId="3938493899" sldId="2147473065"/>
        </pc:sldMkLst>
      </pc:sldChg>
      <pc:sldChg chg="add">
        <pc:chgData name="Hilde Teunissen" userId="647f55e4-e1dd-4a24-ba69-9f3ce8d75f34" providerId="ADAL" clId="{87F1DF0E-4CD5-47A6-956E-30C9B54C11A9}" dt="2023-08-30T12:51:49.484" v="21"/>
        <pc:sldMkLst>
          <pc:docMk/>
          <pc:sldMk cId="1363946702" sldId="21474730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F1B9A98-F1FB-0949-9CA8-26DB7B5F35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8B2E4D-784D-9342-90C5-5AB26F3FE8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FE745-3EB9-B747-A5C2-264BEDC4326C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8FB426-F33B-4444-A532-BBC9A78B93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0290B1-E928-9747-80C6-B1B20D0FCA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9F376-378F-994A-A558-C4AA369F2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8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9F7C-DAE7-9B4B-9AA6-E1EA6E6A4BB5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2DB66-CA7E-5043-8AC5-3E663CC577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6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Mijn rol binnen ICT toelichten.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 of installeren en configureren gelukt 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Voorstelrondje met te beantwoorden vragen: Wat is de huidige ervaring met Git en vanuit je rol: wat verwacht men van deze cursus?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Basis cursus - bedoeld om je genoeg kennis te geven om zelfstandig door te gaan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Via een aantal slides laat ik relevante informatie zien tussendoor afgewisseld via demonstraties.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Aan het einde tijd voor vragen en discussie over geavanceerde scenario’s.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Vragen/discussies tussendoor - prima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Tempo sneller? Aangeven!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63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Directed</a:t>
            </a:r>
            <a:r>
              <a:rPr lang="nl-NL" dirty="0"/>
              <a:t>: 1 richting – </a:t>
            </a:r>
            <a:r>
              <a:rPr lang="nl-NL" dirty="0" err="1"/>
              <a:t>commits</a:t>
            </a:r>
            <a:r>
              <a:rPr lang="nl-NL" dirty="0"/>
              <a:t> wijzen naar een </a:t>
            </a:r>
            <a:r>
              <a:rPr lang="nl-NL" dirty="0" err="1"/>
              <a:t>parent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Acyclic</a:t>
            </a:r>
            <a:r>
              <a:rPr lang="nl-NL" dirty="0"/>
              <a:t>: niet mogelijk om een cirkel te vormen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Graph</a:t>
            </a:r>
            <a:r>
              <a:rPr lang="nl-NL" dirty="0"/>
              <a:t>: Nodes (</a:t>
            </a:r>
            <a:r>
              <a:rPr lang="nl-NL" dirty="0" err="1"/>
              <a:t>commits</a:t>
            </a:r>
            <a:r>
              <a:rPr lang="nl-NL" dirty="0"/>
              <a:t>) en </a:t>
            </a:r>
            <a:r>
              <a:rPr lang="nl-NL" dirty="0" err="1"/>
              <a:t>edges</a:t>
            </a:r>
            <a:r>
              <a:rPr lang="nl-NL" dirty="0"/>
              <a:t> (verbindingen naar voorgaande </a:t>
            </a:r>
            <a:r>
              <a:rPr lang="nl-NL" dirty="0" err="1"/>
              <a:t>commits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Branches: niets anders dan een pointer naar een specifieke </a:t>
            </a:r>
            <a:r>
              <a:rPr lang="nl-NL" dirty="0" err="1"/>
              <a:t>commit</a:t>
            </a:r>
            <a:r>
              <a:rPr lang="nl-N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 in de </a:t>
            </a:r>
            <a:r>
              <a:rPr lang="nl-NL" dirty="0" err="1"/>
              <a:t>Entity</a:t>
            </a:r>
            <a:r>
              <a:rPr lang="nl-NL" dirty="0"/>
              <a:t> Framework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Tag: niets anders als een labeltje wat aan een specifieke </a:t>
            </a:r>
            <a:r>
              <a:rPr lang="nl-NL" dirty="0" err="1"/>
              <a:t>commit</a:t>
            </a:r>
            <a:r>
              <a:rPr lang="nl-NL" dirty="0"/>
              <a:t> hangt.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Op beamer paden van DAG volgen (uitleggen hoe branches gelezen moeten worden)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commit</a:t>
            </a:r>
            <a:r>
              <a:rPr lang="nl-NL" dirty="0"/>
              <a:t> (elke node) wordt uniek </a:t>
            </a:r>
            <a:r>
              <a:rPr lang="nl-NL" dirty="0" err="1"/>
              <a:t>geidentificeerd</a:t>
            </a:r>
            <a:r>
              <a:rPr lang="nl-NL" dirty="0"/>
              <a:t> door een secure </a:t>
            </a:r>
            <a:r>
              <a:rPr lang="nl-NL" dirty="0" err="1"/>
              <a:t>hash</a:t>
            </a:r>
            <a:r>
              <a:rPr lang="nl-NL" dirty="0"/>
              <a:t> (animatie).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99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 bestaat een </a:t>
            </a:r>
            <a:r>
              <a:rPr lang="nl-NL" dirty="0" err="1"/>
              <a:t>commit</a:t>
            </a:r>
            <a:r>
              <a:rPr lang="nl-NL" dirty="0"/>
              <a:t> uit?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diff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committer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pointer naar voorgaande </a:t>
            </a:r>
            <a:r>
              <a:rPr lang="nl-NL" dirty="0" err="1"/>
              <a:t>commit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SHA wordt berekend aan de hand van die eigenschappen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Commando's van Git werken via de SHA</a:t>
            </a:r>
            <a:br>
              <a:rPr lang="nl-NL" dirty="0"/>
            </a:b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Voorbeeld laten zien waarbij een SHA wordt aangepast door middel van git </a:t>
            </a:r>
            <a:r>
              <a:rPr lang="nl-NL" dirty="0" err="1"/>
              <a:t>commit</a:t>
            </a:r>
            <a:r>
              <a:rPr lang="nl-NL" dirty="0"/>
              <a:t> –</a:t>
            </a:r>
            <a:r>
              <a:rPr lang="nl-NL" dirty="0" err="1"/>
              <a:t>amend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68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0" dirty="0"/>
              <a:t>In de volgende slides worden de volgende commando’s toegelicht.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init</a:t>
            </a:r>
            <a:r>
              <a:rPr lang="nl-NL" dirty="0"/>
              <a:t> demonstreren om te gebruiken als testcase voor de volgende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help </a:t>
            </a:r>
            <a:r>
              <a:rPr lang="nl-NL" dirty="0" err="1"/>
              <a:t>command</a:t>
            </a:r>
            <a:r>
              <a:rPr lang="nl-NL" dirty="0"/>
              <a:t> laten zien (ook als een voorbeeld voor onduidelijke manpages).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init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versiebeheersystemen zoals </a:t>
            </a:r>
            <a:r>
              <a:rPr lang="nl-NL" dirty="0" err="1"/>
              <a:t>Subversion</a:t>
            </a:r>
            <a:r>
              <a:rPr lang="nl-NL" dirty="0"/>
              <a:t> check je bestanden in en dat is dan je wijziging.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Git zit er een niveau van </a:t>
            </a:r>
            <a:r>
              <a:rPr lang="nl-NL" dirty="0" err="1"/>
              <a:t>indirectie</a:t>
            </a:r>
            <a:r>
              <a:rPr lang="nl-NL" dirty="0"/>
              <a:t> tussen. Wijzigingen bevinden zich in je </a:t>
            </a:r>
            <a:r>
              <a:rPr lang="nl-NL" dirty="0" err="1"/>
              <a:t>working</a:t>
            </a:r>
            <a:r>
              <a:rPr lang="nl-NL" dirty="0"/>
              <a:t> directory. Via git </a:t>
            </a:r>
            <a:r>
              <a:rPr lang="nl-NL" dirty="0" err="1"/>
              <a:t>add</a:t>
            </a:r>
            <a:r>
              <a:rPr lang="nl-NL" dirty="0"/>
              <a:t> voeg je wijzigingen toe je aan je </a:t>
            </a:r>
            <a:r>
              <a:rPr lang="nl-NL" dirty="0" err="1"/>
              <a:t>staging</a:t>
            </a:r>
            <a:r>
              <a:rPr lang="nl-NL" dirty="0"/>
              <a:t> area (ook wel index) geheten. Uiteindelijk ga je er via git </a:t>
            </a:r>
            <a:r>
              <a:rPr lang="nl-NL" dirty="0" err="1"/>
              <a:t>commit</a:t>
            </a:r>
            <a:r>
              <a:rPr lang="nl-NL" dirty="0"/>
              <a:t> een </a:t>
            </a:r>
            <a:r>
              <a:rPr lang="nl-NL" dirty="0" err="1"/>
              <a:t>commit</a:t>
            </a:r>
            <a:r>
              <a:rPr lang="nl-NL" dirty="0"/>
              <a:t> van maken.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Waarom zou je dit willen? Omdat het je in staat stelt om eerst een stuk te werken en daarna na te denken over hoe je dit wilt toevoegen aan je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Quote: “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 of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(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software engineering"</a:t>
            </a:r>
            <a:r>
              <a:rPr lang="nl-NL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Inconsistentie: </a:t>
            </a:r>
            <a:r>
              <a:rPr lang="nl-NL" dirty="0" err="1"/>
              <a:t>working</a:t>
            </a:r>
            <a:r>
              <a:rPr lang="nl-NL" dirty="0"/>
              <a:t> directory wordt ook wel </a:t>
            </a:r>
            <a:r>
              <a:rPr lang="nl-NL" dirty="0" err="1"/>
              <a:t>working</a:t>
            </a:r>
            <a:r>
              <a:rPr lang="nl-NL" dirty="0"/>
              <a:t> tree genoemd. </a:t>
            </a:r>
            <a:r>
              <a:rPr lang="nl-NL" dirty="0" err="1"/>
              <a:t>Staging</a:t>
            </a:r>
            <a:r>
              <a:rPr lang="nl-NL" dirty="0"/>
              <a:t> area wordt ook wel index genoemd.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git </a:t>
            </a:r>
            <a:r>
              <a:rPr lang="nl-NL" dirty="0" err="1"/>
              <a:t>repository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Create</a:t>
            </a:r>
            <a:r>
              <a:rPr lang="nl-NL" dirty="0"/>
              <a:t> a file </a:t>
            </a:r>
            <a:r>
              <a:rPr lang="nl-NL" dirty="0" err="1"/>
              <a:t>called</a:t>
            </a:r>
            <a:r>
              <a:rPr lang="nl-NL" dirty="0"/>
              <a:t> name.txt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add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commit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8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status </a:t>
            </a:r>
            <a:r>
              <a:rPr lang="en-US" dirty="0" err="1"/>
              <a:t>demonstreren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wijziging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show </a:t>
            </a:r>
            <a:r>
              <a:rPr lang="en-US" dirty="0" err="1"/>
              <a:t>toont</a:t>
            </a:r>
            <a:r>
              <a:rPr lang="en-US" dirty="0"/>
              <a:t> </a:t>
            </a:r>
            <a:r>
              <a:rPr lang="en-US" dirty="0" err="1"/>
              <a:t>wijzigingen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specifieke</a:t>
            </a:r>
            <a:r>
              <a:rPr lang="en-US" dirty="0"/>
              <a:t> commit (commit-message, </a:t>
            </a:r>
            <a:r>
              <a:rPr lang="en-US" dirty="0" err="1"/>
              <a:t>bestandsnamen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diff </a:t>
            </a:r>
            <a:r>
              <a:rPr lang="en-US" dirty="0" err="1"/>
              <a:t>toont</a:t>
            </a:r>
            <a:r>
              <a:rPr lang="en-US" dirty="0"/>
              <a:t> de </a:t>
            </a:r>
            <a:r>
              <a:rPr lang="en-US" dirty="0" err="1"/>
              <a:t>verschillen</a:t>
            </a:r>
            <a:r>
              <a:rPr lang="en-US" dirty="0"/>
              <a:t> in je working directory ten </a:t>
            </a:r>
            <a:r>
              <a:rPr lang="en-US" dirty="0" err="1"/>
              <a:t>opzichte</a:t>
            </a:r>
            <a:r>
              <a:rPr lang="en-US" dirty="0"/>
              <a:t> van de </a:t>
            </a:r>
            <a:r>
              <a:rPr lang="en-US" dirty="0" err="1"/>
              <a:t>laatste</a:t>
            </a:r>
            <a:r>
              <a:rPr lang="en-US" dirty="0"/>
              <a:t> commit (</a:t>
            </a:r>
            <a:r>
              <a:rPr lang="en-US" dirty="0" err="1"/>
              <a:t>oftewel</a:t>
            </a:r>
            <a:r>
              <a:rPr lang="en-US" dirty="0"/>
              <a:t>, 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</a:t>
            </a:r>
            <a:r>
              <a:rPr lang="en-US" dirty="0" err="1"/>
              <a:t>wijzigen</a:t>
            </a:r>
            <a:r>
              <a:rPr lang="en-US" dirty="0"/>
              <a:t>). Git diff –cached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maar dan </a:t>
            </a:r>
            <a:r>
              <a:rPr lang="en-US" dirty="0" err="1"/>
              <a:t>voor</a:t>
            </a:r>
            <a:r>
              <a:rPr lang="en-US" dirty="0"/>
              <a:t> de index/staging area.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log shows all your commits as a list. </a:t>
            </a:r>
            <a:r>
              <a:rPr lang="en-US" dirty="0" err="1"/>
              <a:t>Gitk</a:t>
            </a:r>
            <a:r>
              <a:rPr lang="en-US" dirty="0"/>
              <a:t> –all does the same but with a GUI.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the git repository use Git status to display that nothing has changed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Make a change to the contents of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status to display that the file has changed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diff to display the change compared to the working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</a:t>
            </a:r>
            <a:r>
              <a:rPr lang="en-US" dirty="0" err="1"/>
              <a:t>difftool</a:t>
            </a:r>
            <a:r>
              <a:rPr lang="en-US" dirty="0"/>
              <a:t> to do it in your graphical merge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add to stage the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status to show the new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diff --cached to show the changes in the staging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Commit the change using git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log to display the list of commits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show to display your latest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08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git show HEAD is the same output as git show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git show &lt;sha&gt; is the same output as git show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that \.git\refs\heads contains the branch name files where in the files you can find the SHA.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265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reset dient twee doelen: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wijzigingen in je index en/of </a:t>
            </a:r>
            <a:r>
              <a:rPr lang="nl-NL" dirty="0" err="1"/>
              <a:t>working</a:t>
            </a:r>
            <a:r>
              <a:rPr lang="nl-NL" dirty="0"/>
              <a:t> directory weg te gooien.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in je huidige </a:t>
            </a:r>
            <a:r>
              <a:rPr lang="nl-NL" dirty="0" err="1"/>
              <a:t>branch</a:t>
            </a:r>
            <a:r>
              <a:rPr lang="nl-NL" dirty="0"/>
              <a:t> terug te gaan naar een voorgaande </a:t>
            </a:r>
            <a:r>
              <a:rPr lang="nl-NL" dirty="0" err="1"/>
              <a:t>commit</a:t>
            </a:r>
            <a:r>
              <a:rPr lang="nl-NL" dirty="0"/>
              <a:t> waarbij je alle tussenliggende </a:t>
            </a:r>
            <a:r>
              <a:rPr lang="nl-NL" dirty="0" err="1"/>
              <a:t>commits</a:t>
            </a:r>
            <a:r>
              <a:rPr lang="nl-NL" dirty="0"/>
              <a:t> weggooit.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(9 van de 10 keer gebruik ik git reset –hard)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a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staging</a:t>
            </a:r>
            <a:r>
              <a:rPr lang="nl-NL" dirty="0"/>
              <a:t> area </a:t>
            </a:r>
            <a:r>
              <a:rPr lang="nl-NL" dirty="0" err="1"/>
              <a:t>using</a:t>
            </a:r>
            <a:r>
              <a:rPr lang="nl-NL" dirty="0"/>
              <a:t> git </a:t>
            </a:r>
            <a:r>
              <a:rPr lang="nl-NL" dirty="0" err="1"/>
              <a:t>git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Do a git reset –mixed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Do a git reset –-hard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 (</a:t>
            </a:r>
            <a:r>
              <a:rPr lang="nl-NL" dirty="0" err="1"/>
              <a:t>all</a:t>
            </a:r>
            <a:r>
              <a:rPr lang="nl-NL" dirty="0"/>
              <a:t> changes </a:t>
            </a:r>
            <a:r>
              <a:rPr lang="nl-NL" dirty="0" err="1"/>
              <a:t>gone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a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add</a:t>
            </a:r>
            <a:r>
              <a:rPr lang="nl-NL" dirty="0"/>
              <a:t> / git </a:t>
            </a:r>
            <a:r>
              <a:rPr lang="nl-NL" dirty="0" err="1"/>
              <a:t>commit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Use</a:t>
            </a:r>
            <a:r>
              <a:rPr lang="nl-NL" dirty="0"/>
              <a:t> git log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SHA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reset --hard &lt;</a:t>
            </a:r>
            <a:r>
              <a:rPr lang="nl-NL" dirty="0" err="1"/>
              <a:t>commit</a:t>
            </a:r>
            <a:r>
              <a:rPr lang="nl-NL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2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Copy name.txt to </a:t>
            </a:r>
            <a:r>
              <a:rPr lang="en-GB" dirty="0" err="1"/>
              <a:t>name.bak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 a .</a:t>
            </a:r>
            <a:r>
              <a:rPr lang="en-GB" dirty="0" err="1"/>
              <a:t>gitignore</a:t>
            </a:r>
            <a:r>
              <a:rPr lang="en-GB" dirty="0"/>
              <a:t> file with the contents *.</a:t>
            </a:r>
            <a:r>
              <a:rPr lang="en-GB" dirty="0" err="1"/>
              <a:t>bak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add .</a:t>
            </a:r>
            <a:r>
              <a:rPr lang="en-GB" dirty="0" err="1"/>
              <a:t>gitignore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When a .</a:t>
            </a:r>
            <a:r>
              <a:rPr lang="en-GB" dirty="0" err="1"/>
              <a:t>bak</a:t>
            </a:r>
            <a:r>
              <a:rPr lang="en-GB" dirty="0"/>
              <a:t> file has been added to git and later you create a .</a:t>
            </a:r>
            <a:r>
              <a:rPr lang="en-GB" dirty="0" err="1"/>
              <a:t>gitignore</a:t>
            </a:r>
            <a:r>
              <a:rPr lang="en-GB" dirty="0"/>
              <a:t> file with *.</a:t>
            </a:r>
            <a:r>
              <a:rPr lang="en-GB" dirty="0" err="1"/>
              <a:t>bak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And now you change that .</a:t>
            </a:r>
            <a:r>
              <a:rPr lang="en-GB" dirty="0" err="1"/>
              <a:t>bak</a:t>
            </a:r>
            <a:r>
              <a:rPr lang="en-GB" dirty="0"/>
              <a:t> file, will Git record it as a change? Yes or no? Why?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99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EXERCISES: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branch to create a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to switch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create a new file and add/commit it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</a:t>
            </a:r>
            <a:r>
              <a:rPr lang="en-GB" b="0" dirty="0" err="1"/>
              <a:t>gitk</a:t>
            </a:r>
            <a:r>
              <a:rPr lang="en-GB" b="0" dirty="0"/>
              <a:t> to show the new graph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to switch back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the working directory concept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branch –d newly created branch</a:t>
            </a: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849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EXERCISE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Merge without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Create a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Go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Add a file and commit it to that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</a:t>
            </a:r>
            <a:r>
              <a:rPr lang="en-GB" b="0" dirty="0" err="1"/>
              <a:t>gitk</a:t>
            </a:r>
            <a:r>
              <a:rPr lang="en-GB" b="0" dirty="0"/>
              <a:t> to display the new situation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that commands work on the branch you are in.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merge &lt;</a:t>
            </a:r>
            <a:r>
              <a:rPr lang="en-GB" b="0" dirty="0" err="1"/>
              <a:t>newbranch</a:t>
            </a:r>
            <a:r>
              <a:rPr lang="en-GB" b="0" dirty="0"/>
              <a:t>&gt;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fast-forward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Delete created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Merge with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new branch (but don’t do anything with it yet)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change in name.txt on a specific line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add/commit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change in name.txt on the same line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add/commit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try to merge using git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display the contents of the file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git </a:t>
            </a:r>
            <a:r>
              <a:rPr lang="en-GB" b="0" dirty="0" err="1"/>
              <a:t>mergetool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status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commit to conclude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16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Git rebase without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log 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new branch based on the first 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Add a new file (not yet used in main)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git add to make three separate changes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display the graph using </a:t>
            </a:r>
            <a:r>
              <a:rPr lang="en-GB" b="0" dirty="0" err="1"/>
              <a:t>gitk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Do the rebase using git rebase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0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Ontstaan in 2005 voor beheer van de Linux </a:t>
            </a:r>
            <a:r>
              <a:rPr lang="nl-NL" dirty="0" err="1"/>
              <a:t>Kernel</a:t>
            </a:r>
            <a:r>
              <a:rPr lang="nl-NL" dirty="0"/>
              <a:t> als opvolger voor het wegvallen van </a:t>
            </a:r>
            <a:r>
              <a:rPr lang="nl-NL" dirty="0" err="1"/>
              <a:t>Bitkeeper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zijn meerdere DVCS systemen rond die tijd ontstaan. </a:t>
            </a:r>
            <a:r>
              <a:rPr lang="nl-NL" dirty="0" err="1"/>
              <a:t>Mercurial</a:t>
            </a:r>
            <a:r>
              <a:rPr lang="nl-NL" dirty="0"/>
              <a:t> is daar de grootste van maar er zijn ook anderen zoals </a:t>
            </a:r>
            <a:r>
              <a:rPr lang="nl-NL" dirty="0" err="1"/>
              <a:t>Darcs</a:t>
            </a:r>
            <a:r>
              <a:rPr lang="nl-NL" dirty="0"/>
              <a:t>, </a:t>
            </a:r>
            <a:r>
              <a:rPr lang="nl-NL" dirty="0" err="1"/>
              <a:t>Arc</a:t>
            </a:r>
            <a:r>
              <a:rPr lang="nl-NL" dirty="0"/>
              <a:t>. Git heeft de </a:t>
            </a:r>
            <a:r>
              <a:rPr lang="nl-NL" dirty="0" err="1"/>
              <a:t>popularitetscontest</a:t>
            </a:r>
            <a:r>
              <a:rPr lang="nl-NL" dirty="0"/>
              <a:t> gewonnen.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Denk aan bedrijven als </a:t>
            </a:r>
            <a:r>
              <a:rPr lang="nl-NL" dirty="0" err="1"/>
              <a:t>Github</a:t>
            </a:r>
            <a:r>
              <a:rPr lang="nl-NL" dirty="0"/>
              <a:t>, </a:t>
            </a:r>
            <a:r>
              <a:rPr lang="nl-NL" dirty="0" err="1"/>
              <a:t>Atlassian</a:t>
            </a:r>
            <a:r>
              <a:rPr lang="nl-NL" dirty="0"/>
              <a:t> maar ook </a:t>
            </a:r>
            <a:r>
              <a:rPr lang="nl-NL" dirty="0" err="1"/>
              <a:t>Microft</a:t>
            </a:r>
            <a:r>
              <a:rPr lang="nl-NL" dirty="0"/>
              <a:t> met Visual Studio Online / heet nu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Git is geen </a:t>
            </a:r>
            <a:r>
              <a:rPr lang="nl-NL" dirty="0" err="1"/>
              <a:t>acronym</a:t>
            </a:r>
            <a:r>
              <a:rPr lang="nl-NL" dirty="0"/>
              <a:t> maar een naam. </a:t>
            </a:r>
            <a:r>
              <a:rPr lang="nl-NL" dirty="0" err="1"/>
              <a:t>Linus</a:t>
            </a:r>
            <a:r>
              <a:rPr lang="nl-NL" dirty="0"/>
              <a:t> heeft ooit als grap gezegd: ik heb het naar mezelf vernoemd. Git betekent klootzak in het Engels.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83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Git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with</a:t>
            </a:r>
            <a:r>
              <a:rPr lang="nl-NL" b="0" dirty="0"/>
              <a:t> </a:t>
            </a:r>
            <a:r>
              <a:rPr lang="nl-NL" b="0" dirty="0" err="1"/>
              <a:t>mergeconflict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Create</a:t>
            </a:r>
            <a:r>
              <a:rPr lang="nl-NL" b="0" dirty="0"/>
              <a:t> a new empty </a:t>
            </a:r>
            <a:r>
              <a:rPr lang="nl-NL" b="0" dirty="0" err="1"/>
              <a:t>repository</a:t>
            </a:r>
            <a:r>
              <a:rPr lang="nl-NL" b="0" dirty="0"/>
              <a:t> </a:t>
            </a:r>
            <a:r>
              <a:rPr lang="nl-NL" b="0" dirty="0" err="1"/>
              <a:t>somewhere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Add</a:t>
            </a:r>
            <a:r>
              <a:rPr lang="nl-NL" b="0" dirty="0"/>
              <a:t> a name.txt </a:t>
            </a:r>
            <a:r>
              <a:rPr lang="nl-NL" b="0" dirty="0" err="1"/>
              <a:t>with</a:t>
            </a:r>
            <a:r>
              <a:rPr lang="nl-NL" b="0" dirty="0"/>
              <a:t> </a:t>
            </a:r>
            <a:r>
              <a:rPr lang="nl-NL" b="0" dirty="0" err="1"/>
              <a:t>your</a:t>
            </a:r>
            <a:r>
              <a:rPr lang="nl-NL" b="0" dirty="0"/>
              <a:t> name on line 1 in </a:t>
            </a:r>
            <a:r>
              <a:rPr lang="nl-NL" b="0" dirty="0" err="1"/>
              <a:t>main</a:t>
            </a:r>
            <a:r>
              <a:rPr lang="nl-NL" b="0" dirty="0"/>
              <a:t> (</a:t>
            </a:r>
            <a:r>
              <a:rPr lang="nl-NL" b="0" dirty="0" err="1"/>
              <a:t>add</a:t>
            </a:r>
            <a:r>
              <a:rPr lang="nl-NL" b="0" dirty="0"/>
              <a:t>/</a:t>
            </a:r>
            <a:r>
              <a:rPr lang="nl-NL" b="0" dirty="0" err="1"/>
              <a:t>commit</a:t>
            </a:r>
            <a:r>
              <a:rPr lang="nl-NL" b="0" dirty="0"/>
              <a:t>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branch</a:t>
            </a:r>
            <a:r>
              <a:rPr lang="nl-NL" b="0" dirty="0"/>
              <a:t> </a:t>
            </a:r>
            <a:r>
              <a:rPr lang="nl-NL" b="0" dirty="0" err="1"/>
              <a:t>rebaseconflict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Change line 1 </a:t>
            </a:r>
            <a:r>
              <a:rPr lang="nl-NL" b="0" dirty="0" err="1"/>
              <a:t>into</a:t>
            </a:r>
            <a:r>
              <a:rPr lang="nl-NL" b="0" dirty="0"/>
              <a:t> </a:t>
            </a:r>
            <a:r>
              <a:rPr lang="nl-NL" b="0" dirty="0" err="1"/>
              <a:t>something</a:t>
            </a:r>
            <a:r>
              <a:rPr lang="nl-NL" b="0" dirty="0"/>
              <a:t> </a:t>
            </a:r>
            <a:r>
              <a:rPr lang="nl-NL" b="0" dirty="0" err="1"/>
              <a:t>else</a:t>
            </a:r>
            <a:r>
              <a:rPr lang="nl-NL" b="0" dirty="0"/>
              <a:t> in a second </a:t>
            </a:r>
            <a:r>
              <a:rPr lang="nl-NL" b="0" dirty="0" err="1"/>
              <a:t>commit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Switch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branch</a:t>
            </a:r>
            <a:r>
              <a:rPr lang="nl-NL" b="0" dirty="0"/>
              <a:t> </a:t>
            </a:r>
            <a:r>
              <a:rPr lang="nl-NL" b="0" dirty="0" err="1"/>
              <a:t>rebaseconflict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Make a change </a:t>
            </a:r>
            <a:r>
              <a:rPr lang="nl-NL" b="0" dirty="0" err="1"/>
              <a:t>to</a:t>
            </a:r>
            <a:r>
              <a:rPr lang="nl-NL" b="0" dirty="0"/>
              <a:t> line 1 in name.txt </a:t>
            </a:r>
            <a:r>
              <a:rPr lang="nl-NL" b="0" dirty="0" err="1"/>
              <a:t>with</a:t>
            </a:r>
            <a:r>
              <a:rPr lang="nl-NL" b="0" dirty="0"/>
              <a:t> a different </a:t>
            </a:r>
            <a:r>
              <a:rPr lang="nl-NL" b="0" dirty="0" err="1"/>
              <a:t>value</a:t>
            </a:r>
            <a:r>
              <a:rPr lang="nl-NL" b="0" dirty="0"/>
              <a:t>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add</a:t>
            </a:r>
            <a:r>
              <a:rPr lang="nl-NL" b="0" dirty="0"/>
              <a:t>/</a:t>
            </a:r>
            <a:r>
              <a:rPr lang="nl-NL" b="0" dirty="0" err="1"/>
              <a:t>commit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try</a:t>
            </a:r>
            <a:r>
              <a:rPr lang="nl-NL" b="0" dirty="0"/>
              <a:t>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against</a:t>
            </a:r>
            <a:r>
              <a:rPr lang="nl-NL" b="0" dirty="0"/>
              <a:t> </a:t>
            </a:r>
            <a:r>
              <a:rPr lang="nl-NL" b="0" dirty="0" err="1"/>
              <a:t>main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use</a:t>
            </a:r>
            <a:r>
              <a:rPr lang="nl-NL" b="0" dirty="0"/>
              <a:t> git status </a:t>
            </a:r>
            <a:r>
              <a:rPr lang="nl-NL" b="0" dirty="0" err="1"/>
              <a:t>to</a:t>
            </a:r>
            <a:r>
              <a:rPr lang="nl-NL" b="0" dirty="0"/>
              <a:t> display git </a:t>
            </a:r>
            <a:r>
              <a:rPr lang="nl-NL" b="0" dirty="0" err="1"/>
              <a:t>rebase</a:t>
            </a:r>
            <a:r>
              <a:rPr lang="nl-NL" b="0" dirty="0"/>
              <a:t> status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--</a:t>
            </a:r>
            <a:r>
              <a:rPr lang="nl-NL" b="0" dirty="0" err="1"/>
              <a:t>abort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again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mergetool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Change file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what</a:t>
            </a:r>
            <a:r>
              <a:rPr lang="nl-NL" b="0" dirty="0"/>
              <a:t> </a:t>
            </a:r>
            <a:r>
              <a:rPr lang="nl-NL" b="0" dirty="0" err="1"/>
              <a:t>you</a:t>
            </a:r>
            <a:r>
              <a:rPr lang="nl-NL" b="0" dirty="0"/>
              <a:t> want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–continue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16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DEMONSTRATE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 a branch with two new commits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Do a git rebase -</a:t>
            </a:r>
            <a:r>
              <a:rPr lang="en-GB" dirty="0" err="1"/>
              <a:t>i</a:t>
            </a:r>
            <a:r>
              <a:rPr lang="en-GB" dirty="0"/>
              <a:t> against 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18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Clone one of my repositories (https://github.com/WilbertOnGithub/GitTraining)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remote to show that a remote called origin has been created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remote –v to show the details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</a:t>
            </a:r>
            <a:r>
              <a:rPr lang="en-US" dirty="0" err="1"/>
              <a:t>gitk</a:t>
            </a:r>
            <a:r>
              <a:rPr lang="en-US" dirty="0"/>
              <a:t> to show that we have a branch called origin/main. Explain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Create commit on my repository and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students repository show that there no changes yet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Perform a git fetch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origin/main is </a:t>
            </a:r>
            <a:r>
              <a:rPr lang="en-US" dirty="0" err="1"/>
              <a:t>bijgewerkt</a:t>
            </a:r>
            <a:r>
              <a:rPr lang="en-US" dirty="0"/>
              <a:t> maar main </a:t>
            </a:r>
            <a:r>
              <a:rPr lang="en-US" dirty="0" err="1"/>
              <a:t>niet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Merge main met origin/main om de tree </a:t>
            </a:r>
            <a:r>
              <a:rPr lang="en-US" dirty="0" err="1"/>
              <a:t>bij</a:t>
            </a:r>
            <a:r>
              <a:rPr lang="en-US" dirty="0"/>
              <a:t> te </a:t>
            </a:r>
            <a:r>
              <a:rPr lang="en-US" dirty="0" err="1"/>
              <a:t>werken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Create commit on my repository and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students repository perform a git pull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Toelichten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git pull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is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git fetch </a:t>
            </a:r>
            <a:r>
              <a:rPr lang="en-US" dirty="0" err="1"/>
              <a:t>gevolgd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pull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Create commit on my repository and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students repository</a:t>
            </a:r>
            <a:r>
              <a:rPr lang="en-US"/>
              <a:t>, create a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123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8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93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Vergelijkbaar met systemen als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CVS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Subversion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Perforce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Team Foundation Server, </a:t>
            </a:r>
            <a:r>
              <a:rPr lang="nl-NL" dirty="0" err="1"/>
              <a:t>etc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Communicatie verloopt via een centrale server. Veel van wat je doet vereist communicatie met deze server. Goede netwerk verbinding is dus een vereiste.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96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gebruiker heeft lokaal een eigen versie van de </a:t>
            </a:r>
            <a:r>
              <a:rPr lang="nl-NL" dirty="0" err="1"/>
              <a:t>repository</a:t>
            </a:r>
            <a:r>
              <a:rPr lang="nl-NL" dirty="0"/>
              <a:t> staan met de volledige historie.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Operaties worden uitgevoerd op de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 Je kiest er zelf voor om ze te publiceren op de centrale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door zelf een </a:t>
            </a:r>
            <a:r>
              <a:rPr lang="nl-NL" dirty="0" err="1"/>
              <a:t>clone</a:t>
            </a:r>
            <a:r>
              <a:rPr lang="nl-NL" dirty="0"/>
              <a:t> uit te voeren met een </a:t>
            </a:r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(https://github.com/aspnet/EntityFrameworkCore)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Commando’s: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clone</a:t>
            </a:r>
            <a:r>
              <a:rPr lang="nl-NL" dirty="0"/>
              <a:t> https://github.com/aspnet/EntityFrameworkCore.git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Via </a:t>
            </a:r>
            <a:r>
              <a:rPr lang="nl-NL" dirty="0" err="1"/>
              <a:t>gitk</a:t>
            </a:r>
            <a:r>
              <a:rPr lang="nl-NL" dirty="0"/>
              <a:t> laten zien dat de historie van deze </a:t>
            </a:r>
            <a:r>
              <a:rPr lang="nl-NL" dirty="0" err="1"/>
              <a:t>repo</a:t>
            </a:r>
            <a:r>
              <a:rPr lang="nl-NL" dirty="0"/>
              <a:t> begint in 2014 en doorloopt tot vandaag.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2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repository</a:t>
            </a:r>
            <a:r>
              <a:rPr lang="nl-NL" dirty="0"/>
              <a:t> heeft een bepaalde status maar alleen maar omdat wij die status er zelf aan geven. Initieel zijn ook alle </a:t>
            </a:r>
            <a:r>
              <a:rPr lang="nl-NL" dirty="0" err="1"/>
              <a:t>repositories</a:t>
            </a:r>
            <a:r>
              <a:rPr lang="nl-NL" dirty="0"/>
              <a:t> gelijkwaardig aan elkaar.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Onderling met elkaar wijzigingen uitwisselen kan dus wel, alhoewel het wel gebruikelijk is om gebruik te maken van een tussenliggende server. Je wilt ook een centrale server hebben voor </a:t>
            </a:r>
            <a:r>
              <a:rPr lang="nl-NL" dirty="0" err="1"/>
              <a:t>backups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Verschillende manieren van communiceren: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Pull – wijzigingen binnenhalen vanaf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Push – wijzingen versturen naar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Patches via mail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45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Snel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Laagdrempelig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server </a:t>
            </a:r>
            <a:r>
              <a:rPr lang="en-US" dirty="0" err="1"/>
              <a:t>nodig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Flexibel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Rewriting history is possible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Offline use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Md </a:t>
            </a:r>
            <a:r>
              <a:rPr lang="en-US" dirty="0" err="1"/>
              <a:t>testrepository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Cd </a:t>
            </a:r>
            <a:r>
              <a:rPr lang="en-US" dirty="0" err="1"/>
              <a:t>testrepository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Show hidden .git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63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Geen </a:t>
            </a:r>
            <a:r>
              <a:rPr lang="nl-NL" dirty="0" err="1"/>
              <a:t>locking</a:t>
            </a:r>
            <a:r>
              <a:rPr lang="nl-NL" dirty="0"/>
              <a:t> mechanisme (uiteraard). Hoe zou je dit moeten implementeren?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is niet geschikt om grote binaire bestanden op te slaan. Een systeem als </a:t>
            </a:r>
            <a:r>
              <a:rPr lang="nl-NL" dirty="0" err="1"/>
              <a:t>Perforce</a:t>
            </a:r>
            <a:r>
              <a:rPr lang="nl-NL" dirty="0"/>
              <a:t> is daar beter voor geschikt.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bestaat echter wel een extensie waarmee je kan aangeven dat bepaalde type bestanden buiten Git gehouden kunnen worden. Zie hiervoor de Git Large File Storage extension.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Je moet hiervoor wel de ondersteuning hebben van de hostingprovider. Momenteel ondersteunen zowel Visual Studio Online als </a:t>
            </a:r>
            <a:r>
              <a:rPr lang="nl-NL" dirty="0" err="1"/>
              <a:t>Github</a:t>
            </a:r>
            <a:r>
              <a:rPr lang="nl-NL" dirty="0"/>
              <a:t> deze extensie.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Via google search zoeken op ‘git </a:t>
            </a:r>
            <a:r>
              <a:rPr lang="nl-NL" dirty="0" err="1"/>
              <a:t>hate</a:t>
            </a:r>
            <a:r>
              <a:rPr lang="nl-NL" dirty="0"/>
              <a:t>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Documentatie is doorspekt met terminologie waarbij verschillende termen door elkaar gebruikt worden.  Voorbeelden komen later.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Zeer veel commando’s. Elk van die commando’s heeft ook nog eens een x aantal parameters die afhankelijk van de context hele andere dingen kunnen doen.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Commandline</a:t>
            </a:r>
            <a:r>
              <a:rPr lang="nl-NL" dirty="0"/>
              <a:t> interface lastig te doorgronden. ‘Git help </a:t>
            </a:r>
            <a:r>
              <a:rPr lang="nl-NL" dirty="0" err="1"/>
              <a:t>checkout</a:t>
            </a:r>
            <a:r>
              <a:rPr lang="nl-NL" dirty="0"/>
              <a:t>’ laten zien.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Afhankelijk van de context heeft het commando ‘</a:t>
            </a:r>
            <a:r>
              <a:rPr lang="nl-NL" dirty="0" err="1"/>
              <a:t>checkout</a:t>
            </a:r>
            <a:r>
              <a:rPr lang="nl-NL" dirty="0"/>
              <a:t>’ 3 verschillende betekenissen.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Vraag aan een deelnemer wat je verwacht dat git </a:t>
            </a:r>
            <a:r>
              <a:rPr lang="nl-NL" dirty="0" err="1"/>
              <a:t>checkout</a:t>
            </a:r>
            <a:r>
              <a:rPr lang="nl-NL" dirty="0"/>
              <a:t> doet.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branchname</a:t>
            </a:r>
            <a:r>
              <a:rPr lang="nl-NL" dirty="0"/>
              <a:t>&gt;		- switch naar een specifieke </a:t>
            </a:r>
            <a:r>
              <a:rPr lang="nl-NL" dirty="0" err="1"/>
              <a:t>branch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release/2.1)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sha</a:t>
            </a:r>
            <a:r>
              <a:rPr lang="nl-NL" dirty="0"/>
              <a:t>&gt;		- switch naar een specifieke </a:t>
            </a:r>
            <a:r>
              <a:rPr lang="nl-NL" dirty="0" err="1"/>
              <a:t>commit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badbad7008194ce0d112c404da37dc5a1ee04dc4)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– &lt;bestandsnaam&gt;	- haal een oudere versie van een file op (git </a:t>
            </a:r>
            <a:r>
              <a:rPr lang="nl-NL" dirty="0" err="1"/>
              <a:t>checkout</a:t>
            </a:r>
            <a:r>
              <a:rPr lang="nl-NL" dirty="0"/>
              <a:t> bd80907c1c35241775c2e5c01decc94472325d2f -- EFCore.sln)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aan de hand van de </a:t>
            </a:r>
            <a:r>
              <a:rPr lang="nl-NL" dirty="0" err="1"/>
              <a:t>EntityFrameworkCore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435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93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Uitleggen wat een </a:t>
            </a: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– een richting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Acyclic</a:t>
            </a:r>
            <a:r>
              <a:rPr lang="nl-NL" dirty="0"/>
              <a:t> – Nodes kunnen geen cirkel verbindingen vormen.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Nodes – zijn de </a:t>
            </a:r>
            <a:r>
              <a:rPr lang="nl-NL" dirty="0" err="1"/>
              <a:t>commits</a:t>
            </a:r>
            <a:r>
              <a:rPr lang="nl-NL" dirty="0"/>
              <a:t> in 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</a:t>
            </a:r>
            <a:r>
              <a:rPr lang="nl-NL" dirty="0" err="1"/>
              <a:t>directed</a:t>
            </a:r>
            <a:r>
              <a:rPr lang="nl-NL" dirty="0"/>
              <a:t>) </a:t>
            </a:r>
            <a:r>
              <a:rPr lang="nl-NL" dirty="0" err="1"/>
              <a:t>edges</a:t>
            </a:r>
            <a:r>
              <a:rPr lang="nl-NL" dirty="0"/>
              <a:t> – zijn de relaties tussen </a:t>
            </a:r>
            <a:r>
              <a:rPr lang="nl-NL" dirty="0" err="1"/>
              <a:t>commits</a:t>
            </a:r>
            <a:r>
              <a:rPr lang="nl-NL" dirty="0"/>
              <a:t>. Vormen de </a:t>
            </a:r>
            <a:r>
              <a:rPr lang="nl-NL" dirty="0" err="1"/>
              <a:t>parent</a:t>
            </a:r>
            <a:r>
              <a:rPr lang="nl-NL" dirty="0"/>
              <a:t> </a:t>
            </a:r>
            <a:r>
              <a:rPr lang="nl-NL" dirty="0" err="1"/>
              <a:t>child</a:t>
            </a:r>
            <a:r>
              <a:rPr lang="nl-NL" dirty="0"/>
              <a:t> relatie tussen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7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38483643-FC61-2242-8991-5873D2ADB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9733280" cy="1846305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16" name="Afbeelding 15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21" y="669012"/>
            <a:ext cx="2161309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C3547F-0D88-7B4B-99C6-EDBFC1320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9813" y="3818576"/>
            <a:ext cx="5056187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4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C849FEBA-65F9-2344-B641-0C16E5173940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5F7D3DA-759A-2B43-A3CA-540CD82BA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DD3DFC-DD54-604F-973A-27D11CCB6C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BD9EA9F-C781-1D43-A184-EBBBBBAB3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FB65DAE-20EA-3C45-B67E-60A0645A17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2075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E38DE260-EEB5-4646-9FFC-96B5195221B9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626EAA6-85E6-1A42-A0A6-8C9B5E6CE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078D36C-04D8-3C4A-8FB8-29A142BD4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0C970269-43D9-2147-A518-FE655BA5C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76788DB-E3DA-0A4C-BCF6-5EC7D685E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26CAD193-48AB-8249-9B76-06E30E48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Tijdelijke aanduiding voor afbeelding 3">
            <a:extLst>
              <a:ext uri="{FF2B5EF4-FFF2-40B4-BE49-F238E27FC236}">
                <a16:creationId xmlns:a16="http://schemas.microsoft.com/office/drawing/2014/main" id="{15CA142E-FDCA-B840-A393-918EC5603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023938"/>
            <a:ext cx="6096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6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7494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33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9AD2D1-D5E5-EB42-A9EA-3319C412F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7150" y="3821113"/>
            <a:ext cx="2166938" cy="2166937"/>
          </a:xfrm>
          <a:solidFill>
            <a:srgbClr val="0F596E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60F2F37-80EB-6947-AC4C-1F659B33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3440" y="3821113"/>
            <a:ext cx="2166938" cy="2166937"/>
          </a:xfrm>
          <a:solidFill>
            <a:srgbClr val="EB6012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54DB4AFE-6EC2-7F43-AB0D-C5786DEC73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9730" y="3821113"/>
            <a:ext cx="2166938" cy="2166937"/>
          </a:xfrm>
          <a:solidFill>
            <a:srgbClr val="616160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BBD5C34C-19E0-264F-A5F9-1586A4F2D1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6020" y="3821113"/>
            <a:ext cx="2166938" cy="2166937"/>
          </a:xfrm>
          <a:solidFill>
            <a:srgbClr val="0097B1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169699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5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22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E5EDEEC-E952-734C-9156-2C609AE147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6161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96913986-1475-4A4A-ABCF-6FAF4EFDE90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01102" y="1443057"/>
            <a:ext cx="4006692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97CC491F-12DC-FC42-AB78-A82D457E83F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8200" y="1443057"/>
            <a:ext cx="1760145" cy="7445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60pt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774489CF-5DD0-0645-84C5-123D45C65BD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38B965B5-E287-ED48-9324-8798A32AFE5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070287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097B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2603D593-704F-8C47-90E7-5945FEA96F5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70287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95FD54DD-2326-2D4A-A0E9-D5A9FE61B3F3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BB20FBF6-AAEB-AF45-881C-AC8EDC415B6B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38200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F81A2B7D-41E0-124A-8184-78D100D7CA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070287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E5DD7CDC-4FBD-9047-B0B8-D897C3EA4EF6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070287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6302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6FD1A7B5-F19F-EA49-905A-2CE479AA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9" y="1443057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6346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>
            <a:extLst>
              <a:ext uri="{FF2B5EF4-FFF2-40B4-BE49-F238E27FC236}">
                <a16:creationId xmlns:a16="http://schemas.microsoft.com/office/drawing/2014/main" id="{B9022152-4543-B04A-B451-63D7EC0405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4782493" cy="1909840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3D8E95EE-D34B-EB45-BA03-59FEE0B263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9857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ICT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buiten, gebouw, groen, stad&#10;&#10;Automatisch gegenereerde beschrijving">
            <a:extLst>
              <a:ext uri="{FF2B5EF4-FFF2-40B4-BE49-F238E27FC236}">
                <a16:creationId xmlns:a16="http://schemas.microsoft.com/office/drawing/2014/main" id="{3E5AADC8-6A29-1547-A532-485033531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7245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4599642"/>
            <a:ext cx="9733280" cy="115379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br>
              <a:rPr lang="nl-NL" dirty="0"/>
            </a:b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2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3">
            <a:extLst>
              <a:ext uri="{FF2B5EF4-FFF2-40B4-BE49-F238E27FC236}">
                <a16:creationId xmlns:a16="http://schemas.microsoft.com/office/drawing/2014/main" id="{6B4FB1CA-0245-444F-824E-7FC15FAD0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03FFC1D3-6B0A-D941-9CFC-8B91187F4D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55783"/>
            <a:ext cx="12192000" cy="1654175"/>
          </a:xfrm>
          <a:solidFill>
            <a:srgbClr val="0F596E">
              <a:alpha val="90000"/>
            </a:srgbClr>
          </a:solidFill>
        </p:spPr>
        <p:txBody>
          <a:bodyPr lIns="1007999" tIns="36000" bIns="0" anchor="ctr" anchorCtr="0"/>
          <a:lstStyle>
            <a:lvl1pPr marL="0" indent="0">
              <a:lnSpc>
                <a:spcPct val="75000"/>
              </a:lnSpc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endParaRPr lang="nl-NL" dirty="0"/>
          </a:p>
          <a:p>
            <a:pPr lvl="0"/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848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5" y="1836347"/>
            <a:ext cx="9269119" cy="183725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rgbClr val="0F596E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CABCAFF-41E5-9A4E-B0EA-03284A994F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023" y="669012"/>
            <a:ext cx="2161305" cy="563319"/>
          </a:xfrm>
          <a:prstGeom prst="rect">
            <a:avLst/>
          </a:prstGeom>
        </p:spPr>
      </p:pic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9C135B13-BA3D-B346-89C0-60D594773B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0F596E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0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ud of what we achie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oceaanbodem&#10;&#10;Automatisch gegenereerde beschrijving">
            <a:extLst>
              <a:ext uri="{FF2B5EF4-FFF2-40B4-BE49-F238E27FC236}">
                <a16:creationId xmlns:a16="http://schemas.microsoft.com/office/drawing/2014/main" id="{ABC6C29E-6A02-964F-9462-ECC961E16D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84400"/>
            <a:ext cx="12192000" cy="4673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68350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nl-NL" dirty="0" err="1"/>
              <a:t>Proud</a:t>
            </a:r>
            <a:r>
              <a:rPr lang="nl-NL" dirty="0"/>
              <a:t> of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achieved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41A261-AA3F-F44C-958B-A10E16C746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3866" y="325860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pic>
        <p:nvPicPr>
          <p:cNvPr id="14" name="Afbeelding 13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377" y="6554709"/>
            <a:ext cx="835546" cy="114174"/>
          </a:xfrm>
          <a:prstGeom prst="rect">
            <a:avLst/>
          </a:prstGeom>
        </p:spPr>
      </p:pic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2DC90B1E-0C09-6644-972C-3D708CECCC9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03866" y="5558184"/>
            <a:ext cx="3794472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04CF5696-70AC-1941-BDC8-427554E5447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9124825" y="3448726"/>
            <a:ext cx="3067175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01E724A1-3AA2-E641-A072-E4DFEC8DAF9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124825" y="2703073"/>
            <a:ext cx="3067175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41C7F999-7C0F-764E-931E-70A0098B329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24825" y="4377964"/>
            <a:ext cx="3067175" cy="55617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3B349F3F-837D-374E-950A-FB134FE12A8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03867" y="3708008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521536B7-88EC-494C-AAFF-296FB9F6AAF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03866" y="5998535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0BEA4601-91E3-DF47-9ADB-CF016279CA7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04674" y="3201014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D127724B-DE11-EB44-89B2-4D8FD9F3771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04674" y="4205949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CFB16D73-35B4-6D4B-A769-236885D44E4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204674" y="5283311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F326D77B-C084-CC44-83A6-786529732F2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04674" y="6034748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003866" y="2684457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CE5D9D15-1FAE-364C-9081-A528F930C96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03866" y="500214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B2BFAF35-B7C6-3640-9C6B-79D63628ED29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5204674" y="2684457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CA0B2C43-3243-0245-A6C4-03ED82FA71F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204674" y="4458936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60773F2C-4515-A24C-9E06-5867E0BCB35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204674" y="5572512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B7FC95EC-3966-3548-8374-6D8A8FA42F68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124825" y="2974168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6DAAB097-C9FE-9C4D-89C3-17399D8E331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24825" y="4938770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1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is ICT Group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0455640-85B2-BA41-A85E-EECAD7182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929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20" y="2500115"/>
            <a:ext cx="4681711" cy="1564891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>
                <a:solidFill>
                  <a:srgbClr val="F3F3F3"/>
                </a:solidFill>
              </a:defRPr>
            </a:lvl1pPr>
          </a:lstStyle>
          <a:p>
            <a:r>
              <a:rPr lang="nl-NL" dirty="0" err="1"/>
              <a:t>This</a:t>
            </a:r>
            <a:r>
              <a:rPr lang="nl-NL" dirty="0"/>
              <a:t> is</a:t>
            </a:r>
            <a:br>
              <a:rPr lang="nl-NL" dirty="0"/>
            </a:br>
            <a:r>
              <a:rPr lang="nl-NL" dirty="0"/>
              <a:t>ICT Group!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88452" y="1049534"/>
            <a:ext cx="4644428" cy="4518347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200000"/>
              </a:lnSpc>
              <a:buNone/>
              <a:defRPr sz="28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28pt </a:t>
            </a:r>
            <a:r>
              <a:rPr lang="nl-NL" dirty="0" err="1"/>
              <a:t>regular</a:t>
            </a:r>
            <a:r>
              <a:rPr lang="nl-NL" dirty="0"/>
              <a:t> / </a:t>
            </a:r>
            <a:r>
              <a:rPr lang="nl-NL" dirty="0" err="1"/>
              <a:t>bold</a:t>
            </a:r>
            <a:endParaRPr lang="nl-NL" dirty="0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6616290-1539-0E41-8A8A-A68DF832D6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0000">
            <a:off x="6227997" y="3158174"/>
            <a:ext cx="541651" cy="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Brand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78639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brands</a:t>
            </a:r>
            <a:endParaRPr lang="nl-NL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091240F-2EE5-C147-AD9C-C3A032C0AFC7}"/>
              </a:ext>
            </a:extLst>
          </p:cNvPr>
          <p:cNvCxnSpPr>
            <a:cxnSpLocks/>
          </p:cNvCxnSpPr>
          <p:nvPr userDrawn="1"/>
        </p:nvCxnSpPr>
        <p:spPr>
          <a:xfrm>
            <a:off x="574627" y="1465271"/>
            <a:ext cx="110427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4E258-F04D-E44E-BD40-7E567E0ED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0356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sheet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70DF6D-F8D0-C34B-85F8-86E356F36D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pagina - petrol 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569BDEC6-D6CA-C944-8884-6A162BCFA506}"/>
              </a:ext>
            </a:extLst>
          </p:cNvPr>
          <p:cNvSpPr/>
          <p:nvPr userDrawn="1"/>
        </p:nvSpPr>
        <p:spPr>
          <a:xfrm>
            <a:off x="0" y="1611517"/>
            <a:ext cx="12192000" cy="4562945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8" y="1873728"/>
            <a:ext cx="5857592" cy="3906000"/>
          </a:xfrm>
        </p:spPr>
        <p:txBody>
          <a:bodyPr lIns="0" tIns="0" rIns="0" bIns="0"/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E41FAF-75F3-854D-BB94-8C8B501C6F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E8250CC-35E7-1740-8C91-6B23D6CE00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29A2B5-F88E-CE4E-A4D2-0B4E2089784B}"/>
              </a:ext>
            </a:extLst>
          </p:cNvPr>
          <p:cNvSpPr/>
          <p:nvPr userDrawn="1"/>
        </p:nvSpPr>
        <p:spPr>
          <a:xfrm>
            <a:off x="0" y="0"/>
            <a:ext cx="12192000" cy="93250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136241-BEB7-6B42-9421-D4CBFF952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1"/>
            <a:ext cx="10515600" cy="986757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905"/>
            <a:ext cx="10515600" cy="4351338"/>
          </a:xfrm>
        </p:spPr>
        <p:txBody>
          <a:bodyPr/>
          <a:lstStyle>
            <a:lvl1pPr marL="539750" indent="-530225">
              <a:lnSpc>
                <a:spcPct val="250000"/>
              </a:lnSpc>
              <a:buSzPct val="120000"/>
              <a:tabLst/>
              <a:defRPr sz="18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9C26DB-BD39-F943-AB23-CC8A626AF3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79F3A05-A7C2-7A4A-ACFB-128DA18F7F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D9626B-8B72-C149-B854-C3D8A264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36E071-38CF-FE4D-A495-8E3B4C0C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A12B4E-DB9A-004D-B28E-FB163B2C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DB5E-39C7-264C-8A26-E97BA5DD03CB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77C6EF-9A60-0A44-A8B9-AD7E5690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181F60-2B9C-8348-8A82-67EC0E4E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AD54-B3A8-6D47-86F8-5FE82CDF0F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79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51" r:id="rId4"/>
    <p:sldLayoutId id="2147483660" r:id="rId5"/>
    <p:sldLayoutId id="2147483661" r:id="rId6"/>
    <p:sldLayoutId id="2147483662" r:id="rId7"/>
    <p:sldLayoutId id="2147483663" r:id="rId8"/>
    <p:sldLayoutId id="2147483665" r:id="rId9"/>
    <p:sldLayoutId id="2147483666" r:id="rId10"/>
    <p:sldLayoutId id="2147483650" r:id="rId11"/>
    <p:sldLayoutId id="2147483676" r:id="rId12"/>
    <p:sldLayoutId id="2147483667" r:id="rId13"/>
    <p:sldLayoutId id="2147483678" r:id="rId14"/>
    <p:sldLayoutId id="2147483677" r:id="rId15"/>
    <p:sldLayoutId id="2147483672" r:id="rId16"/>
    <p:sldLayoutId id="2147483673" r:id="rId17"/>
    <p:sldLayoutId id="2147483668" r:id="rId18"/>
    <p:sldLayoutId id="2147483671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596E"/>
          </a:solidFill>
          <a:latin typeface="+mn-lt"/>
          <a:ea typeface="+mj-ea"/>
          <a:cs typeface="+mj-cs"/>
        </a:defRPr>
      </a:lvl1pPr>
    </p:titleStyle>
    <p:bodyStyle>
      <a:lvl1pPr marL="365125" indent="-355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23"/>
        </a:buBlip>
        <a:tabLst/>
        <a:defRPr sz="2800" kern="1200">
          <a:solidFill>
            <a:srgbClr val="0F596E"/>
          </a:solidFill>
          <a:latin typeface="+mn-lt"/>
          <a:ea typeface="+mn-ea"/>
          <a:cs typeface="+mn-cs"/>
        </a:defRPr>
      </a:lvl1pPr>
      <a:lvl2pPr marL="801688" indent="-376238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400" kern="1200">
          <a:solidFill>
            <a:srgbClr val="0F596E"/>
          </a:solidFill>
          <a:latin typeface="+mn-lt"/>
          <a:ea typeface="+mn-ea"/>
          <a:cs typeface="+mn-cs"/>
        </a:defRPr>
      </a:lvl2pPr>
      <a:lvl3pPr marL="1249363" indent="-334963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000" kern="1200">
          <a:solidFill>
            <a:srgbClr val="0F596E"/>
          </a:solidFill>
          <a:latin typeface="+mn-lt"/>
          <a:ea typeface="+mn-ea"/>
          <a:cs typeface="+mn-cs"/>
        </a:defRPr>
      </a:lvl3pPr>
      <a:lvl4pPr marL="1644650" indent="-27305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4pPr>
      <a:lvl5pPr marL="2092325" indent="-263525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gitignor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outdated/dotnet-outda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merriam-webster.com/dictionary/git" TargetMode="External"/><Relationship Id="rId5" Type="http://schemas.openxmlformats.org/officeDocument/2006/relationships/hyperlink" Target="https://github.com/twbs/bootstrap?ref=blog.ossph.org" TargetMode="External"/><Relationship Id="rId4" Type="http://schemas.openxmlformats.org/officeDocument/2006/relationships/hyperlink" Target="https://github.com/facebook/react?ref=blog.ossph.or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esktop.github.com/" TargetMode="External"/><Relationship Id="rId3" Type="http://schemas.openxmlformats.org/officeDocument/2006/relationships/hyperlink" Target="https://git-fork.com/" TargetMode="External"/><Relationship Id="rId7" Type="http://schemas.openxmlformats.org/officeDocument/2006/relationships/hyperlink" Target="https://www.sourcetreeapp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it-tower.com/windows" TargetMode="External"/><Relationship Id="rId11" Type="http://schemas.openxmlformats.org/officeDocument/2006/relationships/hyperlink" Target="https://rtyley.github.io/bfg-repo-cleaner/" TargetMode="External"/><Relationship Id="rId5" Type="http://schemas.openxmlformats.org/officeDocument/2006/relationships/hyperlink" Target="https://www.syntevo.com/smartgit/" TargetMode="External"/><Relationship Id="rId10" Type="http://schemas.openxmlformats.org/officeDocument/2006/relationships/hyperlink" Target="https://github.com/dahlbyk/posh-git" TargetMode="External"/><Relationship Id="rId4" Type="http://schemas.openxmlformats.org/officeDocument/2006/relationships/hyperlink" Target="https://tortoisegit.org/" TargetMode="External"/><Relationship Id="rId9" Type="http://schemas.openxmlformats.org/officeDocument/2006/relationships/hyperlink" Target="https://www.gitkrake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git-lf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joelonsoftware.com/2002/11/11/the-law-of-leaky-abstraction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C797DB6D-2686-2244-B6DB-84FEAFD186E8}"/>
              </a:ext>
            </a:extLst>
          </p:cNvPr>
          <p:cNvSpPr/>
          <p:nvPr/>
        </p:nvSpPr>
        <p:spPr>
          <a:xfrm>
            <a:off x="1036415" y="4109786"/>
            <a:ext cx="4238970" cy="457200"/>
          </a:xfrm>
          <a:prstGeom prst="roundRect">
            <a:avLst/>
          </a:prstGeom>
          <a:solidFill>
            <a:srgbClr val="EB601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15-11-2023  |  Git training  |  Wilbert van Dolleweerd</a:t>
            </a:r>
          </a:p>
        </p:txBody>
      </p:sp>
    </p:spTree>
    <p:extLst>
      <p:ext uri="{BB962C8B-B14F-4D97-AF65-F5344CB8AC3E}">
        <p14:creationId xmlns:p14="http://schemas.microsoft.com/office/powerpoint/2010/main" val="10123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1FEAB-3567-5308-8D0B-D0980539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" y="1051492"/>
            <a:ext cx="8266644" cy="5632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54DA4-F9A4-C4FE-0ACE-48FB146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33" y="1586899"/>
            <a:ext cx="8685714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0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a commit a commit?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actual diff (the changes in the source files)</a:t>
            </a:r>
          </a:p>
          <a:p>
            <a:r>
              <a:rPr lang="en-GB" dirty="0"/>
              <a:t>Commit message</a:t>
            </a:r>
          </a:p>
          <a:p>
            <a:r>
              <a:rPr lang="en-GB" dirty="0"/>
              <a:t>Author / Author date</a:t>
            </a:r>
          </a:p>
          <a:p>
            <a:r>
              <a:rPr lang="en-GB" dirty="0"/>
              <a:t>Committer / commit date</a:t>
            </a:r>
          </a:p>
          <a:p>
            <a:r>
              <a:rPr lang="en-GB" dirty="0"/>
              <a:t>Pointer to parent commit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SHA is calculated on these properties – altering one will create a new SHA</a:t>
            </a:r>
          </a:p>
        </p:txBody>
      </p:sp>
    </p:spTree>
    <p:extLst>
      <p:ext uri="{BB962C8B-B14F-4D97-AF65-F5344CB8AC3E}">
        <p14:creationId xmlns:p14="http://schemas.microsoft.com/office/powerpoint/2010/main" val="39918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 – working with your own repository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74742" cy="4351338"/>
          </a:xfrm>
        </p:spPr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git add</a:t>
            </a:r>
          </a:p>
          <a:p>
            <a:r>
              <a:rPr lang="en-GB" dirty="0"/>
              <a:t>git commit</a:t>
            </a:r>
          </a:p>
        </p:txBody>
      </p:sp>
      <p:pic>
        <p:nvPicPr>
          <p:cNvPr id="4" name="Google Shape;176;p14">
            <a:extLst>
              <a:ext uri="{FF2B5EF4-FFF2-40B4-BE49-F238E27FC236}">
                <a16:creationId xmlns:a16="http://schemas.microsoft.com/office/drawing/2014/main" id="{050E189D-DA53-315E-C827-2E55E8E998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7479" y="1747880"/>
            <a:ext cx="6993345" cy="4053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06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day to day commands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status</a:t>
            </a:r>
          </a:p>
          <a:p>
            <a:r>
              <a:rPr lang="en-GB" dirty="0"/>
              <a:t>git log / </a:t>
            </a:r>
            <a:r>
              <a:rPr lang="en-GB" dirty="0" err="1"/>
              <a:t>gitk</a:t>
            </a:r>
            <a:endParaRPr lang="en-GB" dirty="0"/>
          </a:p>
          <a:p>
            <a:r>
              <a:rPr lang="en-GB" dirty="0"/>
              <a:t>git show</a:t>
            </a:r>
          </a:p>
          <a:p>
            <a:r>
              <a:rPr lang="en-GB" dirty="0"/>
              <a:t>git diff / git </a:t>
            </a:r>
            <a:r>
              <a:rPr lang="en-GB" dirty="0" err="1"/>
              <a:t>difftool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16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to know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 is the name for the currently active branch’s latest commit.</a:t>
            </a:r>
          </a:p>
          <a:p>
            <a:r>
              <a:rPr lang="en-GB" dirty="0"/>
              <a:t>Lots of commands can accept a commit ID (SHA). If it is not specified, HEAD is used.</a:t>
            </a:r>
          </a:p>
          <a:p>
            <a:r>
              <a:rPr lang="en-GB" dirty="0"/>
              <a:t>Branches are just symbolic names to a specific SHA.</a:t>
            </a:r>
          </a:p>
        </p:txBody>
      </p:sp>
    </p:spTree>
    <p:extLst>
      <p:ext uri="{BB962C8B-B14F-4D97-AF65-F5344CB8AC3E}">
        <p14:creationId xmlns:p14="http://schemas.microsoft.com/office/powerpoint/2010/main" val="137477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 changes with git reset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Reset can clear the working directory, the staging area and move the pointer of your branch</a:t>
            </a:r>
          </a:p>
          <a:p>
            <a:pPr lvl="1"/>
            <a:r>
              <a:rPr lang="en-GB" dirty="0"/>
              <a:t>git reset -- hard: reset the staging area and working directory</a:t>
            </a:r>
          </a:p>
          <a:p>
            <a:pPr lvl="1"/>
            <a:r>
              <a:rPr lang="en-GB" dirty="0"/>
              <a:t>git reset -- mixed: reset the staging area only</a:t>
            </a:r>
          </a:p>
          <a:p>
            <a:pPr lvl="1"/>
            <a:r>
              <a:rPr lang="en-GB" dirty="0"/>
              <a:t>git reset -- soft: only move pointer of branch</a:t>
            </a:r>
          </a:p>
          <a:p>
            <a:pPr marL="9525" indent="0">
              <a:buNone/>
            </a:pPr>
            <a:endParaRPr lang="en-GB" dirty="0"/>
          </a:p>
          <a:p>
            <a:r>
              <a:rPr lang="en-GB" dirty="0"/>
              <a:t>9 out of 10 times I use git reset -- hard.</a:t>
            </a:r>
          </a:p>
        </p:txBody>
      </p:sp>
    </p:spTree>
    <p:extLst>
      <p:ext uri="{BB962C8B-B14F-4D97-AF65-F5344CB8AC3E}">
        <p14:creationId xmlns:p14="http://schemas.microsoft.com/office/powerpoint/2010/main" val="303283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Ignoring files or folders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9203" cy="4351338"/>
          </a:xfrm>
        </p:spPr>
        <p:txBody>
          <a:bodyPr/>
          <a:lstStyle/>
          <a:p>
            <a:r>
              <a:rPr lang="en-GB" dirty="0"/>
              <a:t>Add a .</a:t>
            </a:r>
            <a:r>
              <a:rPr lang="en-GB" dirty="0" err="1"/>
              <a:t>gitignore</a:t>
            </a:r>
            <a:r>
              <a:rPr lang="en-GB" dirty="0"/>
              <a:t> file to the repository</a:t>
            </a:r>
          </a:p>
          <a:p>
            <a:r>
              <a:rPr lang="en-GB" dirty="0"/>
              <a:t>.</a:t>
            </a:r>
            <a:r>
              <a:rPr lang="en-GB" dirty="0" err="1"/>
              <a:t>gitignore</a:t>
            </a:r>
            <a:r>
              <a:rPr lang="en-GB" dirty="0"/>
              <a:t> uses regular expression syntax (case sensitive) to ignore files/folders </a:t>
            </a:r>
          </a:p>
          <a:p>
            <a:r>
              <a:rPr lang="en-GB" dirty="0"/>
              <a:t>Uses a hierarchy (.</a:t>
            </a:r>
            <a:r>
              <a:rPr lang="en-GB" dirty="0" err="1"/>
              <a:t>gitignore</a:t>
            </a:r>
            <a:r>
              <a:rPr lang="en-GB" dirty="0"/>
              <a:t> files lower in the tree have precedence)</a:t>
            </a:r>
          </a:p>
          <a:p>
            <a:r>
              <a:rPr lang="en-GB" dirty="0"/>
              <a:t>For examples, see </a:t>
            </a:r>
            <a:r>
              <a:rPr lang="en-GB" dirty="0">
                <a:hlinkClick r:id="rId3"/>
              </a:rPr>
              <a:t>gitignore.io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F77D6-647E-DE52-55E2-8B35A692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562" y="1554237"/>
            <a:ext cx="3971429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branches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</a:t>
            </a:r>
          </a:p>
          <a:p>
            <a:pPr lvl="1"/>
            <a:r>
              <a:rPr lang="en-GB" dirty="0"/>
              <a:t>git branch &lt;branch name&gt;		Create a branch</a:t>
            </a:r>
          </a:p>
          <a:p>
            <a:pPr lvl="1"/>
            <a:r>
              <a:rPr lang="en-GB" dirty="0"/>
              <a:t>git branch &lt;branch name&gt; &lt;SHA&gt;	Create a branch starting at commit</a:t>
            </a:r>
          </a:p>
          <a:p>
            <a:pPr lvl="1"/>
            <a:r>
              <a:rPr lang="en-GB" dirty="0"/>
              <a:t>git branch –d &lt;branch name&gt;	Delete a branch</a:t>
            </a:r>
          </a:p>
          <a:p>
            <a:r>
              <a:rPr lang="en-GB" dirty="0"/>
              <a:t>git checkout / git switch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72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changes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merge</a:t>
            </a:r>
          </a:p>
          <a:p>
            <a:r>
              <a:rPr lang="en-GB" dirty="0"/>
              <a:t>git </a:t>
            </a:r>
            <a:r>
              <a:rPr lang="en-GB" dirty="0" err="1"/>
              <a:t>mergetool</a:t>
            </a:r>
            <a:endParaRPr lang="en-GB" dirty="0"/>
          </a:p>
        </p:txBody>
      </p:sp>
      <p:pic>
        <p:nvPicPr>
          <p:cNvPr id="5" name="Picture 4" descr="A diagram of a new tip&#10;&#10;Description automatically generated">
            <a:extLst>
              <a:ext uri="{FF2B5EF4-FFF2-40B4-BE49-F238E27FC236}">
                <a16:creationId xmlns:a16="http://schemas.microsoft.com/office/drawing/2014/main" id="{5709BA77-DF65-7BAC-FF9A-ECF1EED9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35" y="521063"/>
            <a:ext cx="10158730" cy="58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6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an alternative to merging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&lt;commit&gt;</a:t>
            </a:r>
          </a:p>
          <a:p>
            <a:r>
              <a:rPr lang="en-GB" dirty="0"/>
              <a:t>git rebase --abort</a:t>
            </a:r>
          </a:p>
          <a:p>
            <a:r>
              <a:rPr lang="en-GB" dirty="0"/>
              <a:t>git rebase --continue</a:t>
            </a:r>
          </a:p>
          <a:p>
            <a:r>
              <a:rPr lang="en-GB" dirty="0"/>
              <a:t>git merge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562075-F328-18B8-84C4-D4BA22A5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024702"/>
            <a:ext cx="762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background information…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in 2005 by Linus Torvalds</a:t>
            </a:r>
          </a:p>
          <a:p>
            <a:r>
              <a:rPr lang="en-GB" dirty="0"/>
              <a:t>“A tool for programmers by programmers”</a:t>
            </a:r>
          </a:p>
          <a:p>
            <a:r>
              <a:rPr lang="en-GB" dirty="0"/>
              <a:t>Very popular – lots of projects using it (</a:t>
            </a:r>
            <a:r>
              <a:rPr lang="en-GB" dirty="0">
                <a:hlinkClick r:id="rId3"/>
              </a:rPr>
              <a:t>.NET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Facebook/React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Bootstrap</a:t>
            </a:r>
            <a:r>
              <a:rPr lang="en-GB" dirty="0"/>
              <a:t> to name a few)</a:t>
            </a:r>
          </a:p>
          <a:p>
            <a:r>
              <a:rPr lang="en-GB" dirty="0"/>
              <a:t>Large ecosystem surrounding Git (</a:t>
            </a:r>
            <a:r>
              <a:rPr lang="en-GB" dirty="0" err="1"/>
              <a:t>Github</a:t>
            </a:r>
            <a:r>
              <a:rPr lang="en-GB" dirty="0"/>
              <a:t>, Azure DevOps, </a:t>
            </a:r>
            <a:r>
              <a:rPr lang="en-GB" dirty="0" err="1"/>
              <a:t>Atlassion</a:t>
            </a:r>
            <a:r>
              <a:rPr lang="en-GB" dirty="0"/>
              <a:t> tooling, etc.)</a:t>
            </a:r>
          </a:p>
          <a:p>
            <a:r>
              <a:rPr lang="en-GB" dirty="0"/>
              <a:t>‘</a:t>
            </a:r>
            <a:r>
              <a:rPr lang="en-GB" dirty="0">
                <a:hlinkClick r:id="rId6"/>
              </a:rPr>
              <a:t>Git</a:t>
            </a:r>
            <a:r>
              <a:rPr lang="en-GB" dirty="0"/>
              <a:t>’ is the name, not an acronym.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60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pros / cons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Linear history (avoid merge graph hell)</a:t>
            </a:r>
          </a:p>
          <a:p>
            <a:pPr lvl="1"/>
            <a:r>
              <a:rPr lang="en-GB" dirty="0"/>
              <a:t>Removes merge commits for code reviews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Complex (resolving conflicts is different </a:t>
            </a:r>
            <a:br>
              <a:rPr lang="en-GB" dirty="0"/>
            </a:br>
            <a:r>
              <a:rPr lang="en-GB" dirty="0"/>
              <a:t>compared to merge)</a:t>
            </a:r>
          </a:p>
          <a:p>
            <a:pPr lvl="1"/>
            <a:r>
              <a:rPr lang="en-GB" dirty="0"/>
              <a:t>Doesn’t scale</a:t>
            </a:r>
          </a:p>
          <a:p>
            <a:pPr lvl="1"/>
            <a:r>
              <a:rPr lang="en-GB" dirty="0"/>
              <a:t>Which commits were included in a branch?</a:t>
            </a:r>
          </a:p>
          <a:p>
            <a:endParaRPr lang="en-GB" dirty="0"/>
          </a:p>
        </p:txBody>
      </p:sp>
      <p:pic>
        <p:nvPicPr>
          <p:cNvPr id="4" name="Google Shape;309;p31">
            <a:extLst>
              <a:ext uri="{FF2B5EF4-FFF2-40B4-BE49-F238E27FC236}">
                <a16:creationId xmlns:a16="http://schemas.microsoft.com/office/drawing/2014/main" id="{1BB59E78-865E-A9DC-54F7-4F3BD1F241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3498" y="1343262"/>
            <a:ext cx="4921268" cy="24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15;p32">
            <a:extLst>
              <a:ext uri="{FF2B5EF4-FFF2-40B4-BE49-F238E27FC236}">
                <a16:creationId xmlns:a16="http://schemas.microsoft.com/office/drawing/2014/main" id="{42EF5BFA-DA70-7767-EC52-E4E93C483F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1895" y="4001294"/>
            <a:ext cx="3207971" cy="241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22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rebasing – become worlds best programmer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-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Decide what to do with each commit during the rebase</a:t>
            </a:r>
          </a:p>
          <a:p>
            <a:pPr lvl="1"/>
            <a:r>
              <a:rPr lang="en-GB" dirty="0"/>
              <a:t>Squash commits together</a:t>
            </a:r>
          </a:p>
          <a:p>
            <a:pPr lvl="1"/>
            <a:r>
              <a:rPr lang="en-GB" dirty="0"/>
              <a:t>Alter commit messages</a:t>
            </a:r>
          </a:p>
          <a:p>
            <a:pPr lvl="1"/>
            <a:r>
              <a:rPr lang="en-GB" dirty="0"/>
              <a:t>Add extra files to a commit</a:t>
            </a:r>
          </a:p>
          <a:p>
            <a:pPr lvl="1"/>
            <a:r>
              <a:rPr lang="en-GB" dirty="0"/>
              <a:t>Re-order commits</a:t>
            </a:r>
          </a:p>
          <a:p>
            <a:pPr lvl="1"/>
            <a:r>
              <a:rPr lang="en-GB" dirty="0"/>
              <a:t>Etc, etc…</a:t>
            </a:r>
          </a:p>
          <a:p>
            <a:r>
              <a:rPr lang="en-GB" dirty="0"/>
              <a:t>Rewriting history</a:t>
            </a:r>
          </a:p>
          <a:p>
            <a:pPr marL="42545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A realistic photorealistic image of a dutch astronaut saluting the dutch flag while the moonlander stands in the background.">
            <a:extLst>
              <a:ext uri="{FF2B5EF4-FFF2-40B4-BE49-F238E27FC236}">
                <a16:creationId xmlns:a16="http://schemas.microsoft.com/office/drawing/2014/main" id="{97A5F09D-523B-E695-AD2F-5B11FB35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15" y="1108362"/>
            <a:ext cx="5068601" cy="506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4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together with multiple repositories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clone</a:t>
            </a:r>
          </a:p>
          <a:p>
            <a:r>
              <a:rPr lang="en-GB" dirty="0"/>
              <a:t>git remote</a:t>
            </a:r>
          </a:p>
          <a:p>
            <a:r>
              <a:rPr lang="en-GB" dirty="0"/>
              <a:t>git fetch</a:t>
            </a:r>
          </a:p>
          <a:p>
            <a:r>
              <a:rPr lang="en-GB" dirty="0"/>
              <a:t>git pull</a:t>
            </a:r>
          </a:p>
          <a:p>
            <a:r>
              <a:rPr lang="en-GB" dirty="0"/>
              <a:t>git push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80F5F-1F5A-3CED-5265-BAB65444EE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970" y="1510016"/>
            <a:ext cx="7275758" cy="42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 for 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time to learn your tools</a:t>
            </a:r>
          </a:p>
          <a:p>
            <a:r>
              <a:rPr lang="en-GB" dirty="0"/>
              <a:t>Prefer small, logical commits</a:t>
            </a:r>
          </a:p>
          <a:p>
            <a:r>
              <a:rPr lang="en-GB" dirty="0"/>
              <a:t>Write clear commit messages. Explain the </a:t>
            </a:r>
            <a:r>
              <a:rPr lang="en-GB" b="1" dirty="0"/>
              <a:t>why</a:t>
            </a:r>
            <a:r>
              <a:rPr lang="en-GB" dirty="0"/>
              <a:t>, not the </a:t>
            </a:r>
            <a:r>
              <a:rPr lang="en-GB" b="1" dirty="0"/>
              <a:t>how</a:t>
            </a:r>
            <a:r>
              <a:rPr lang="en-GB" dirty="0"/>
              <a:t>.</a:t>
            </a:r>
          </a:p>
          <a:p>
            <a:r>
              <a:rPr lang="en-GB" dirty="0"/>
              <a:t>Don’t be afraid to create branches</a:t>
            </a:r>
          </a:p>
          <a:p>
            <a:r>
              <a:rPr lang="en-GB" dirty="0"/>
              <a:t>Pick a workflow with your team</a:t>
            </a:r>
          </a:p>
          <a:p>
            <a:r>
              <a:rPr lang="en-GB" b="1" dirty="0"/>
              <a:t>K</a:t>
            </a:r>
            <a:r>
              <a:rPr lang="en-GB" dirty="0"/>
              <a:t>eep </a:t>
            </a:r>
            <a:r>
              <a:rPr lang="en-GB" b="1" dirty="0"/>
              <a:t>I</a:t>
            </a:r>
            <a:r>
              <a:rPr lang="en-GB" dirty="0"/>
              <a:t>t </a:t>
            </a:r>
            <a:r>
              <a:rPr lang="en-GB" b="1" dirty="0"/>
              <a:t>S</a:t>
            </a:r>
            <a:r>
              <a:rPr lang="en-GB" dirty="0"/>
              <a:t>imple </a:t>
            </a:r>
            <a:r>
              <a:rPr lang="en-GB" b="1" dirty="0"/>
              <a:t>S</a:t>
            </a:r>
            <a:r>
              <a:rPr lang="en-GB" dirty="0"/>
              <a:t>tupid</a:t>
            </a:r>
          </a:p>
        </p:txBody>
      </p:sp>
    </p:spTree>
    <p:extLst>
      <p:ext uri="{BB962C8B-B14F-4D97-AF65-F5344CB8AC3E}">
        <p14:creationId xmlns:p14="http://schemas.microsoft.com/office/powerpoint/2010/main" val="335656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tools / clients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clients</a:t>
            </a:r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3"/>
              </a:rPr>
              <a:t>Fork</a:t>
            </a:r>
            <a:r>
              <a:rPr lang="en-GB" dirty="0"/>
              <a:t> / </a:t>
            </a:r>
            <a:r>
              <a:rPr lang="en-GB" dirty="0" err="1">
                <a:hlinkClick r:id="rId4"/>
              </a:rPr>
              <a:t>TortoiseGit</a:t>
            </a:r>
            <a:r>
              <a:rPr lang="en-GB" dirty="0"/>
              <a:t> / </a:t>
            </a:r>
            <a:r>
              <a:rPr lang="en-GB" dirty="0" err="1">
                <a:hlinkClick r:id="rId5"/>
              </a:rPr>
              <a:t>SmartGit</a:t>
            </a:r>
            <a:r>
              <a:rPr lang="en-GB" dirty="0"/>
              <a:t> / </a:t>
            </a:r>
            <a:r>
              <a:rPr lang="en-GB" dirty="0">
                <a:hlinkClick r:id="rId6"/>
              </a:rPr>
              <a:t>Git Tower</a:t>
            </a:r>
            <a:r>
              <a:rPr lang="en-GB" dirty="0"/>
              <a:t> / </a:t>
            </a:r>
            <a:r>
              <a:rPr lang="en-GB" dirty="0" err="1">
                <a:hlinkClick r:id="rId7"/>
              </a:rPr>
              <a:t>Sourcetree</a:t>
            </a:r>
            <a:r>
              <a:rPr lang="en-GB" dirty="0"/>
              <a:t> / </a:t>
            </a:r>
            <a:r>
              <a:rPr lang="en-GB" dirty="0" err="1">
                <a:hlinkClick r:id="rId8"/>
              </a:rPr>
              <a:t>Github</a:t>
            </a:r>
            <a:r>
              <a:rPr lang="en-GB" dirty="0">
                <a:hlinkClick r:id="rId8"/>
              </a:rPr>
              <a:t> Desktop</a:t>
            </a:r>
            <a:r>
              <a:rPr lang="en-GB" dirty="0"/>
              <a:t> / </a:t>
            </a:r>
            <a:r>
              <a:rPr lang="en-GB" dirty="0" err="1">
                <a:hlinkClick r:id="rId9"/>
              </a:rPr>
              <a:t>GitKraken</a:t>
            </a:r>
            <a:endParaRPr lang="en-GB" dirty="0"/>
          </a:p>
          <a:p>
            <a:r>
              <a:rPr lang="en-GB" dirty="0" err="1"/>
              <a:t>Commandline</a:t>
            </a:r>
            <a:r>
              <a:rPr lang="en-GB" dirty="0"/>
              <a:t> extension</a:t>
            </a:r>
          </a:p>
          <a:p>
            <a:pPr lvl="1"/>
            <a:r>
              <a:rPr lang="en-GB" dirty="0">
                <a:hlinkClick r:id="rId10"/>
              </a:rPr>
              <a:t>Posh Git</a:t>
            </a:r>
            <a:endParaRPr lang="en-GB" dirty="0"/>
          </a:p>
          <a:p>
            <a:r>
              <a:rPr lang="en-GB" dirty="0"/>
              <a:t>Tools</a:t>
            </a:r>
          </a:p>
          <a:p>
            <a:pPr lvl="1"/>
            <a:r>
              <a:rPr lang="en-GB" dirty="0">
                <a:hlinkClick r:id="rId11"/>
              </a:rPr>
              <a:t>BFG Repo-Cleaner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8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traditional CVS</a:t>
            </a:r>
            <a:endParaRPr lang="nl-NL" dirty="0"/>
          </a:p>
        </p:txBody>
      </p:sp>
      <p:pic>
        <p:nvPicPr>
          <p:cNvPr id="4" name="Google Shape;95;p4" descr="alt text">
            <a:extLst>
              <a:ext uri="{FF2B5EF4-FFF2-40B4-BE49-F238E27FC236}">
                <a16:creationId xmlns:a16="http://schemas.microsoft.com/office/drawing/2014/main" id="{1D4AE615-661E-7FDE-95EF-5C0D5884D1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4541" y="986756"/>
            <a:ext cx="8402917" cy="522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31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– each their own copy of the repository</a:t>
            </a:r>
            <a:endParaRPr lang="nl-NL" dirty="0"/>
          </a:p>
        </p:txBody>
      </p:sp>
      <p:pic>
        <p:nvPicPr>
          <p:cNvPr id="6" name="Google Shape;103;p5" descr="alt text">
            <a:extLst>
              <a:ext uri="{FF2B5EF4-FFF2-40B4-BE49-F238E27FC236}">
                <a16:creationId xmlns:a16="http://schemas.microsoft.com/office/drawing/2014/main" id="{80163B51-DD1A-B203-3E9F-E89BA5C54C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566" y="986756"/>
            <a:ext cx="8492868" cy="517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to the extreme</a:t>
            </a:r>
            <a:endParaRPr lang="nl-NL" dirty="0"/>
          </a:p>
        </p:txBody>
      </p:sp>
      <p:pic>
        <p:nvPicPr>
          <p:cNvPr id="3" name="Google Shape;111;p6" descr="alt text">
            <a:extLst>
              <a:ext uri="{FF2B5EF4-FFF2-40B4-BE49-F238E27FC236}">
                <a16:creationId xmlns:a16="http://schemas.microsoft.com/office/drawing/2014/main" id="{595CE926-9A4E-5E2E-737F-3229189729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159" y="1069145"/>
            <a:ext cx="7688835" cy="538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2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(in my opinion)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setup (git </a:t>
            </a:r>
            <a:r>
              <a:rPr lang="en-GB" dirty="0" err="1"/>
              <a:t>init</a:t>
            </a:r>
            <a:r>
              <a:rPr lang="en-GB" dirty="0"/>
              <a:t>)</a:t>
            </a:r>
          </a:p>
          <a:p>
            <a:r>
              <a:rPr lang="en-GB" dirty="0"/>
              <a:t>Offline use possible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Flexible with history (altering history)</a:t>
            </a:r>
          </a:p>
          <a:p>
            <a:r>
              <a:rPr lang="en-GB" dirty="0"/>
              <a:t>Flexible workflows </a:t>
            </a:r>
          </a:p>
          <a:p>
            <a:r>
              <a:rPr lang="en-GB" dirty="0"/>
              <a:t>Tool agnostic – plug in your desired tooling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379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– welcome to the real world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locking mechanism</a:t>
            </a:r>
          </a:p>
          <a:p>
            <a:r>
              <a:rPr lang="en-GB" dirty="0"/>
              <a:t>Not suited for storing large binaries – use the </a:t>
            </a:r>
            <a:r>
              <a:rPr lang="en-GB" dirty="0">
                <a:hlinkClick r:id="rId3"/>
              </a:rPr>
              <a:t>Large File Storage</a:t>
            </a:r>
            <a:r>
              <a:rPr lang="en-GB" dirty="0"/>
              <a:t> extension if needed</a:t>
            </a:r>
          </a:p>
          <a:p>
            <a:r>
              <a:rPr lang="en-GB" dirty="0"/>
              <a:t>The command line interface is a bit of a mess (to say the least)</a:t>
            </a:r>
          </a:p>
          <a:p>
            <a:r>
              <a:rPr lang="en-GB" dirty="0">
                <a:hlinkClick r:id="rId4"/>
              </a:rPr>
              <a:t>Leaky abstractions</a:t>
            </a:r>
            <a:r>
              <a:rPr lang="en-GB" dirty="0"/>
              <a:t> – it helps if you know how the underlying data model is designed</a:t>
            </a:r>
          </a:p>
          <a:p>
            <a:r>
              <a:rPr lang="en-GB" dirty="0"/>
              <a:t>Man pages useless for learning (git help &lt;command&gt;)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16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to understanding Git is its data model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41581" cy="4351338"/>
          </a:xfrm>
        </p:spPr>
        <p:txBody>
          <a:bodyPr/>
          <a:lstStyle/>
          <a:p>
            <a:r>
              <a:rPr lang="en-US" sz="2000" dirty="0"/>
              <a:t>“Show me your flowcharts and conceal your tables, and I shall continue to be mystified. Show me your tables, and I won’t usually need your flowcharts; they’ll be obvious.” </a:t>
            </a:r>
            <a:br>
              <a:rPr lang="en-US" sz="2000" dirty="0"/>
            </a:br>
            <a:r>
              <a:rPr lang="en-US" sz="2000" dirty="0"/>
              <a:t>Fred Brooks (1975)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“Bad programmers worry about the code. Good programmers worry about data structures and their relationships.” </a:t>
            </a:r>
            <a:br>
              <a:rPr lang="en-US" sz="2000" dirty="0"/>
            </a:br>
            <a:r>
              <a:rPr lang="en-US" sz="2000" dirty="0"/>
              <a:t>Linus Torvalds (2006)</a:t>
            </a:r>
          </a:p>
          <a:p>
            <a:pPr marL="9525" indent="0">
              <a:buNone/>
            </a:pPr>
            <a:endParaRPr lang="en-US" dirty="0"/>
          </a:p>
          <a:p>
            <a:endParaRPr lang="en-GB" dirty="0"/>
          </a:p>
          <a:p>
            <a:pPr marL="9525" indent="0">
              <a:buNone/>
            </a:pPr>
            <a:endParaRPr lang="en-GB" dirty="0"/>
          </a:p>
        </p:txBody>
      </p:sp>
      <p:pic>
        <p:nvPicPr>
          <p:cNvPr id="7" name="Picture 6" descr="A cover of a book&#10;&#10;Description automatically generated">
            <a:extLst>
              <a:ext uri="{FF2B5EF4-FFF2-40B4-BE49-F238E27FC236}">
                <a16:creationId xmlns:a16="http://schemas.microsoft.com/office/drawing/2014/main" id="{13503E1A-023C-DDF0-4AE9-DF239FDA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361" y="1105434"/>
            <a:ext cx="2095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4" name="Google Shape;144;p10" descr="Not even close to being a Line">
            <a:extLst>
              <a:ext uri="{FF2B5EF4-FFF2-40B4-BE49-F238E27FC236}">
                <a16:creationId xmlns:a16="http://schemas.microsoft.com/office/drawing/2014/main" id="{6937A27D-B633-D304-E383-869F5DEAC3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859" y="1757240"/>
            <a:ext cx="6541046" cy="419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3;p10" descr="Git">
            <a:extLst>
              <a:ext uri="{FF2B5EF4-FFF2-40B4-BE49-F238E27FC236}">
                <a16:creationId xmlns:a16="http://schemas.microsoft.com/office/drawing/2014/main" id="{397B21CE-A518-C5D0-F61F-4A74A9433E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3450" y="1757240"/>
            <a:ext cx="2885534" cy="3785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0882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T Group">
      <a:dk1>
        <a:srgbClr val="0F596E"/>
      </a:dk1>
      <a:lt1>
        <a:srgbClr val="FFFFFF"/>
      </a:lt1>
      <a:dk2>
        <a:srgbClr val="0097B1"/>
      </a:dk2>
      <a:lt2>
        <a:srgbClr val="E7E6E6"/>
      </a:lt2>
      <a:accent1>
        <a:srgbClr val="0F596E"/>
      </a:accent1>
      <a:accent2>
        <a:srgbClr val="EB6012"/>
      </a:accent2>
      <a:accent3>
        <a:srgbClr val="0097A5"/>
      </a:accent3>
      <a:accent4>
        <a:srgbClr val="616100"/>
      </a:accent4>
      <a:accent5>
        <a:srgbClr val="30889C"/>
      </a:accent5>
      <a:accent6>
        <a:srgbClr val="E2874F"/>
      </a:accent6>
      <a:hlink>
        <a:srgbClr val="EB6011"/>
      </a:hlink>
      <a:folHlink>
        <a:srgbClr val="0097B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f4e6c2-c2d1-439b-b8d5-6c60b7480bb7" xsi:nil="true"/>
    <lcf76f155ced4ddcb4097134ff3c332f xmlns="62075bfc-fb2b-4978-b33a-2ee515c6b2cc">
      <Terms xmlns="http://schemas.microsoft.com/office/infopath/2007/PartnerControls"/>
    </lcf76f155ced4ddcb4097134ff3c332f>
    <SharedWithUsers xmlns="b2f4e6c2-c2d1-439b-b8d5-6c60b7480bb7">
      <UserInfo>
        <DisplayName>Carla Stuifzand</DisplayName>
        <AccountId>14</AccountId>
        <AccountType/>
      </UserInfo>
      <UserInfo>
        <DisplayName>Simone van den Langenberg</DisplayName>
        <AccountId>337</AccountId>
        <AccountType/>
      </UserInfo>
      <UserInfo>
        <DisplayName>Hilde Teunissen</DisplayName>
        <AccountId>340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6F2FE6C5D1D44982B8E9553BDFA31" ma:contentTypeVersion="16" ma:contentTypeDescription="Create a new document." ma:contentTypeScope="" ma:versionID="7ce01b5b95aa129152ec4f65a4b2a44a">
  <xsd:schema xmlns:xsd="http://www.w3.org/2001/XMLSchema" xmlns:xs="http://www.w3.org/2001/XMLSchema" xmlns:p="http://schemas.microsoft.com/office/2006/metadata/properties" xmlns:ns2="62075bfc-fb2b-4978-b33a-2ee515c6b2cc" xmlns:ns3="b2f4e6c2-c2d1-439b-b8d5-6c60b7480bb7" targetNamespace="http://schemas.microsoft.com/office/2006/metadata/properties" ma:root="true" ma:fieldsID="3efc36883b9162ec189b501b59fa156f" ns2:_="" ns3:_="">
    <xsd:import namespace="62075bfc-fb2b-4978-b33a-2ee515c6b2cc"/>
    <xsd:import namespace="b2f4e6c2-c2d1-439b-b8d5-6c60b7480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75bfc-fb2b-4978-b33a-2ee515c6b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b009bbf-e508-44d6-b971-f77659ba9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4e6c2-c2d1-439b-b8d5-6c60b7480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3059630-46c3-4fc9-bed1-6ec90850dfe8}" ma:internalName="TaxCatchAll" ma:showField="CatchAllData" ma:web="b2f4e6c2-c2d1-439b-b8d5-6c60b7480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063191-8A48-4036-94E1-00717E3E7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FB15A-1AB9-494D-BA7A-B6E719D463AC}">
  <ds:schemaRefs>
    <ds:schemaRef ds:uri="http://www.w3.org/XML/1998/namespace"/>
    <ds:schemaRef ds:uri="ffa2967c-3f0f-47d3-bb84-822f9a28dd02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7f32b1c6-d9be-452e-b0ab-3d8b864ace0e"/>
    <ds:schemaRef ds:uri="7585eccc-a07d-47ac-bf7f-1f713bdbcd94"/>
    <ds:schemaRef ds:uri="02719700-d428-42a5-ac68-80dcf95a526e"/>
    <ds:schemaRef ds:uri="b2f4e6c2-c2d1-439b-b8d5-6c60b7480bb7"/>
    <ds:schemaRef ds:uri="62075bfc-fb2b-4978-b33a-2ee515c6b2cc"/>
  </ds:schemaRefs>
</ds:datastoreItem>
</file>

<file path=customXml/itemProps3.xml><?xml version="1.0" encoding="utf-8"?>
<ds:datastoreItem xmlns:ds="http://schemas.openxmlformats.org/officeDocument/2006/customXml" ds:itemID="{3A473268-6C10-4147-8A98-8722D9152D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75bfc-fb2b-4978-b33a-2ee515c6b2cc"/>
    <ds:schemaRef ds:uri="b2f4e6c2-c2d1-439b-b8d5-6c60b7480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2948</Words>
  <Application>Microsoft Office PowerPoint</Application>
  <PresentationFormat>Widescreen</PresentationFormat>
  <Paragraphs>427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Kantoorthema</vt:lpstr>
      <vt:lpstr>PowerPoint Presentation</vt:lpstr>
      <vt:lpstr>Some background information…</vt:lpstr>
      <vt:lpstr>A traditional CVS</vt:lpstr>
      <vt:lpstr>Distributed – each their own copy of the repository</vt:lpstr>
      <vt:lpstr>Distributed to the extreme</vt:lpstr>
      <vt:lpstr>Advantages (in my opinion)</vt:lpstr>
      <vt:lpstr>Disadvantages – welcome to the real world</vt:lpstr>
      <vt:lpstr>The key to understanding Git is its data model</vt:lpstr>
      <vt:lpstr>Directed Acyclic Graph</vt:lpstr>
      <vt:lpstr>Directed Acyclic Graph</vt:lpstr>
      <vt:lpstr>What makes a commit a commit?</vt:lpstr>
      <vt:lpstr>The basics – working with your own repository</vt:lpstr>
      <vt:lpstr>Some more day to day commands</vt:lpstr>
      <vt:lpstr>Nice to know</vt:lpstr>
      <vt:lpstr>Undo changes with git reset</vt:lpstr>
      <vt:lpstr>Ignoring files or folders</vt:lpstr>
      <vt:lpstr>Working with branches</vt:lpstr>
      <vt:lpstr>Merging changes</vt:lpstr>
      <vt:lpstr>Rebase – an alternative to merging</vt:lpstr>
      <vt:lpstr>Rebase – pros / cons</vt:lpstr>
      <vt:lpstr>Interactive rebasing – become worlds best programmer</vt:lpstr>
      <vt:lpstr>Working together with multiple repositories</vt:lpstr>
      <vt:lpstr>Lessons learned for me</vt:lpstr>
      <vt:lpstr>Useful tools /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Studio | De Merkenbouwers</dc:creator>
  <cp:lastModifiedBy>Wilbert van Dolleweerd</cp:lastModifiedBy>
  <cp:revision>133</cp:revision>
  <dcterms:created xsi:type="dcterms:W3CDTF">2020-12-15T09:09:58Z</dcterms:created>
  <dcterms:modified xsi:type="dcterms:W3CDTF">2023-11-08T16:12:55Z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0x0101009906F2FE6C5D1D44982B8E9553BDFA31</vt:lpwstr>
  </property>
  <property fmtid="{D5CDD505-2E9C-101B-9397-08002B2CF9AE}" pid="3" name="MediaServiceImageTags">
    <vt:lpwstr/>
  </property>
</Properties>
</file>