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1"/>
    <p:restoredTop sz="74548" autoAdjust="0"/>
  </p:normalViewPr>
  <p:slideViewPr>
    <p:cSldViewPr snapToGrid="0" snapToObjects="1">
      <p:cViewPr varScale="1">
        <p:scale>
          <a:sx n="118" d="100"/>
          <a:sy n="118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Basis cursus - bedoeld om je genoeg kennis te geven om zelfstandig door te gaan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Via een aantal slides laat ik relevante informatie zien tussendoor afgewisseld via demonstraties.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Aan het einde tijd voor vragen en discussie over geavanceerde scenario’s.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Vragen/discussies tussendoor - prima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Tempo sneller? Aangeven!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Directed</a:t>
            </a:r>
            <a:r>
              <a:rPr lang="nl-NL" dirty="0"/>
              <a:t>: 1 richting – </a:t>
            </a:r>
            <a:r>
              <a:rPr lang="nl-NL" dirty="0" err="1"/>
              <a:t>commits</a:t>
            </a:r>
            <a:r>
              <a:rPr lang="nl-NL" dirty="0"/>
              <a:t> wijzen naar een </a:t>
            </a:r>
            <a:r>
              <a:rPr lang="nl-NL" dirty="0" err="1"/>
              <a:t>parent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Acyclic</a:t>
            </a:r>
            <a:r>
              <a:rPr lang="nl-NL" dirty="0"/>
              <a:t>: niet mogelijk om een cirkel te vormen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Graph</a:t>
            </a:r>
            <a:r>
              <a:rPr lang="nl-NL" dirty="0"/>
              <a:t>: Nodes (</a:t>
            </a:r>
            <a:r>
              <a:rPr lang="nl-NL" dirty="0" err="1"/>
              <a:t>commits</a:t>
            </a:r>
            <a:r>
              <a:rPr lang="nl-NL" dirty="0"/>
              <a:t>) en </a:t>
            </a:r>
            <a:r>
              <a:rPr lang="nl-NL" dirty="0" err="1"/>
              <a:t>edges</a:t>
            </a:r>
            <a:r>
              <a:rPr lang="nl-NL" dirty="0"/>
              <a:t> (verbindingen naar voorgaande </a:t>
            </a:r>
            <a:r>
              <a:rPr lang="nl-NL" dirty="0" err="1"/>
              <a:t>commits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Branches: niets anders dan een pointer naar een specifieke </a:t>
            </a:r>
            <a:r>
              <a:rPr lang="nl-NL" dirty="0" err="1"/>
              <a:t>commit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 in de </a:t>
            </a:r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Tag: niets anders als een labeltje wat aan een specifieke </a:t>
            </a:r>
            <a:r>
              <a:rPr lang="nl-NL" dirty="0" err="1"/>
              <a:t>commit</a:t>
            </a:r>
            <a:r>
              <a:rPr lang="nl-NL" dirty="0"/>
              <a:t> hangt.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Op beamer paden van DAG volgen (uitleggen hoe branches gelezen moeten worden)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commit</a:t>
            </a:r>
            <a:r>
              <a:rPr lang="nl-NL" dirty="0"/>
              <a:t> (elke node) wordt uniek </a:t>
            </a:r>
            <a:r>
              <a:rPr lang="nl-NL" dirty="0" err="1"/>
              <a:t>geidentificeerd</a:t>
            </a:r>
            <a:r>
              <a:rPr lang="nl-NL" dirty="0"/>
              <a:t> door een secure </a:t>
            </a:r>
            <a:r>
              <a:rPr lang="nl-NL" dirty="0" err="1"/>
              <a:t>hash</a:t>
            </a:r>
            <a:r>
              <a:rPr lang="nl-NL" dirty="0"/>
              <a:t> (animatie).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9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 bestaat een </a:t>
            </a:r>
            <a:r>
              <a:rPr lang="nl-NL" dirty="0" err="1"/>
              <a:t>commit</a:t>
            </a:r>
            <a:r>
              <a:rPr lang="nl-NL" dirty="0"/>
              <a:t> uit?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diff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committer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pointer naar voorgaande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SHA wordt berekend aan de hand van die eigenschappen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Commando's van Git werken via de SHA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laten zien waarbij een SHA wordt aangepast door middel van git </a:t>
            </a:r>
            <a:r>
              <a:rPr lang="nl-NL" dirty="0" err="1"/>
              <a:t>commit</a:t>
            </a:r>
            <a:r>
              <a:rPr lang="nl-NL" dirty="0"/>
              <a:t> –</a:t>
            </a:r>
            <a:r>
              <a:rPr lang="nl-NL" dirty="0" err="1"/>
              <a:t>amend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In de volgende slides worden de volgende commando’s toegelicht.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init</a:t>
            </a:r>
            <a:r>
              <a:rPr lang="nl-NL" dirty="0"/>
              <a:t> demonstreren om te gebruiken als testcase voor de volgende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help </a:t>
            </a:r>
            <a:r>
              <a:rPr lang="nl-NL" dirty="0" err="1"/>
              <a:t>command</a:t>
            </a:r>
            <a:r>
              <a:rPr lang="nl-NL" dirty="0"/>
              <a:t> laten zien (ook als een voorbeeld voor onduidelijke manpages).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init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versiebeheersystemen zoals </a:t>
            </a:r>
            <a:r>
              <a:rPr lang="nl-NL" dirty="0" err="1"/>
              <a:t>Subversion</a:t>
            </a:r>
            <a:r>
              <a:rPr lang="nl-NL" dirty="0"/>
              <a:t> check je bestanden in en dat is dan je wijziging.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Git zit er een niveau van </a:t>
            </a:r>
            <a:r>
              <a:rPr lang="nl-NL" dirty="0" err="1"/>
              <a:t>indirectie</a:t>
            </a:r>
            <a:r>
              <a:rPr lang="nl-NL" dirty="0"/>
              <a:t> tussen. Wijzigingen bevinden zich in je </a:t>
            </a:r>
            <a:r>
              <a:rPr lang="nl-NL" dirty="0" err="1"/>
              <a:t>working</a:t>
            </a:r>
            <a:r>
              <a:rPr lang="nl-NL" dirty="0"/>
              <a:t> directory. Via git </a:t>
            </a:r>
            <a:r>
              <a:rPr lang="nl-NL" dirty="0" err="1"/>
              <a:t>add</a:t>
            </a:r>
            <a:r>
              <a:rPr lang="nl-NL" dirty="0"/>
              <a:t> voeg je wijzigingen toe je aan je </a:t>
            </a:r>
            <a:r>
              <a:rPr lang="nl-NL" dirty="0" err="1"/>
              <a:t>staging</a:t>
            </a:r>
            <a:r>
              <a:rPr lang="nl-NL" dirty="0"/>
              <a:t> area (ook wel index) geheten. Uiteindelijk ga je er via git </a:t>
            </a:r>
            <a:r>
              <a:rPr lang="nl-NL" dirty="0" err="1"/>
              <a:t>commit</a:t>
            </a:r>
            <a:r>
              <a:rPr lang="nl-NL" dirty="0"/>
              <a:t> een </a:t>
            </a:r>
            <a:r>
              <a:rPr lang="nl-NL" dirty="0" err="1"/>
              <a:t>commit</a:t>
            </a:r>
            <a:r>
              <a:rPr lang="nl-NL" dirty="0"/>
              <a:t> van maken.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Waarom zou je dit willen? Omdat het je in staat stelt om eerst een stuk te werken en daarna na te denken over hoe je dit wilt toevoegen aan je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Quote: “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of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(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engineering"</a:t>
            </a:r>
            <a:r>
              <a:rPr lang="nl-NL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Notepad</a:t>
            </a:r>
            <a:r>
              <a:rPr lang="nl-NL" b="0" dirty="0"/>
              <a:t> foo.txt. Maak wijziging in bestand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Git </a:t>
            </a:r>
            <a:r>
              <a:rPr lang="nl-NL" b="0" dirty="0" err="1"/>
              <a:t>add</a:t>
            </a:r>
            <a:r>
              <a:rPr lang="nl-NL" b="0" dirty="0"/>
              <a:t> foo.txt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Via </a:t>
            </a:r>
            <a:r>
              <a:rPr lang="nl-NL" b="0" dirty="0" err="1"/>
              <a:t>gitk</a:t>
            </a:r>
            <a:r>
              <a:rPr lang="nl-NL" b="0" dirty="0"/>
              <a:t> laten zien dat er nog geen </a:t>
            </a:r>
            <a:r>
              <a:rPr lang="nl-NL" b="0" dirty="0" err="1"/>
              <a:t>commit</a:t>
            </a:r>
            <a:r>
              <a:rPr lang="nl-NL" b="0" dirty="0"/>
              <a:t> is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Git </a:t>
            </a:r>
            <a:r>
              <a:rPr lang="nl-NL" b="0" dirty="0" err="1"/>
              <a:t>commit</a:t>
            </a:r>
            <a:r>
              <a:rPr lang="nl-NL" b="0" dirty="0"/>
              <a:t> 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Inconsistentie: </a:t>
            </a:r>
            <a:r>
              <a:rPr lang="nl-NL" dirty="0" err="1"/>
              <a:t>working</a:t>
            </a:r>
            <a:r>
              <a:rPr lang="nl-NL" dirty="0"/>
              <a:t> directory wordt ook wel </a:t>
            </a:r>
            <a:r>
              <a:rPr lang="nl-NL" dirty="0" err="1"/>
              <a:t>working</a:t>
            </a:r>
            <a:r>
              <a:rPr lang="nl-NL" dirty="0"/>
              <a:t> tree genoemd. </a:t>
            </a:r>
            <a:r>
              <a:rPr lang="nl-NL" dirty="0" err="1"/>
              <a:t>Staging</a:t>
            </a:r>
            <a:r>
              <a:rPr lang="nl-NL" dirty="0"/>
              <a:t> area wordt ook wel index genoemd.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8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en-US" dirty="0" err="1"/>
              <a:t>demonstreren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show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commit (commit-message, </a:t>
            </a:r>
            <a:r>
              <a:rPr lang="en-US" dirty="0" err="1"/>
              <a:t>bestandsnamen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diff </a:t>
            </a:r>
            <a:r>
              <a:rPr lang="en-US" dirty="0" err="1"/>
              <a:t>toont</a:t>
            </a:r>
            <a:r>
              <a:rPr lang="en-US" dirty="0"/>
              <a:t> de </a:t>
            </a:r>
            <a:r>
              <a:rPr lang="en-US" dirty="0" err="1"/>
              <a:t>verschillen</a:t>
            </a:r>
            <a:r>
              <a:rPr lang="en-US" dirty="0"/>
              <a:t> in je working directory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laatste</a:t>
            </a:r>
            <a:r>
              <a:rPr lang="en-US" dirty="0"/>
              <a:t> commit (</a:t>
            </a:r>
            <a:r>
              <a:rPr lang="en-US" dirty="0" err="1"/>
              <a:t>oftewel</a:t>
            </a:r>
            <a:r>
              <a:rPr lang="en-US" dirty="0"/>
              <a:t>, 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). Git diff –cached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maar dan </a:t>
            </a:r>
            <a:r>
              <a:rPr lang="en-US" dirty="0" err="1"/>
              <a:t>voor</a:t>
            </a:r>
            <a:r>
              <a:rPr lang="en-US" dirty="0"/>
              <a:t> de index/staging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log shows all your commits as a list. </a:t>
            </a:r>
            <a:r>
              <a:rPr lang="en-US" dirty="0" err="1"/>
              <a:t>Gitk</a:t>
            </a:r>
            <a:r>
              <a:rPr lang="en-US" dirty="0"/>
              <a:t> –all does the same but with a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08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Zonder </a:t>
            </a:r>
            <a:r>
              <a:rPr lang="nl-NL" dirty="0" err="1"/>
              <a:t>commit</a:t>
            </a:r>
            <a:r>
              <a:rPr lang="nl-NL" dirty="0"/>
              <a:t> te specificeren werkt git </a:t>
            </a:r>
            <a:r>
              <a:rPr lang="nl-NL" dirty="0" err="1"/>
              <a:t>commit</a:t>
            </a:r>
            <a:r>
              <a:rPr lang="nl-NL" dirty="0"/>
              <a:t> altijd op je laatste </a:t>
            </a:r>
            <a:r>
              <a:rPr lang="nl-NL" dirty="0" err="1"/>
              <a:t>commit</a:t>
            </a:r>
            <a:r>
              <a:rPr lang="nl-NL" dirty="0"/>
              <a:t> (HEAD genoemd)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Alle drie varianten van git reset commando.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Demonstratie git reset –mixed: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Bestaand bestand wijzigen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Toevoegen aan index via git </a:t>
            </a:r>
            <a:r>
              <a:rPr lang="nl-NL" b="0" dirty="0" err="1"/>
              <a:t>add</a:t>
            </a:r>
            <a:r>
              <a:rPr lang="nl-NL" b="0" dirty="0"/>
              <a:t> &lt;file&gt;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Reset via git reset –mixed. Index is weer leeg, wijzigingen staan nog in </a:t>
            </a:r>
            <a:r>
              <a:rPr lang="nl-NL" b="0" dirty="0" err="1"/>
              <a:t>working</a:t>
            </a:r>
            <a:r>
              <a:rPr lang="nl-NL" b="0" dirty="0"/>
              <a:t> directory.</a:t>
            </a:r>
            <a:endParaRPr lang="nl-NL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Demonstratie git reset –hard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Bestaand bestand wijzigen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Toevoegen aan index via git </a:t>
            </a:r>
            <a:r>
              <a:rPr lang="nl-NL" b="0" dirty="0" err="1"/>
              <a:t>add</a:t>
            </a:r>
            <a:r>
              <a:rPr lang="nl-NL" b="0" dirty="0"/>
              <a:t> &lt;file&gt;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Reset via git reset –hard. Zowel index als </a:t>
            </a:r>
            <a:r>
              <a:rPr lang="nl-NL" b="0" dirty="0" err="1"/>
              <a:t>working</a:t>
            </a:r>
            <a:r>
              <a:rPr lang="nl-NL" b="0" dirty="0"/>
              <a:t> directory is nu leeg.</a:t>
            </a:r>
            <a:endParaRPr lang="nl-NL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21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Zonder </a:t>
            </a:r>
            <a:r>
              <a:rPr lang="nl-NL" dirty="0" err="1"/>
              <a:t>commit</a:t>
            </a:r>
            <a:r>
              <a:rPr lang="nl-NL" dirty="0"/>
              <a:t> te specificeren werkt git </a:t>
            </a:r>
            <a:r>
              <a:rPr lang="nl-NL" dirty="0" err="1"/>
              <a:t>commit</a:t>
            </a:r>
            <a:r>
              <a:rPr lang="nl-NL" dirty="0"/>
              <a:t> altijd op je laatste </a:t>
            </a:r>
            <a:r>
              <a:rPr lang="nl-NL" dirty="0" err="1"/>
              <a:t>commit</a:t>
            </a:r>
            <a:r>
              <a:rPr lang="nl-NL" dirty="0"/>
              <a:t> (HEAD genoemd)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Alle drie varianten van git reset commando.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Demonstratie git reset –mixed: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Bestaand bestand wijzigen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Toevoegen aan index via git </a:t>
            </a:r>
            <a:r>
              <a:rPr lang="nl-NL" b="0" dirty="0" err="1"/>
              <a:t>add</a:t>
            </a:r>
            <a:r>
              <a:rPr lang="nl-NL" b="0" dirty="0"/>
              <a:t> &lt;file&gt;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Reset via git reset –mixed. Index is weer leeg, wijzigingen staan nog in </a:t>
            </a:r>
            <a:r>
              <a:rPr lang="nl-NL" b="0" dirty="0" err="1"/>
              <a:t>working</a:t>
            </a:r>
            <a:r>
              <a:rPr lang="nl-NL" b="0" dirty="0"/>
              <a:t> directory.</a:t>
            </a:r>
            <a:endParaRPr lang="nl-NL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Demonstratie git reset –hard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Bestaand bestand wijzigen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Toevoegen aan index via git </a:t>
            </a:r>
            <a:r>
              <a:rPr lang="nl-NL" b="0" dirty="0" err="1"/>
              <a:t>add</a:t>
            </a:r>
            <a:r>
              <a:rPr lang="nl-NL" b="0" dirty="0"/>
              <a:t> &lt;file&gt;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Reset via git reset –hard. Zowel index als </a:t>
            </a:r>
            <a:r>
              <a:rPr lang="nl-NL" b="0" dirty="0" err="1"/>
              <a:t>working</a:t>
            </a:r>
            <a:r>
              <a:rPr lang="nl-NL" b="0" dirty="0"/>
              <a:t> directory is nu leeg.</a:t>
            </a:r>
            <a:endParaRPr lang="nl-NL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9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Met de voorgaande commando’s heb je alles wat je nodig hebt om in een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te kunnen werken zonder branches. Maar goed, dat is natuurlijk niet veel meer dan een veredeld </a:t>
            </a:r>
            <a:r>
              <a:rPr lang="nl-NL" dirty="0" err="1"/>
              <a:t>backup</a:t>
            </a:r>
            <a:r>
              <a:rPr lang="nl-NL" dirty="0"/>
              <a:t> systeem. We gaan nu branches toevoegen aan onze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Demonstratie: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branch</a:t>
            </a:r>
            <a:r>
              <a:rPr lang="nl-NL" dirty="0"/>
              <a:t> demonstreren: aanmaken van een </a:t>
            </a:r>
            <a:r>
              <a:rPr lang="nl-NL" dirty="0" err="1"/>
              <a:t>branch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Meerdere mogelijkheden: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branch</a:t>
            </a:r>
            <a:r>
              <a:rPr lang="nl-NL" dirty="0"/>
              <a:t> laat namen van branches zien.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branch</a:t>
            </a:r>
            <a:r>
              <a:rPr lang="nl-NL" dirty="0"/>
              <a:t> &lt;</a:t>
            </a:r>
            <a:r>
              <a:rPr lang="nl-NL" dirty="0" err="1"/>
              <a:t>branchnaam</a:t>
            </a:r>
            <a:r>
              <a:rPr lang="nl-NL" dirty="0"/>
              <a:t>&gt; maakt </a:t>
            </a:r>
            <a:r>
              <a:rPr lang="nl-NL" dirty="0" err="1"/>
              <a:t>branch</a:t>
            </a:r>
            <a:r>
              <a:rPr lang="nl-NL" dirty="0"/>
              <a:t> aan.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branch</a:t>
            </a:r>
            <a:r>
              <a:rPr lang="nl-NL" dirty="0"/>
              <a:t> &lt;</a:t>
            </a:r>
            <a:r>
              <a:rPr lang="nl-NL" dirty="0" err="1"/>
              <a:t>branchnaam</a:t>
            </a:r>
            <a:r>
              <a:rPr lang="nl-NL" dirty="0"/>
              <a:t>&gt; </a:t>
            </a:r>
            <a:r>
              <a:rPr lang="nl-NL" dirty="0" err="1"/>
              <a:t>commit</a:t>
            </a:r>
            <a:r>
              <a:rPr lang="nl-NL" dirty="0"/>
              <a:t> maakt </a:t>
            </a:r>
            <a:r>
              <a:rPr lang="nl-NL" dirty="0" err="1"/>
              <a:t>branch</a:t>
            </a:r>
            <a:r>
              <a:rPr lang="nl-NL" dirty="0"/>
              <a:t> aan op basis van voorgaande </a:t>
            </a:r>
            <a:r>
              <a:rPr lang="nl-NL" dirty="0" err="1"/>
              <a:t>commit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branch</a:t>
            </a:r>
            <a:r>
              <a:rPr lang="nl-NL" dirty="0"/>
              <a:t> –d &lt;</a:t>
            </a:r>
            <a:r>
              <a:rPr lang="nl-NL" dirty="0" err="1"/>
              <a:t>branchnaam</a:t>
            </a:r>
            <a:r>
              <a:rPr lang="nl-NL" dirty="0"/>
              <a:t>&gt; verwijdert </a:t>
            </a:r>
            <a:r>
              <a:rPr lang="nl-NL" dirty="0" err="1"/>
              <a:t>branch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: switchen tussen een </a:t>
            </a:r>
            <a:r>
              <a:rPr lang="nl-NL" dirty="0" err="1"/>
              <a:t>branch</a:t>
            </a:r>
            <a:r>
              <a:rPr lang="nl-NL" dirty="0"/>
              <a:t>. Let wel: indien het mogelijk is zullen wijzigingen in de index/</a:t>
            </a:r>
            <a:r>
              <a:rPr lang="nl-NL" dirty="0" err="1"/>
              <a:t>working</a:t>
            </a:r>
            <a:r>
              <a:rPr lang="nl-NL" dirty="0"/>
              <a:t> directory bewaard blijven. Indien dit problemen oplevert zal de </a:t>
            </a:r>
            <a:r>
              <a:rPr lang="nl-NL" dirty="0" err="1"/>
              <a:t>checkout</a:t>
            </a:r>
            <a:r>
              <a:rPr lang="nl-NL" dirty="0"/>
              <a:t> niet doorgaan.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Tegenwoordig voor Git </a:t>
            </a:r>
            <a:r>
              <a:rPr lang="nl-NL" dirty="0" err="1"/>
              <a:t>checkout</a:t>
            </a:r>
            <a:r>
              <a:rPr lang="nl-NL" dirty="0"/>
              <a:t> om oude bestanden uit te checken kun je ook git </a:t>
            </a:r>
            <a:r>
              <a:rPr lang="nl-NL" dirty="0" err="1"/>
              <a:t>restore</a:t>
            </a:r>
            <a:r>
              <a:rPr lang="nl-NL" dirty="0"/>
              <a:t> gebruiken.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Syntax: git </a:t>
            </a:r>
            <a:r>
              <a:rPr lang="nl-NL" dirty="0" err="1"/>
              <a:t>restore</a:t>
            </a:r>
            <a:r>
              <a:rPr lang="nl-NL" dirty="0"/>
              <a:t> --source 5d40889 </a:t>
            </a:r>
            <a:r>
              <a:rPr lang="nl-NL" dirty="0" err="1"/>
              <a:t>AssemblyInfo.cs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849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geven van </a:t>
            </a:r>
            <a:r>
              <a:rPr lang="nl-NL" dirty="0" err="1"/>
              <a:t>merge</a:t>
            </a:r>
            <a:r>
              <a:rPr lang="nl-NL" dirty="0"/>
              <a:t> zonder </a:t>
            </a:r>
            <a:r>
              <a:rPr lang="nl-NL" dirty="0" err="1"/>
              <a:t>mergeconflict</a:t>
            </a:r>
            <a:r>
              <a:rPr lang="nl-NL" dirty="0"/>
              <a:t> en met </a:t>
            </a:r>
            <a:r>
              <a:rPr lang="nl-NL" dirty="0" err="1"/>
              <a:t>mergeconflict</a:t>
            </a:r>
            <a:r>
              <a:rPr lang="nl-NL" dirty="0"/>
              <a:t>. Dit demonstreren door eerst zonder </a:t>
            </a:r>
            <a:r>
              <a:rPr lang="nl-NL" dirty="0" err="1"/>
              <a:t>merge</a:t>
            </a:r>
            <a:r>
              <a:rPr lang="nl-NL" dirty="0"/>
              <a:t>-conflict te </a:t>
            </a:r>
            <a:r>
              <a:rPr lang="nl-NL" dirty="0" err="1"/>
              <a:t>mergen</a:t>
            </a:r>
            <a:r>
              <a:rPr lang="nl-NL" dirty="0"/>
              <a:t>, daarna een git reset te doen en vervolgens een wijziging door te voeren zodat er wel een </a:t>
            </a:r>
            <a:r>
              <a:rPr lang="nl-NL" dirty="0" err="1"/>
              <a:t>merge</a:t>
            </a:r>
            <a:r>
              <a:rPr lang="nl-NL" dirty="0"/>
              <a:t>-conflict zal optreden.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Branch</a:t>
            </a:r>
            <a:r>
              <a:rPr lang="nl-NL" b="0" dirty="0"/>
              <a:t> aanmaken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File toevoegen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Committen</a:t>
            </a:r>
            <a:endParaRPr lang="nl-NL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Mergen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Merge</a:t>
            </a:r>
            <a:r>
              <a:rPr lang="nl-NL" b="0" dirty="0"/>
              <a:t> resetten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Branch</a:t>
            </a:r>
            <a:r>
              <a:rPr lang="nl-NL" b="0" dirty="0"/>
              <a:t> aanmaken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File toevoegen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Committen</a:t>
            </a:r>
            <a:endParaRPr lang="nl-NL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In andere </a:t>
            </a:r>
            <a:r>
              <a:rPr lang="nl-NL" b="0" dirty="0" err="1"/>
              <a:t>branch</a:t>
            </a:r>
            <a:r>
              <a:rPr lang="nl-NL" b="0" dirty="0"/>
              <a:t> ook zelfde file aanmaken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Committen</a:t>
            </a:r>
            <a:endParaRPr lang="nl-NL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/>
              <a:t>Mergen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b="0" dirty="0" err="1"/>
              <a:t>Mergeconflict</a:t>
            </a:r>
            <a:r>
              <a:rPr lang="nl-NL" b="0" dirty="0"/>
              <a:t> oplossen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Toelichten dat er altijd een </a:t>
            </a:r>
            <a:r>
              <a:rPr lang="nl-NL" b="0" dirty="0" err="1"/>
              <a:t>merge</a:t>
            </a:r>
            <a:r>
              <a:rPr lang="nl-NL" b="0" dirty="0"/>
              <a:t> </a:t>
            </a:r>
            <a:r>
              <a:rPr lang="nl-NL" b="0" dirty="0" err="1"/>
              <a:t>commit</a:t>
            </a:r>
            <a:r>
              <a:rPr lang="nl-NL" b="0" dirty="0"/>
              <a:t> aangemaakt wordt als de DAG niet op elkaar aansluiten (ook al is er geen fileconflict)</a:t>
            </a:r>
            <a:endParaRPr lang="nl-NL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16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07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Nadelen toelichten.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 geven van een </a:t>
            </a:r>
            <a:r>
              <a:rPr lang="nl-NL" dirty="0" err="1"/>
              <a:t>rebase</a:t>
            </a:r>
            <a:r>
              <a:rPr lang="nl-NL" dirty="0"/>
              <a:t> met en zonder </a:t>
            </a:r>
            <a:r>
              <a:rPr lang="nl-NL" dirty="0" err="1"/>
              <a:t>merge</a:t>
            </a:r>
            <a:r>
              <a:rPr lang="nl-NL" dirty="0"/>
              <a:t>-conflict.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Ontstaan in 2005 voor beheer van de Linux </a:t>
            </a:r>
            <a:r>
              <a:rPr lang="nl-NL" dirty="0" err="1"/>
              <a:t>Kernel</a:t>
            </a:r>
            <a:r>
              <a:rPr lang="nl-NL" dirty="0"/>
              <a:t> als opvolger voor het wegvallen van </a:t>
            </a:r>
            <a:r>
              <a:rPr lang="nl-NL" dirty="0" err="1"/>
              <a:t>Bitkeeper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zijn meerdere DVCS systemen rond die tijd ontstaan. </a:t>
            </a:r>
            <a:r>
              <a:rPr lang="nl-NL" dirty="0" err="1"/>
              <a:t>Mercurial</a:t>
            </a:r>
            <a:r>
              <a:rPr lang="nl-NL" dirty="0"/>
              <a:t> is daar de grootste van maar er zijn ook anderen zoals </a:t>
            </a:r>
            <a:r>
              <a:rPr lang="nl-NL" dirty="0" err="1"/>
              <a:t>Darcs</a:t>
            </a:r>
            <a:r>
              <a:rPr lang="nl-NL" dirty="0"/>
              <a:t>, </a:t>
            </a:r>
            <a:r>
              <a:rPr lang="nl-NL" dirty="0" err="1"/>
              <a:t>Arc</a:t>
            </a:r>
            <a:r>
              <a:rPr lang="nl-NL" dirty="0"/>
              <a:t>. Git heeft de </a:t>
            </a:r>
            <a:r>
              <a:rPr lang="nl-NL" dirty="0" err="1"/>
              <a:t>popularitetscontest</a:t>
            </a:r>
            <a:r>
              <a:rPr lang="nl-NL" dirty="0"/>
              <a:t> gewonnen.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Denk aan bedrijven als </a:t>
            </a:r>
            <a:r>
              <a:rPr lang="nl-NL" dirty="0" err="1"/>
              <a:t>Github</a:t>
            </a:r>
            <a:r>
              <a:rPr lang="nl-NL" dirty="0"/>
              <a:t>, </a:t>
            </a:r>
            <a:r>
              <a:rPr lang="nl-NL" dirty="0" err="1"/>
              <a:t>Atlassian</a:t>
            </a:r>
            <a:r>
              <a:rPr lang="nl-NL" dirty="0"/>
              <a:t> maar ook </a:t>
            </a:r>
            <a:r>
              <a:rPr lang="nl-NL" dirty="0" err="1"/>
              <a:t>Microft</a:t>
            </a:r>
            <a:r>
              <a:rPr lang="nl-NL" dirty="0"/>
              <a:t> met Visual Studio Online / heet nu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Git is geen </a:t>
            </a:r>
            <a:r>
              <a:rPr lang="nl-NL" dirty="0" err="1"/>
              <a:t>acronym</a:t>
            </a:r>
            <a:r>
              <a:rPr lang="nl-NL" dirty="0"/>
              <a:t> maar een naam. </a:t>
            </a:r>
            <a:r>
              <a:rPr lang="nl-NL" dirty="0" err="1"/>
              <a:t>Linus</a:t>
            </a:r>
            <a:r>
              <a:rPr lang="nl-NL" dirty="0"/>
              <a:t> heeft ooit als grap gezegd: ik heb het naar mezelf vernoemd. Git betekent klootzak in het Engels.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188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clone </a:t>
            </a:r>
            <a:r>
              <a:rPr lang="en-US" dirty="0" err="1"/>
              <a:t>toelichten</a:t>
            </a:r>
            <a:r>
              <a:rPr lang="en-US" dirty="0"/>
              <a:t> – 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van repository. Repositories </a:t>
            </a:r>
            <a:r>
              <a:rPr lang="en-US" dirty="0" err="1"/>
              <a:t>waarmee</a:t>
            </a:r>
            <a:r>
              <a:rPr lang="en-US" dirty="0"/>
              <a:t> je </a:t>
            </a:r>
            <a:r>
              <a:rPr lang="en-US" dirty="0" err="1"/>
              <a:t>samenwerkt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remotes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pull – </a:t>
            </a:r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binnenhalen</a:t>
            </a:r>
            <a:r>
              <a:rPr lang="en-US" dirty="0"/>
              <a:t> van de </a:t>
            </a:r>
            <a:r>
              <a:rPr lang="en-US" dirty="0" err="1"/>
              <a:t>andere</a:t>
            </a:r>
            <a:r>
              <a:rPr lang="en-US" dirty="0"/>
              <a:t> repository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push – locale </a:t>
            </a:r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doorzetten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2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868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9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Vergelijkbaar met systemen 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CVS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Subversion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Perforce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Team Foundation Server, </a:t>
            </a:r>
            <a:r>
              <a:rPr lang="nl-NL" dirty="0" err="1"/>
              <a:t>etc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Communicatie verloopt via een centrale server. Veel van wat je doet vereist communicatie met deze server. Goede netwerk verbinding is dus een vereiste.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6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gebruiker heeft lokaal een eigen versie van de </a:t>
            </a:r>
            <a:r>
              <a:rPr lang="nl-NL" dirty="0" err="1"/>
              <a:t>repository</a:t>
            </a:r>
            <a:r>
              <a:rPr lang="nl-NL" dirty="0"/>
              <a:t> staan met de volledige historie.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Operaties worden uitgevoerd op de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Je kiest er zelf voor om ze te publiceren op de centrale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door zelf een </a:t>
            </a:r>
            <a:r>
              <a:rPr lang="nl-NL" dirty="0" err="1"/>
              <a:t>clone</a:t>
            </a:r>
            <a:r>
              <a:rPr lang="nl-NL" dirty="0"/>
              <a:t> uit te voeren met een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(https://github.com/aspnet/EntityFrameworkCore)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Commando’s: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clone</a:t>
            </a:r>
            <a:r>
              <a:rPr lang="nl-NL" dirty="0"/>
              <a:t> https://github.com/aspnet/EntityFrameworkCore.git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Via </a:t>
            </a:r>
            <a:r>
              <a:rPr lang="nl-NL" dirty="0" err="1"/>
              <a:t>gitk</a:t>
            </a:r>
            <a:r>
              <a:rPr lang="nl-NL" dirty="0"/>
              <a:t> laten zien dat de historie van deze </a:t>
            </a:r>
            <a:r>
              <a:rPr lang="nl-NL" dirty="0" err="1"/>
              <a:t>repo</a:t>
            </a:r>
            <a:r>
              <a:rPr lang="nl-NL" dirty="0"/>
              <a:t> begint in 2014 en doorloopt tot vandaag.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repository</a:t>
            </a:r>
            <a:r>
              <a:rPr lang="nl-NL" dirty="0"/>
              <a:t> heeft een bepaalde status maar alleen maar omdat wij die status er zelf aan geven. Initieel zijn ook alle </a:t>
            </a:r>
            <a:r>
              <a:rPr lang="nl-NL" dirty="0" err="1"/>
              <a:t>repositories</a:t>
            </a:r>
            <a:r>
              <a:rPr lang="nl-NL" dirty="0"/>
              <a:t> gelijkwaardig aan elkaar.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Onderling met elkaar wijzigingen uitwisselen kan dus wel, alhoewel het wel gebruikelijk is om gebruik te maken van een tussenliggende server. Je wilt ook een centrale server hebben voor </a:t>
            </a:r>
            <a:r>
              <a:rPr lang="nl-NL" dirty="0" err="1"/>
              <a:t>backups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Verschillende manieren van communiceren: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Pull – wijzigingen binnenhalen vanaf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Push – wijzingen versturen naar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Patches via mail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5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Snel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Laagdrempelig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nodig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Flexibel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Rewriting history is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Offline use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Demonstratie</a:t>
            </a:r>
            <a:r>
              <a:rPr lang="en-US" b="1" dirty="0"/>
              <a:t>: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Md </a:t>
            </a:r>
            <a:r>
              <a:rPr lang="en-US" dirty="0" err="1"/>
              <a:t>testrepository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Cd </a:t>
            </a:r>
            <a:r>
              <a:rPr lang="en-US" dirty="0" err="1"/>
              <a:t>testrepository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Laten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er nu </a:t>
            </a:r>
            <a:r>
              <a:rPr lang="en-US" dirty="0" err="1"/>
              <a:t>een</a:t>
            </a:r>
            <a:r>
              <a:rPr lang="en-US" dirty="0"/>
              <a:t> git repository is </a:t>
            </a:r>
            <a:r>
              <a:rPr lang="en-US" dirty="0" err="1"/>
              <a:t>aangemaakt</a:t>
            </a:r>
            <a:r>
              <a:rPr lang="en-US" dirty="0"/>
              <a:t>. </a:t>
            </a:r>
            <a:r>
              <a:rPr lang="en-US" dirty="0" err="1"/>
              <a:t>Verwijderen</a:t>
            </a:r>
            <a:r>
              <a:rPr lang="en-US" dirty="0"/>
              <a:t> van de hidden .git repository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weg</a:t>
            </a:r>
            <a:r>
              <a:rPr lang="en-US" dirty="0"/>
              <a:t> is.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63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Geen </a:t>
            </a:r>
            <a:r>
              <a:rPr lang="nl-NL" dirty="0" err="1"/>
              <a:t>locking</a:t>
            </a:r>
            <a:r>
              <a:rPr lang="nl-NL" dirty="0"/>
              <a:t> mechanisme (uiteraard). Hoe zou je dit moeten implementeren?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is niet geschikt om grote binaire bestanden op te slaan. Een systeem als </a:t>
            </a:r>
            <a:r>
              <a:rPr lang="nl-NL" dirty="0" err="1"/>
              <a:t>Perforce</a:t>
            </a:r>
            <a:r>
              <a:rPr lang="nl-NL" dirty="0"/>
              <a:t> is daar beter voor geschikt.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bestaat echter wel een extensie waarmee je kan aangeven dat bepaalde type bestanden buiten Git gehouden kunnen worden. Zie hiervoor de Git Large File Storage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Je moet hiervoor wel de ondersteuning hebben van de hostingprovider. Momenteel ondersteunen zowel Visual Studio Online als </a:t>
            </a:r>
            <a:r>
              <a:rPr lang="nl-NL" dirty="0" err="1"/>
              <a:t>Github</a:t>
            </a:r>
            <a:r>
              <a:rPr lang="nl-NL" dirty="0"/>
              <a:t> deze extensie.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Via google search zoeken op ‘git </a:t>
            </a:r>
            <a:r>
              <a:rPr lang="nl-NL" dirty="0" err="1"/>
              <a:t>hate</a:t>
            </a:r>
            <a:r>
              <a:rPr lang="nl-NL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is doorspekt met terminologie waarbij verschillende termen door elkaar gebruikt worden.  Voorbeelden komen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Zeer veel commando’s. Elk van die commando’s heeft ook nog eens een x aantal parameters die afhankelijk van de context hele andere dingen kunnen doen.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Commandline</a:t>
            </a:r>
            <a:r>
              <a:rPr lang="nl-NL" dirty="0"/>
              <a:t> interface lastig te doorgronden. ‘Git help </a:t>
            </a:r>
            <a:r>
              <a:rPr lang="nl-NL" dirty="0" err="1"/>
              <a:t>checkout</a:t>
            </a:r>
            <a:r>
              <a:rPr lang="nl-NL" dirty="0"/>
              <a:t>’ laten zien.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Afhankelijk van de context heeft het commando ‘</a:t>
            </a:r>
            <a:r>
              <a:rPr lang="nl-NL" dirty="0" err="1"/>
              <a:t>checkout</a:t>
            </a:r>
            <a:r>
              <a:rPr lang="nl-NL" dirty="0"/>
              <a:t>’ 3 verschillende betekenissen.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Vraag aan een deelnemer wat je verwacht dat git </a:t>
            </a:r>
            <a:r>
              <a:rPr lang="nl-NL" dirty="0" err="1"/>
              <a:t>checkout</a:t>
            </a:r>
            <a:r>
              <a:rPr lang="nl-NL" dirty="0"/>
              <a:t> doet.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branchname</a:t>
            </a:r>
            <a:r>
              <a:rPr lang="nl-NL" dirty="0"/>
              <a:t>&gt;		- switch naar een specifieke </a:t>
            </a:r>
            <a:r>
              <a:rPr lang="nl-NL" dirty="0" err="1"/>
              <a:t>branch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release/2.1)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sha</a:t>
            </a:r>
            <a:r>
              <a:rPr lang="nl-NL" dirty="0"/>
              <a:t>&gt;		- switch naar een specifieke </a:t>
            </a:r>
            <a:r>
              <a:rPr lang="nl-NL" dirty="0" err="1"/>
              <a:t>commit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badbad7008194ce0d112c404da37dc5a1ee04dc4)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– &lt;bestandsnaam&gt;	- haal een oudere versie van een file op (git </a:t>
            </a:r>
            <a:r>
              <a:rPr lang="nl-NL" dirty="0" err="1"/>
              <a:t>checkout</a:t>
            </a:r>
            <a:r>
              <a:rPr lang="nl-NL" dirty="0"/>
              <a:t> bd80907c1c35241775c2e5c01decc94472325d2f -- EFCore.sln)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aan de hand van de </a:t>
            </a:r>
            <a:r>
              <a:rPr lang="nl-NL" dirty="0" err="1"/>
              <a:t>EntityFrameworkCore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43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93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Uitleggen wat een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– een richting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Acyclic</a:t>
            </a:r>
            <a:r>
              <a:rPr lang="nl-NL" dirty="0"/>
              <a:t> – Nodes kunnen geen cirkel verbindingen vormen.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Nodes – zijn de </a:t>
            </a:r>
            <a:r>
              <a:rPr lang="nl-NL" dirty="0" err="1"/>
              <a:t>commits</a:t>
            </a:r>
            <a:r>
              <a:rPr lang="nl-NL" dirty="0"/>
              <a:t> in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edges</a:t>
            </a:r>
            <a:r>
              <a:rPr lang="nl-NL" dirty="0"/>
              <a:t> – zijn de relaties tussen </a:t>
            </a:r>
            <a:r>
              <a:rPr lang="nl-NL" dirty="0" err="1"/>
              <a:t>commits</a:t>
            </a:r>
            <a:r>
              <a:rPr lang="nl-NL" dirty="0"/>
              <a:t>. Vormen de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relatie tussen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7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gitignor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outdated/dotnet-outda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erriam-webster.com/dictionary/git" TargetMode="External"/><Relationship Id="rId5" Type="http://schemas.openxmlformats.org/officeDocument/2006/relationships/hyperlink" Target="https://github.com/twbs/bootstrap?ref=blog.ossph.org" TargetMode="External"/><Relationship Id="rId4" Type="http://schemas.openxmlformats.org/officeDocument/2006/relationships/hyperlink" Target="https://github.com/facebook/react?ref=blog.ossph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hlbyk/posh-git" TargetMode="External"/><Relationship Id="rId3" Type="http://schemas.openxmlformats.org/officeDocument/2006/relationships/hyperlink" Target="https://git-fork.com/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it-tower.com/windows" TargetMode="External"/><Relationship Id="rId5" Type="http://schemas.openxmlformats.org/officeDocument/2006/relationships/hyperlink" Target="https://www.syntevo.com/smartgit/" TargetMode="External"/><Relationship Id="rId4" Type="http://schemas.openxmlformats.org/officeDocument/2006/relationships/hyperlink" Target="https://tortoisegit.org/" TargetMode="External"/><Relationship Id="rId9" Type="http://schemas.openxmlformats.org/officeDocument/2006/relationships/hyperlink" Target="https://rtyley.github.io/bfg-repo-clean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lf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oelonsoftware.com/2002/11/11/the-law-of-leaky-abstrac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5" y="4109786"/>
            <a:ext cx="4238970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15-11-2023  |  Git training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FEAB-3567-5308-8D0B-D0980539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" y="1051492"/>
            <a:ext cx="8266644" cy="56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4DA4-F9A4-C4FE-0ACE-48FB146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3" y="1586899"/>
            <a:ext cx="868571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commit a commit?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diff (the changes in the source files)</a:t>
            </a:r>
          </a:p>
          <a:p>
            <a:r>
              <a:rPr lang="en-GB" dirty="0"/>
              <a:t>Commit message</a:t>
            </a:r>
          </a:p>
          <a:p>
            <a:r>
              <a:rPr lang="en-GB" dirty="0"/>
              <a:t>Author / Author date</a:t>
            </a:r>
          </a:p>
          <a:p>
            <a:r>
              <a:rPr lang="en-GB" dirty="0"/>
              <a:t>Committer / commit date</a:t>
            </a:r>
          </a:p>
          <a:p>
            <a:r>
              <a:rPr lang="en-GB" dirty="0"/>
              <a:t>Pointer to parent commit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SHA is calculated on these properties – altering one will create a new SHA</a:t>
            </a:r>
          </a:p>
        </p:txBody>
      </p:sp>
    </p:spTree>
    <p:extLst>
      <p:ext uri="{BB962C8B-B14F-4D97-AF65-F5344CB8AC3E}">
        <p14:creationId xmlns:p14="http://schemas.microsoft.com/office/powerpoint/2010/main" val="3991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– working with your own repository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4742" cy="4351338"/>
          </a:xfrm>
        </p:spPr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 add</a:t>
            </a:r>
          </a:p>
          <a:p>
            <a:r>
              <a:rPr lang="en-GB" dirty="0"/>
              <a:t>git commit</a:t>
            </a:r>
          </a:p>
        </p:txBody>
      </p:sp>
      <p:pic>
        <p:nvPicPr>
          <p:cNvPr id="4" name="Google Shape;176;p14">
            <a:extLst>
              <a:ext uri="{FF2B5EF4-FFF2-40B4-BE49-F238E27FC236}">
                <a16:creationId xmlns:a16="http://schemas.microsoft.com/office/drawing/2014/main" id="{050E189D-DA53-315E-C827-2E55E8E998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479" y="1747880"/>
            <a:ext cx="6993345" cy="405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06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day to day commands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r>
              <a:rPr lang="en-GB" dirty="0"/>
              <a:t>git log / </a:t>
            </a:r>
            <a:r>
              <a:rPr lang="en-GB" dirty="0" err="1"/>
              <a:t>gitk</a:t>
            </a:r>
            <a:endParaRPr lang="en-GB" dirty="0"/>
          </a:p>
          <a:p>
            <a:r>
              <a:rPr lang="en-GB" dirty="0"/>
              <a:t>git show</a:t>
            </a:r>
          </a:p>
          <a:p>
            <a:r>
              <a:rPr lang="en-GB" dirty="0"/>
              <a:t>git diff / git </a:t>
            </a:r>
            <a:r>
              <a:rPr lang="en-GB" dirty="0" err="1"/>
              <a:t>difftool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 with git reset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can clear the working directory, the staging area and move the pointer of your branch</a:t>
            </a:r>
          </a:p>
          <a:p>
            <a:pPr lvl="1"/>
            <a:r>
              <a:rPr lang="en-GB" dirty="0"/>
              <a:t>git reset -- hard: reset the staging area and working directory</a:t>
            </a:r>
          </a:p>
          <a:p>
            <a:pPr lvl="1"/>
            <a:r>
              <a:rPr lang="en-GB" dirty="0"/>
              <a:t>git reset -- mixed: reset the staging area only</a:t>
            </a:r>
          </a:p>
          <a:p>
            <a:pPr lvl="1"/>
            <a:r>
              <a:rPr lang="en-GB" dirty="0"/>
              <a:t>git reset -- soft: only move pointer of branch</a:t>
            </a:r>
          </a:p>
          <a:p>
            <a:pPr marL="9525" indent="0">
              <a:buNone/>
            </a:pPr>
            <a:endParaRPr lang="en-GB" dirty="0"/>
          </a:p>
          <a:p>
            <a:r>
              <a:rPr lang="en-GB" dirty="0"/>
              <a:t>9 out of 10 times I use git reset -- hard.</a:t>
            </a:r>
          </a:p>
        </p:txBody>
      </p:sp>
    </p:spTree>
    <p:extLst>
      <p:ext uri="{BB962C8B-B14F-4D97-AF65-F5344CB8AC3E}">
        <p14:creationId xmlns:p14="http://schemas.microsoft.com/office/powerpoint/2010/main" val="303283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files or folders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203" cy="4351338"/>
          </a:xfrm>
        </p:spPr>
        <p:txBody>
          <a:bodyPr/>
          <a:lstStyle/>
          <a:p>
            <a:r>
              <a:rPr lang="en-GB" dirty="0"/>
              <a:t>Add a .</a:t>
            </a:r>
            <a:r>
              <a:rPr lang="en-GB" dirty="0" err="1"/>
              <a:t>gitignore</a:t>
            </a:r>
            <a:r>
              <a:rPr lang="en-GB" dirty="0"/>
              <a:t> file to the repository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uses regular expression syntax (case sensitive) to ignore files/folders </a:t>
            </a:r>
          </a:p>
          <a:p>
            <a:r>
              <a:rPr lang="en-GB" dirty="0"/>
              <a:t>Uses a hierarchy (.</a:t>
            </a:r>
            <a:r>
              <a:rPr lang="en-GB" dirty="0" err="1"/>
              <a:t>gitignore</a:t>
            </a:r>
            <a:r>
              <a:rPr lang="en-GB" dirty="0"/>
              <a:t> files lower in the tree have precedence)</a:t>
            </a:r>
          </a:p>
          <a:p>
            <a:r>
              <a:rPr lang="en-GB" dirty="0"/>
              <a:t>For examples, see </a:t>
            </a:r>
            <a:r>
              <a:rPr lang="en-GB" dirty="0">
                <a:hlinkClick r:id="rId3"/>
              </a:rPr>
              <a:t>gitignore.io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77D6-647E-DE52-55E2-8B35A692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562" y="1554237"/>
            <a:ext cx="39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</a:t>
            </a:r>
          </a:p>
          <a:p>
            <a:pPr lvl="1"/>
            <a:r>
              <a:rPr lang="en-GB" dirty="0"/>
              <a:t>git branch &lt;branch name&gt;		Create a branch</a:t>
            </a:r>
          </a:p>
          <a:p>
            <a:pPr lvl="1"/>
            <a:r>
              <a:rPr lang="en-GB" dirty="0"/>
              <a:t>git branch &lt;branch name&gt; &lt;SHA&gt;	Create a branch starting at commit</a:t>
            </a:r>
          </a:p>
          <a:p>
            <a:pPr lvl="1"/>
            <a:r>
              <a:rPr lang="en-GB" dirty="0"/>
              <a:t>git branch –d &lt;branch name&gt;	Delete a branch</a:t>
            </a:r>
          </a:p>
          <a:p>
            <a:r>
              <a:rPr lang="en-GB" dirty="0"/>
              <a:t>git checkout / git switch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2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changes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merge</a:t>
            </a:r>
          </a:p>
          <a:p>
            <a:r>
              <a:rPr lang="en-GB" dirty="0"/>
              <a:t>git </a:t>
            </a:r>
            <a:r>
              <a:rPr lang="en-GB" dirty="0" err="1"/>
              <a:t>mergetool</a:t>
            </a:r>
            <a:endParaRPr lang="en-GB" dirty="0"/>
          </a:p>
        </p:txBody>
      </p:sp>
      <p:pic>
        <p:nvPicPr>
          <p:cNvPr id="5" name="Picture 4" descr="A diagram of a new tip&#10;&#10;Description automatically generated">
            <a:extLst>
              <a:ext uri="{FF2B5EF4-FFF2-40B4-BE49-F238E27FC236}">
                <a16:creationId xmlns:a16="http://schemas.microsoft.com/office/drawing/2014/main" id="{5709BA77-DF65-7BAC-FF9A-ECF1EED9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521063"/>
            <a:ext cx="10158730" cy="5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an alternative to merging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&lt;commit&gt;</a:t>
            </a:r>
          </a:p>
          <a:p>
            <a:r>
              <a:rPr lang="en-GB" dirty="0"/>
              <a:t>git rebase --abort</a:t>
            </a:r>
          </a:p>
          <a:p>
            <a:r>
              <a:rPr lang="en-GB" dirty="0"/>
              <a:t>git rebase --continue</a:t>
            </a:r>
          </a:p>
          <a:p>
            <a:r>
              <a:rPr lang="en-GB" dirty="0"/>
              <a:t>git merge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562075-F328-18B8-84C4-D4BA22A5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024702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pros / cons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Linear history (avoid merge graph hell)</a:t>
            </a:r>
          </a:p>
          <a:p>
            <a:pPr lvl="1"/>
            <a:r>
              <a:rPr lang="en-GB" dirty="0"/>
              <a:t>Removes merge commits for code reviews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Complex (resolving conflicts is different </a:t>
            </a:r>
            <a:br>
              <a:rPr lang="en-GB" dirty="0"/>
            </a:br>
            <a:r>
              <a:rPr lang="en-GB" dirty="0"/>
              <a:t>compared to merge)</a:t>
            </a:r>
          </a:p>
          <a:p>
            <a:pPr lvl="1"/>
            <a:r>
              <a:rPr lang="en-GB" dirty="0"/>
              <a:t>Doesn’t scale</a:t>
            </a:r>
          </a:p>
          <a:p>
            <a:pPr lvl="1"/>
            <a:r>
              <a:rPr lang="en-GB" dirty="0"/>
              <a:t>Which commits were included in a branch?</a:t>
            </a:r>
          </a:p>
          <a:p>
            <a:endParaRPr lang="en-GB" dirty="0"/>
          </a:p>
        </p:txBody>
      </p:sp>
      <p:pic>
        <p:nvPicPr>
          <p:cNvPr id="4" name="Google Shape;309;p31">
            <a:extLst>
              <a:ext uri="{FF2B5EF4-FFF2-40B4-BE49-F238E27FC236}">
                <a16:creationId xmlns:a16="http://schemas.microsoft.com/office/drawing/2014/main" id="{1BB59E78-865E-A9DC-54F7-4F3BD1F24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498" y="1343262"/>
            <a:ext cx="4921268" cy="2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32">
            <a:extLst>
              <a:ext uri="{FF2B5EF4-FFF2-40B4-BE49-F238E27FC236}">
                <a16:creationId xmlns:a16="http://schemas.microsoft.com/office/drawing/2014/main" id="{42EF5BFA-DA70-7767-EC52-E4E93C483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895" y="4001294"/>
            <a:ext cx="3207971" cy="241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background information…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in 2005 by Linus Torvalds</a:t>
            </a:r>
          </a:p>
          <a:p>
            <a:r>
              <a:rPr lang="en-GB" dirty="0"/>
              <a:t>“A tool for programmers by programmers”</a:t>
            </a:r>
          </a:p>
          <a:p>
            <a:r>
              <a:rPr lang="en-GB" dirty="0"/>
              <a:t>Very popular – lots of projects using it (</a:t>
            </a:r>
            <a:r>
              <a:rPr lang="en-GB" dirty="0">
                <a:hlinkClick r:id="rId3"/>
              </a:rPr>
              <a:t>.NET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Facebook/React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Bootstrap</a:t>
            </a:r>
            <a:r>
              <a:rPr lang="en-GB" dirty="0"/>
              <a:t> to name a few)</a:t>
            </a:r>
          </a:p>
          <a:p>
            <a:r>
              <a:rPr lang="en-GB" dirty="0"/>
              <a:t>Large ecosystem surrounding Git (</a:t>
            </a:r>
            <a:r>
              <a:rPr lang="en-GB" dirty="0" err="1"/>
              <a:t>Github</a:t>
            </a:r>
            <a:r>
              <a:rPr lang="en-GB" dirty="0"/>
              <a:t>, Azure DevOps, </a:t>
            </a:r>
            <a:r>
              <a:rPr lang="en-GB" dirty="0" err="1"/>
              <a:t>Atlassion</a:t>
            </a:r>
            <a:r>
              <a:rPr lang="en-GB" dirty="0"/>
              <a:t> tooling, etc.)</a:t>
            </a:r>
          </a:p>
          <a:p>
            <a:r>
              <a:rPr lang="en-GB" dirty="0"/>
              <a:t>‘</a:t>
            </a:r>
            <a:r>
              <a:rPr lang="en-GB" dirty="0">
                <a:hlinkClick r:id="rId6"/>
              </a:rPr>
              <a:t>Git</a:t>
            </a:r>
            <a:r>
              <a:rPr lang="en-GB" dirty="0"/>
              <a:t>’ is the name, not an acronym.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rebasing – become worlds best programmer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Decide what to do with each commit during the rebase</a:t>
            </a:r>
          </a:p>
          <a:p>
            <a:pPr lvl="1"/>
            <a:r>
              <a:rPr lang="en-GB" dirty="0"/>
              <a:t>Squash commits together</a:t>
            </a:r>
          </a:p>
          <a:p>
            <a:pPr lvl="1"/>
            <a:r>
              <a:rPr lang="en-GB" dirty="0"/>
              <a:t>Alter commit messages</a:t>
            </a:r>
          </a:p>
          <a:p>
            <a:pPr lvl="1"/>
            <a:r>
              <a:rPr lang="en-GB" dirty="0"/>
              <a:t>Add extra files to a commit</a:t>
            </a:r>
          </a:p>
          <a:p>
            <a:pPr lvl="1"/>
            <a:r>
              <a:rPr lang="en-GB" dirty="0"/>
              <a:t>Re-order commits</a:t>
            </a:r>
          </a:p>
          <a:p>
            <a:pPr lvl="1"/>
            <a:r>
              <a:rPr lang="en-GB" dirty="0"/>
              <a:t>Etc, etc…</a:t>
            </a:r>
          </a:p>
          <a:p>
            <a:r>
              <a:rPr lang="en-GB" dirty="0"/>
              <a:t>Rewriting history</a:t>
            </a:r>
          </a:p>
          <a:p>
            <a:pPr marL="42545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A realistic photorealistic image of a dutch astronaut saluting the dutch flag while the moonlander stands in the background.">
            <a:extLst>
              <a:ext uri="{FF2B5EF4-FFF2-40B4-BE49-F238E27FC236}">
                <a16:creationId xmlns:a16="http://schemas.microsoft.com/office/drawing/2014/main" id="{97A5F09D-523B-E695-AD2F-5B11FB3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15" y="1108362"/>
            <a:ext cx="5068601" cy="50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4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 with multiple repositories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git fetch</a:t>
            </a:r>
          </a:p>
          <a:p>
            <a:r>
              <a:rPr lang="en-GB" dirty="0"/>
              <a:t>git pull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0F5F-1F5A-3CED-5265-BAB6544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70" y="1510016"/>
            <a:ext cx="7275758" cy="42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for 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time to learn your tools</a:t>
            </a:r>
          </a:p>
          <a:p>
            <a:r>
              <a:rPr lang="en-GB" dirty="0"/>
              <a:t>Prefer small, logical commits</a:t>
            </a:r>
          </a:p>
          <a:p>
            <a:r>
              <a:rPr lang="en-GB" dirty="0"/>
              <a:t>Write clear commit messages. Explain the </a:t>
            </a:r>
            <a:r>
              <a:rPr lang="en-GB" b="1" dirty="0"/>
              <a:t>why</a:t>
            </a:r>
            <a:r>
              <a:rPr lang="en-GB" dirty="0"/>
              <a:t>, not the </a:t>
            </a:r>
            <a:r>
              <a:rPr lang="en-GB" b="1" dirty="0"/>
              <a:t>how</a:t>
            </a:r>
            <a:r>
              <a:rPr lang="en-GB" dirty="0"/>
              <a:t>.</a:t>
            </a:r>
          </a:p>
          <a:p>
            <a:r>
              <a:rPr lang="en-GB" dirty="0"/>
              <a:t>Don’t be afraid to create branches</a:t>
            </a:r>
          </a:p>
          <a:p>
            <a:r>
              <a:rPr lang="en-GB" dirty="0"/>
              <a:t>Pick a workflow with your team</a:t>
            </a:r>
          </a:p>
          <a:p>
            <a:r>
              <a:rPr lang="en-GB" b="1" dirty="0"/>
              <a:t>K</a:t>
            </a:r>
            <a:r>
              <a:rPr lang="en-GB" dirty="0"/>
              <a:t>eep </a:t>
            </a:r>
            <a:r>
              <a:rPr lang="en-GB" b="1" dirty="0"/>
              <a:t>I</a:t>
            </a:r>
            <a:r>
              <a:rPr lang="en-GB" dirty="0"/>
              <a:t>t </a:t>
            </a:r>
            <a:r>
              <a:rPr lang="en-GB" b="1" dirty="0"/>
              <a:t>S</a:t>
            </a:r>
            <a:r>
              <a:rPr lang="en-GB" dirty="0"/>
              <a:t>imple </a:t>
            </a:r>
            <a:r>
              <a:rPr lang="en-GB" b="1" dirty="0"/>
              <a:t>S</a:t>
            </a:r>
            <a:r>
              <a:rPr lang="en-GB" dirty="0"/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35656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tools / clients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Fork</a:t>
            </a:r>
            <a:endParaRPr lang="en-GB" dirty="0"/>
          </a:p>
          <a:p>
            <a:r>
              <a:rPr lang="en-GB" dirty="0" err="1">
                <a:hlinkClick r:id="rId4"/>
              </a:rPr>
              <a:t>TortoiseGit</a:t>
            </a:r>
            <a:endParaRPr lang="en-GB" dirty="0"/>
          </a:p>
          <a:p>
            <a:r>
              <a:rPr lang="en-GB" dirty="0" err="1">
                <a:hlinkClick r:id="rId5"/>
              </a:rPr>
              <a:t>SmartGit</a:t>
            </a:r>
            <a:endParaRPr lang="en-GB" dirty="0"/>
          </a:p>
          <a:p>
            <a:r>
              <a:rPr lang="en-GB" dirty="0">
                <a:hlinkClick r:id="rId6"/>
              </a:rPr>
              <a:t>Git Tower</a:t>
            </a:r>
            <a:endParaRPr lang="en-GB" dirty="0"/>
          </a:p>
          <a:p>
            <a:r>
              <a:rPr lang="en-GB" dirty="0" err="1">
                <a:hlinkClick r:id="rId7"/>
              </a:rPr>
              <a:t>Sourcetree</a:t>
            </a:r>
            <a:endParaRPr lang="en-GB" dirty="0"/>
          </a:p>
          <a:p>
            <a:r>
              <a:rPr lang="en-GB" dirty="0">
                <a:hlinkClick r:id="rId8"/>
              </a:rPr>
              <a:t>Posh Git</a:t>
            </a:r>
            <a:endParaRPr lang="en-GB" dirty="0"/>
          </a:p>
          <a:p>
            <a:r>
              <a:rPr lang="en-GB" dirty="0">
                <a:hlinkClick r:id="rId9"/>
              </a:rPr>
              <a:t>BFG Repo-Cleaner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traditional CVS</a:t>
            </a:r>
            <a:endParaRPr lang="nl-NL" dirty="0"/>
          </a:p>
        </p:txBody>
      </p:sp>
      <p:pic>
        <p:nvPicPr>
          <p:cNvPr id="4" name="Google Shape;95;p4" descr="alt text">
            <a:extLst>
              <a:ext uri="{FF2B5EF4-FFF2-40B4-BE49-F238E27FC236}">
                <a16:creationId xmlns:a16="http://schemas.microsoft.com/office/drawing/2014/main" id="{1D4AE615-661E-7FDE-95EF-5C0D5884D1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4541" y="986756"/>
            <a:ext cx="8402917" cy="522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– each their own copy of the repository</a:t>
            </a:r>
            <a:endParaRPr lang="nl-NL" dirty="0"/>
          </a:p>
        </p:txBody>
      </p:sp>
      <p:pic>
        <p:nvPicPr>
          <p:cNvPr id="6" name="Google Shape;103;p5" descr="alt text">
            <a:extLst>
              <a:ext uri="{FF2B5EF4-FFF2-40B4-BE49-F238E27FC236}">
                <a16:creationId xmlns:a16="http://schemas.microsoft.com/office/drawing/2014/main" id="{80163B51-DD1A-B203-3E9F-E89BA5C54C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566" y="986756"/>
            <a:ext cx="8492868" cy="517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to the extreme</a:t>
            </a:r>
            <a:endParaRPr lang="nl-NL" dirty="0"/>
          </a:p>
        </p:txBody>
      </p:sp>
      <p:pic>
        <p:nvPicPr>
          <p:cNvPr id="3" name="Google Shape;111;p6" descr="alt text">
            <a:extLst>
              <a:ext uri="{FF2B5EF4-FFF2-40B4-BE49-F238E27FC236}">
                <a16:creationId xmlns:a16="http://schemas.microsoft.com/office/drawing/2014/main" id="{595CE926-9A4E-5E2E-737F-322918972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59" y="1069145"/>
            <a:ext cx="7688835" cy="538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(in my opinion)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setup (git </a:t>
            </a:r>
            <a:r>
              <a:rPr lang="en-GB" dirty="0" err="1"/>
              <a:t>init</a:t>
            </a:r>
            <a:r>
              <a:rPr lang="en-GB" dirty="0"/>
              <a:t>)</a:t>
            </a:r>
          </a:p>
          <a:p>
            <a:r>
              <a:rPr lang="en-GB" dirty="0"/>
              <a:t>Offline use possible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Flexible with history (altering history)</a:t>
            </a:r>
          </a:p>
          <a:p>
            <a:r>
              <a:rPr lang="en-GB" dirty="0"/>
              <a:t>Flexible workflows </a:t>
            </a:r>
          </a:p>
          <a:p>
            <a:r>
              <a:rPr lang="en-GB" dirty="0"/>
              <a:t>Tool agnostic – plug in your desired 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7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– welcome to the real 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locking mechanism</a:t>
            </a:r>
          </a:p>
          <a:p>
            <a:r>
              <a:rPr lang="en-GB" dirty="0"/>
              <a:t>Not suited for storing large binaries – use the </a:t>
            </a:r>
            <a:r>
              <a:rPr lang="en-GB" dirty="0">
                <a:hlinkClick r:id="rId3"/>
              </a:rPr>
              <a:t>Large File Storage</a:t>
            </a:r>
            <a:r>
              <a:rPr lang="en-GB" dirty="0"/>
              <a:t> extension if needed</a:t>
            </a:r>
          </a:p>
          <a:p>
            <a:r>
              <a:rPr lang="en-GB" dirty="0"/>
              <a:t>The command line interface is a bit of a mess (to say the least)</a:t>
            </a:r>
          </a:p>
          <a:p>
            <a:r>
              <a:rPr lang="en-GB" dirty="0">
                <a:hlinkClick r:id="rId4"/>
              </a:rPr>
              <a:t>Leaky abstractions</a:t>
            </a:r>
            <a:r>
              <a:rPr lang="en-GB" dirty="0"/>
              <a:t> – it helps if you know how the underlying data model is designed</a:t>
            </a:r>
          </a:p>
          <a:p>
            <a:r>
              <a:rPr lang="en-GB" dirty="0"/>
              <a:t>Man pages useless for learning (git help &lt;command&gt;)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to understanding Git is its data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1581" cy="4351338"/>
          </a:xfrm>
        </p:spPr>
        <p:txBody>
          <a:bodyPr/>
          <a:lstStyle/>
          <a:p>
            <a:r>
              <a:rPr lang="en-US" sz="2000" dirty="0"/>
              <a:t>“Show me your flowcharts and conceal your tables, and I shall continue to be mystified. Show me your tables, and I won’t usually need your flowcharts; they’ll be obvious.” </a:t>
            </a:r>
            <a:br>
              <a:rPr lang="en-US" sz="2000" dirty="0"/>
            </a:br>
            <a:r>
              <a:rPr lang="en-US" sz="2000" dirty="0"/>
              <a:t>Fred Brooks (1975)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“Bad programmers worry about the code. Good programmers worry about data structures and their relationships.” </a:t>
            </a:r>
            <a:br>
              <a:rPr lang="en-US" sz="2000" dirty="0"/>
            </a:br>
            <a:r>
              <a:rPr lang="en-US" sz="2000" dirty="0"/>
              <a:t>Linus Torvalds (2006)</a:t>
            </a:r>
          </a:p>
          <a:p>
            <a:pPr marL="9525" indent="0">
              <a:buNone/>
            </a:pPr>
            <a:endParaRPr lang="en-US" dirty="0"/>
          </a:p>
          <a:p>
            <a:endParaRPr lang="en-GB" dirty="0"/>
          </a:p>
          <a:p>
            <a:pPr marL="9525" indent="0">
              <a:buNone/>
            </a:pPr>
            <a:endParaRPr lang="en-GB" dirty="0"/>
          </a:p>
        </p:txBody>
      </p:sp>
      <p:pic>
        <p:nvPicPr>
          <p:cNvPr id="7" name="Picture 6" descr="A cover of a book&#10;&#10;Description automatically generated">
            <a:extLst>
              <a:ext uri="{FF2B5EF4-FFF2-40B4-BE49-F238E27FC236}">
                <a16:creationId xmlns:a16="http://schemas.microsoft.com/office/drawing/2014/main" id="{13503E1A-023C-DDF0-4AE9-DF239FD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61" y="1105434"/>
            <a:ext cx="2095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4" name="Google Shape;144;p10" descr="Not even close to being a Line">
            <a:extLst>
              <a:ext uri="{FF2B5EF4-FFF2-40B4-BE49-F238E27FC236}">
                <a16:creationId xmlns:a16="http://schemas.microsoft.com/office/drawing/2014/main" id="{6937A27D-B633-D304-E383-869F5DEA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59" y="1757240"/>
            <a:ext cx="6541046" cy="41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10" descr="Git">
            <a:extLst>
              <a:ext uri="{FF2B5EF4-FFF2-40B4-BE49-F238E27FC236}">
                <a16:creationId xmlns:a16="http://schemas.microsoft.com/office/drawing/2014/main" id="{397B21CE-A518-C5D0-F61F-4A74A9433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450" y="1757240"/>
            <a:ext cx="2885534" cy="378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2567</Words>
  <Application>Microsoft Office PowerPoint</Application>
  <PresentationFormat>Widescreen</PresentationFormat>
  <Paragraphs>384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Kantoorthema</vt:lpstr>
      <vt:lpstr>PowerPoint Presentation</vt:lpstr>
      <vt:lpstr>Some background information…</vt:lpstr>
      <vt:lpstr>A traditional CVS</vt:lpstr>
      <vt:lpstr>Distributed – each their own copy of the repository</vt:lpstr>
      <vt:lpstr>Distributed to the extreme</vt:lpstr>
      <vt:lpstr>Advantages (in my opinion)</vt:lpstr>
      <vt:lpstr>Disadvantages – welcome to the real world</vt:lpstr>
      <vt:lpstr>The key to understanding Git is its data model</vt:lpstr>
      <vt:lpstr>Directed Acyclic Graph</vt:lpstr>
      <vt:lpstr>Directed Acyclic Graph</vt:lpstr>
      <vt:lpstr>What makes a commit a commit?</vt:lpstr>
      <vt:lpstr>The basics – working with your own repository</vt:lpstr>
      <vt:lpstr>Some more day to day commands</vt:lpstr>
      <vt:lpstr>Undo changes with git reset</vt:lpstr>
      <vt:lpstr>Ignoring files or folders</vt:lpstr>
      <vt:lpstr>Working with branches</vt:lpstr>
      <vt:lpstr>Merging changes</vt:lpstr>
      <vt:lpstr>Rebase – an alternative to merging</vt:lpstr>
      <vt:lpstr>Rebase – pros / cons</vt:lpstr>
      <vt:lpstr>Interactive rebasing – become worlds best programmer</vt:lpstr>
      <vt:lpstr>Working together with multiple repositories</vt:lpstr>
      <vt:lpstr>Lessons learned for me</vt:lpstr>
      <vt:lpstr>Useful tools /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128</cp:revision>
  <dcterms:created xsi:type="dcterms:W3CDTF">2020-12-15T09:09:58Z</dcterms:created>
  <dcterms:modified xsi:type="dcterms:W3CDTF">2023-11-08T12:17:19Z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