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7" r:id="rId7"/>
    <p:sldId id="261" r:id="rId8"/>
    <p:sldId id="262" r:id="rId9"/>
    <p:sldId id="265" r:id="rId10"/>
    <p:sldId id="266"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1356"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15CDAF-1AE6-4A9F-9009-CB20C2367D5B}"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DF34B-0B30-41F4-8949-D94811441805}" type="slidenum">
              <a:rPr lang="en-US" smtClean="0"/>
              <a:pPr/>
              <a:t>‹#›</a:t>
            </a:fld>
            <a:endParaRPr lang="en-US"/>
          </a:p>
        </p:txBody>
      </p:sp>
    </p:spTree>
    <p:extLst>
      <p:ext uri="{BB962C8B-B14F-4D97-AF65-F5344CB8AC3E}">
        <p14:creationId xmlns:p14="http://schemas.microsoft.com/office/powerpoint/2010/main" val="3667075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15CDAF-1AE6-4A9F-9009-CB20C2367D5B}"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DF34B-0B30-41F4-8949-D94811441805}" type="slidenum">
              <a:rPr lang="en-US" smtClean="0"/>
              <a:pPr/>
              <a:t>‹#›</a:t>
            </a:fld>
            <a:endParaRPr lang="en-US"/>
          </a:p>
        </p:txBody>
      </p:sp>
    </p:spTree>
    <p:extLst>
      <p:ext uri="{BB962C8B-B14F-4D97-AF65-F5344CB8AC3E}">
        <p14:creationId xmlns:p14="http://schemas.microsoft.com/office/powerpoint/2010/main" val="277119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15CDAF-1AE6-4A9F-9009-CB20C2367D5B}"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DF34B-0B30-41F4-8949-D94811441805}" type="slidenum">
              <a:rPr lang="en-US" smtClean="0"/>
              <a:pPr/>
              <a:t>‹#›</a:t>
            </a:fld>
            <a:endParaRPr lang="en-US"/>
          </a:p>
        </p:txBody>
      </p:sp>
    </p:spTree>
    <p:extLst>
      <p:ext uri="{BB962C8B-B14F-4D97-AF65-F5344CB8AC3E}">
        <p14:creationId xmlns:p14="http://schemas.microsoft.com/office/powerpoint/2010/main" val="3431143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15CDAF-1AE6-4A9F-9009-CB20C2367D5B}"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DF34B-0B30-41F4-8949-D94811441805}" type="slidenum">
              <a:rPr lang="en-US" smtClean="0"/>
              <a:pPr/>
              <a:t>‹#›</a:t>
            </a:fld>
            <a:endParaRPr lang="en-US"/>
          </a:p>
        </p:txBody>
      </p:sp>
    </p:spTree>
    <p:extLst>
      <p:ext uri="{BB962C8B-B14F-4D97-AF65-F5344CB8AC3E}">
        <p14:creationId xmlns:p14="http://schemas.microsoft.com/office/powerpoint/2010/main" val="2854722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5CDAF-1AE6-4A9F-9009-CB20C2367D5B}"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DF34B-0B30-41F4-8949-D94811441805}" type="slidenum">
              <a:rPr lang="en-US" smtClean="0"/>
              <a:pPr/>
              <a:t>‹#›</a:t>
            </a:fld>
            <a:endParaRPr lang="en-US"/>
          </a:p>
        </p:txBody>
      </p:sp>
    </p:spTree>
    <p:extLst>
      <p:ext uri="{BB962C8B-B14F-4D97-AF65-F5344CB8AC3E}">
        <p14:creationId xmlns:p14="http://schemas.microsoft.com/office/powerpoint/2010/main" val="2255791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15CDAF-1AE6-4A9F-9009-CB20C2367D5B}" type="datetimeFigureOut">
              <a:rPr lang="en-US" smtClean="0"/>
              <a:pPr/>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ADF34B-0B30-41F4-8949-D94811441805}" type="slidenum">
              <a:rPr lang="en-US" smtClean="0"/>
              <a:pPr/>
              <a:t>‹#›</a:t>
            </a:fld>
            <a:endParaRPr lang="en-US"/>
          </a:p>
        </p:txBody>
      </p:sp>
    </p:spTree>
    <p:extLst>
      <p:ext uri="{BB962C8B-B14F-4D97-AF65-F5344CB8AC3E}">
        <p14:creationId xmlns:p14="http://schemas.microsoft.com/office/powerpoint/2010/main" val="2422675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15CDAF-1AE6-4A9F-9009-CB20C2367D5B}" type="datetimeFigureOut">
              <a:rPr lang="en-US" smtClean="0"/>
              <a:pPr/>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ADF34B-0B30-41F4-8949-D94811441805}" type="slidenum">
              <a:rPr lang="en-US" smtClean="0"/>
              <a:pPr/>
              <a:t>‹#›</a:t>
            </a:fld>
            <a:endParaRPr lang="en-US"/>
          </a:p>
        </p:txBody>
      </p:sp>
    </p:spTree>
    <p:extLst>
      <p:ext uri="{BB962C8B-B14F-4D97-AF65-F5344CB8AC3E}">
        <p14:creationId xmlns:p14="http://schemas.microsoft.com/office/powerpoint/2010/main" val="378893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15CDAF-1AE6-4A9F-9009-CB20C2367D5B}" type="datetimeFigureOut">
              <a:rPr lang="en-US" smtClean="0"/>
              <a:pPr/>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ADF34B-0B30-41F4-8949-D94811441805}" type="slidenum">
              <a:rPr lang="en-US" smtClean="0"/>
              <a:pPr/>
              <a:t>‹#›</a:t>
            </a:fld>
            <a:endParaRPr lang="en-US"/>
          </a:p>
        </p:txBody>
      </p:sp>
    </p:spTree>
    <p:extLst>
      <p:ext uri="{BB962C8B-B14F-4D97-AF65-F5344CB8AC3E}">
        <p14:creationId xmlns:p14="http://schemas.microsoft.com/office/powerpoint/2010/main" val="113205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5CDAF-1AE6-4A9F-9009-CB20C2367D5B}" type="datetimeFigureOut">
              <a:rPr lang="en-US" smtClean="0"/>
              <a:pPr/>
              <a:t>9/24/2020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ADF34B-0B30-41F4-8949-D94811441805}" type="slidenum">
              <a:rPr lang="en-US" smtClean="0"/>
              <a:pPr/>
              <a:t>‹#›</a:t>
            </a:fld>
            <a:endParaRPr lang="en-US"/>
          </a:p>
        </p:txBody>
      </p:sp>
    </p:spTree>
    <p:extLst>
      <p:ext uri="{BB962C8B-B14F-4D97-AF65-F5344CB8AC3E}">
        <p14:creationId xmlns:p14="http://schemas.microsoft.com/office/powerpoint/2010/main" val="2928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5CDAF-1AE6-4A9F-9009-CB20C2367D5B}" type="datetimeFigureOut">
              <a:rPr lang="en-US" smtClean="0"/>
              <a:pPr/>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ADF34B-0B30-41F4-8949-D94811441805}" type="slidenum">
              <a:rPr lang="en-US" smtClean="0"/>
              <a:pPr/>
              <a:t>‹#›</a:t>
            </a:fld>
            <a:endParaRPr lang="en-US"/>
          </a:p>
        </p:txBody>
      </p:sp>
    </p:spTree>
    <p:extLst>
      <p:ext uri="{BB962C8B-B14F-4D97-AF65-F5344CB8AC3E}">
        <p14:creationId xmlns:p14="http://schemas.microsoft.com/office/powerpoint/2010/main" val="51132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5CDAF-1AE6-4A9F-9009-CB20C2367D5B}" type="datetimeFigureOut">
              <a:rPr lang="en-US" smtClean="0"/>
              <a:pPr/>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ADF34B-0B30-41F4-8949-D94811441805}" type="slidenum">
              <a:rPr lang="en-US" smtClean="0"/>
              <a:pPr/>
              <a:t>‹#›</a:t>
            </a:fld>
            <a:endParaRPr lang="en-US"/>
          </a:p>
        </p:txBody>
      </p:sp>
    </p:spTree>
    <p:extLst>
      <p:ext uri="{BB962C8B-B14F-4D97-AF65-F5344CB8AC3E}">
        <p14:creationId xmlns:p14="http://schemas.microsoft.com/office/powerpoint/2010/main" val="195995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5CDAF-1AE6-4A9F-9009-CB20C2367D5B}" type="datetimeFigureOut">
              <a:rPr lang="en-US" smtClean="0"/>
              <a:pPr/>
              <a:t>9/24/2020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ADF34B-0B30-41F4-8949-D94811441805}" type="slidenum">
              <a:rPr lang="en-US" smtClean="0"/>
              <a:pPr/>
              <a:t>‹#›</a:t>
            </a:fld>
            <a:endParaRPr lang="en-US"/>
          </a:p>
        </p:txBody>
      </p:sp>
    </p:spTree>
    <p:extLst>
      <p:ext uri="{BB962C8B-B14F-4D97-AF65-F5344CB8AC3E}">
        <p14:creationId xmlns:p14="http://schemas.microsoft.com/office/powerpoint/2010/main" val="1290184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8153400" cy="5181599"/>
          </a:xfrm>
        </p:spPr>
        <p:txBody>
          <a:bodyPr>
            <a:normAutofit/>
          </a:bodyPr>
          <a:lstStyle/>
          <a:p>
            <a:br>
              <a:rPr lang="en-US" dirty="0"/>
            </a:br>
            <a:r>
              <a:rPr lang="en-US" sz="5000" b="1" dirty="0"/>
              <a:t>E-Governance, infrastructure, stages in evolution and strategies for success</a:t>
            </a:r>
            <a:endParaRPr lang="en-US" sz="5000" dirty="0"/>
          </a:p>
        </p:txBody>
      </p:sp>
    </p:spTree>
    <p:extLst>
      <p:ext uri="{BB962C8B-B14F-4D97-AF65-F5344CB8AC3E}">
        <p14:creationId xmlns:p14="http://schemas.microsoft.com/office/powerpoint/2010/main" val="1271619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E-Readiness: Technological Infrastructure</a:t>
            </a:r>
          </a:p>
        </p:txBody>
      </p:sp>
      <p:sp>
        <p:nvSpPr>
          <p:cNvPr id="3" name="Content Placeholder 2"/>
          <p:cNvSpPr>
            <a:spLocks noGrp="1"/>
          </p:cNvSpPr>
          <p:nvPr>
            <p:ph idx="1"/>
          </p:nvPr>
        </p:nvSpPr>
        <p:spPr/>
        <p:txBody>
          <a:bodyPr>
            <a:normAutofit fontScale="77500" lnSpcReduction="20000"/>
          </a:bodyPr>
          <a:lstStyle/>
          <a:p>
            <a:r>
              <a:rPr lang="en-US" dirty="0"/>
              <a:t>Technology is fast changing in ICT domain and there is a rapid obsolescence of software which require  great financial support and time.</a:t>
            </a:r>
          </a:p>
          <a:p>
            <a:r>
              <a:rPr lang="en-US" dirty="0"/>
              <a:t>Government organizations encounter this situation especially as their procedures to procure hardware or software are very inefficient an slow.</a:t>
            </a:r>
          </a:p>
          <a:p>
            <a:r>
              <a:rPr lang="en-US" dirty="0"/>
              <a:t>The technological infrastructure in developing countries including computing and telecommunication is absent. As a result software and hardware may not be compatible.</a:t>
            </a:r>
          </a:p>
          <a:p>
            <a:r>
              <a:rPr lang="en-US" dirty="0"/>
              <a:t>The major reasons are:</a:t>
            </a:r>
          </a:p>
          <a:p>
            <a:pPr lvl="1"/>
            <a:r>
              <a:rPr lang="en-US" dirty="0"/>
              <a:t>Cost of technology</a:t>
            </a:r>
          </a:p>
          <a:p>
            <a:pPr lvl="1"/>
            <a:r>
              <a:rPr lang="en-US" dirty="0"/>
              <a:t>Adaptability</a:t>
            </a:r>
          </a:p>
          <a:p>
            <a:pPr lvl="1"/>
            <a:r>
              <a:rPr lang="en-US" dirty="0"/>
              <a:t>Obsolescence</a:t>
            </a:r>
          </a:p>
        </p:txBody>
      </p:sp>
    </p:spTree>
    <p:extLst>
      <p:ext uri="{BB962C8B-B14F-4D97-AF65-F5344CB8AC3E}">
        <p14:creationId xmlns:p14="http://schemas.microsoft.com/office/powerpoint/2010/main" val="2659726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E-Readiness: Leadership and Strategic Planning</a:t>
            </a:r>
          </a:p>
        </p:txBody>
      </p:sp>
      <p:sp>
        <p:nvSpPr>
          <p:cNvPr id="3" name="Content Placeholder 2"/>
          <p:cNvSpPr>
            <a:spLocks noGrp="1"/>
          </p:cNvSpPr>
          <p:nvPr>
            <p:ph idx="1"/>
          </p:nvPr>
        </p:nvSpPr>
        <p:spPr>
          <a:xfrm>
            <a:off x="304800" y="1600200"/>
            <a:ext cx="8610600" cy="5257800"/>
          </a:xfrm>
        </p:spPr>
        <p:txBody>
          <a:bodyPr/>
          <a:lstStyle/>
          <a:p>
            <a:r>
              <a:rPr lang="en-US" dirty="0"/>
              <a:t>Leadership</a:t>
            </a:r>
          </a:p>
          <a:p>
            <a:pPr lvl="1"/>
            <a:r>
              <a:rPr lang="en-US" dirty="0"/>
              <a:t>The ability to positively influence people and systems to have a meaningful impact and achieve results</a:t>
            </a:r>
          </a:p>
          <a:p>
            <a:pPr marL="342900" lvl="1" indent="-342900">
              <a:buFont typeface="Arial" pitchFamily="34" charset="0"/>
              <a:buChar char="•"/>
            </a:pPr>
            <a:r>
              <a:rPr lang="en-US" sz="3200" dirty="0"/>
              <a:t>Strategic Planning</a:t>
            </a:r>
          </a:p>
          <a:p>
            <a:pPr marL="742950" lvl="2" indent="-342900"/>
            <a:r>
              <a:rPr lang="en-US" dirty="0"/>
              <a:t>The process of envisioning an organization’s future and developing the necessary procedures and operations to achieve that future.</a:t>
            </a:r>
          </a:p>
          <a:p>
            <a:pPr marL="742950" lvl="2" indent="-342900"/>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876800"/>
            <a:ext cx="3362795" cy="1571844"/>
          </a:xfrm>
          <a:prstGeom prst="rect">
            <a:avLst/>
          </a:prstGeom>
        </p:spPr>
      </p:pic>
    </p:spTree>
    <p:extLst>
      <p:ext uri="{BB962C8B-B14F-4D97-AF65-F5344CB8AC3E}">
        <p14:creationId xmlns:p14="http://schemas.microsoft.com/office/powerpoint/2010/main" val="23541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604" y="609600"/>
            <a:ext cx="8141368" cy="5715000"/>
          </a:xfrm>
        </p:spPr>
      </p:pic>
    </p:spTree>
    <p:extLst>
      <p:ext uri="{BB962C8B-B14F-4D97-AF65-F5344CB8AC3E}">
        <p14:creationId xmlns:p14="http://schemas.microsoft.com/office/powerpoint/2010/main" val="3407903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Leading Practices – Strategic Planning</a:t>
            </a:r>
          </a:p>
        </p:txBody>
      </p:sp>
      <p:sp>
        <p:nvSpPr>
          <p:cNvPr id="3" name="Content Placeholder 2"/>
          <p:cNvSpPr>
            <a:spLocks noGrp="1"/>
          </p:cNvSpPr>
          <p:nvPr>
            <p:ph idx="1"/>
          </p:nvPr>
        </p:nvSpPr>
        <p:spPr/>
        <p:txBody>
          <a:bodyPr>
            <a:normAutofit lnSpcReduction="10000"/>
          </a:bodyPr>
          <a:lstStyle/>
          <a:p>
            <a:r>
              <a:rPr lang="en-US" dirty="0"/>
              <a:t>Active participation of top management, employees, customers, suppliers.</a:t>
            </a:r>
          </a:p>
          <a:p>
            <a:r>
              <a:rPr lang="en-US" dirty="0"/>
              <a:t>Systematic planning systems for strategic development an deployment, including measurement, feedback and review</a:t>
            </a:r>
          </a:p>
          <a:p>
            <a:r>
              <a:rPr lang="en-US" dirty="0"/>
              <a:t>Use of a variety of external an internal data</a:t>
            </a:r>
          </a:p>
          <a:p>
            <a:r>
              <a:rPr lang="en-US" dirty="0"/>
              <a:t>Align short-term action plans with long-term strategic objectives, communicate them and track progress.</a:t>
            </a:r>
          </a:p>
        </p:txBody>
      </p:sp>
    </p:spTree>
    <p:extLst>
      <p:ext uri="{BB962C8B-B14F-4D97-AF65-F5344CB8AC3E}">
        <p14:creationId xmlns:p14="http://schemas.microsoft.com/office/powerpoint/2010/main" val="3088622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Evolutionary stages in e-governance</a:t>
            </a:r>
          </a:p>
        </p:txBody>
      </p:sp>
      <p:sp>
        <p:nvSpPr>
          <p:cNvPr id="3" name="Content Placeholder 2"/>
          <p:cNvSpPr>
            <a:spLocks noGrp="1"/>
          </p:cNvSpPr>
          <p:nvPr>
            <p:ph idx="1"/>
          </p:nvPr>
        </p:nvSpPr>
        <p:spPr/>
        <p:txBody>
          <a:bodyPr>
            <a:normAutofit fontScale="77500" lnSpcReduction="20000"/>
          </a:bodyPr>
          <a:lstStyle/>
          <a:p>
            <a:r>
              <a:rPr lang="en-US" dirty="0"/>
              <a:t>E-governance evolves gradually from the simplest level to advanced level and the evolution may not be same in all cases.</a:t>
            </a:r>
          </a:p>
          <a:p>
            <a:pPr lvl="1"/>
            <a:r>
              <a:rPr lang="en-US" dirty="0"/>
              <a:t>Stage 1: use of e-mail and setting up of internal networking.</a:t>
            </a:r>
          </a:p>
          <a:p>
            <a:pPr lvl="1"/>
            <a:r>
              <a:rPr lang="en-US" dirty="0"/>
              <a:t>Stage 2: Creation of  Intranet infrastructure for access of internal activities.</a:t>
            </a:r>
          </a:p>
          <a:p>
            <a:pPr lvl="1"/>
            <a:r>
              <a:rPr lang="en-US" dirty="0"/>
              <a:t>Stage 3: Allowing public access to information through internet.</a:t>
            </a:r>
          </a:p>
          <a:p>
            <a:pPr lvl="1"/>
            <a:r>
              <a:rPr lang="en-US" dirty="0"/>
              <a:t>Stage 4: allowing 2-way interactive communication with stake holders to enable Internet enabled transactions (including financial transactions)</a:t>
            </a:r>
          </a:p>
          <a:p>
            <a:pPr lvl="1"/>
            <a:r>
              <a:rPr lang="en-US" dirty="0"/>
              <a:t>Stage 5: Allowing online transactions by the citizens</a:t>
            </a:r>
          </a:p>
          <a:p>
            <a:pPr lvl="1"/>
            <a:r>
              <a:rPr lang="en-US" dirty="0"/>
              <a:t>Stage 6: Enriching digital democracy.</a:t>
            </a:r>
          </a:p>
          <a:p>
            <a:pPr lvl="1"/>
            <a:r>
              <a:rPr lang="en-US" dirty="0"/>
              <a:t>Stage 7: Electronically integrated or joined government with Legislature and Judiciary.</a:t>
            </a:r>
          </a:p>
        </p:txBody>
      </p:sp>
    </p:spTree>
    <p:extLst>
      <p:ext uri="{BB962C8B-B14F-4D97-AF65-F5344CB8AC3E}">
        <p14:creationId xmlns:p14="http://schemas.microsoft.com/office/powerpoint/2010/main" val="193877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E-readiness</a:t>
            </a:r>
            <a:endParaRPr lang="en-US" dirty="0"/>
          </a:p>
        </p:txBody>
      </p:sp>
      <p:sp>
        <p:nvSpPr>
          <p:cNvPr id="3" name="Content Placeholder 2"/>
          <p:cNvSpPr>
            <a:spLocks noGrp="1"/>
          </p:cNvSpPr>
          <p:nvPr>
            <p:ph idx="1"/>
          </p:nvPr>
        </p:nvSpPr>
        <p:spPr/>
        <p:txBody>
          <a:bodyPr>
            <a:noAutofit/>
          </a:bodyPr>
          <a:lstStyle/>
          <a:p>
            <a:r>
              <a:rPr lang="en-US" sz="2300" dirty="0"/>
              <a:t>E-readiness is the ability to use information and communication technologies(ICT) to develop one’s economy and to faster one’s welfare.</a:t>
            </a:r>
          </a:p>
          <a:p>
            <a:r>
              <a:rPr lang="en-US" sz="2300" dirty="0"/>
              <a:t>Is the ability to pursue value creation opportunities facilitated by the use of the internet.</a:t>
            </a:r>
          </a:p>
          <a:p>
            <a:r>
              <a:rPr lang="en-US" sz="2300" dirty="0"/>
              <a:t> is a measure of e-business environment, a collection of factors that indicate how amenable (wiling) a market is to Internet-based opportunities.</a:t>
            </a:r>
          </a:p>
          <a:p>
            <a:r>
              <a:rPr lang="en-US" sz="2300" dirty="0"/>
              <a:t>Is not simply a matter of the number of computer server, websites and mobile phones in the country, but also things such as its citizen’s ability to utilize technology skillfully, the transparency of its business and legal systems. and the extent to which governments encourage the use of digital technologies.</a:t>
            </a:r>
          </a:p>
        </p:txBody>
      </p:sp>
    </p:spTree>
    <p:extLst>
      <p:ext uri="{BB962C8B-B14F-4D97-AF65-F5344CB8AC3E}">
        <p14:creationId xmlns:p14="http://schemas.microsoft.com/office/powerpoint/2010/main" val="402385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a:t>E-readiness domains and clusters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070495"/>
            <a:ext cx="6096000" cy="5077610"/>
          </a:xfrm>
        </p:spPr>
      </p:pic>
    </p:spTree>
    <p:extLst>
      <p:ext uri="{BB962C8B-B14F-4D97-AF65-F5344CB8AC3E}">
        <p14:creationId xmlns:p14="http://schemas.microsoft.com/office/powerpoint/2010/main" val="387954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02" y="457200"/>
            <a:ext cx="9061508" cy="5810026"/>
          </a:xfrm>
        </p:spPr>
      </p:pic>
    </p:spTree>
    <p:extLst>
      <p:ext uri="{BB962C8B-B14F-4D97-AF65-F5344CB8AC3E}">
        <p14:creationId xmlns:p14="http://schemas.microsoft.com/office/powerpoint/2010/main" val="114794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500" dirty="0"/>
              <a:t>E-readiness: Infrastructural Prerequisite </a:t>
            </a:r>
          </a:p>
        </p:txBody>
      </p:sp>
      <p:sp>
        <p:nvSpPr>
          <p:cNvPr id="4" name="TextBox 3"/>
          <p:cNvSpPr txBox="1"/>
          <p:nvPr/>
        </p:nvSpPr>
        <p:spPr>
          <a:xfrm>
            <a:off x="685800" y="1752600"/>
            <a:ext cx="8001000" cy="4339650"/>
          </a:xfrm>
          <a:prstGeom prst="rect">
            <a:avLst/>
          </a:prstGeom>
          <a:noFill/>
        </p:spPr>
        <p:txBody>
          <a:bodyPr wrap="square" rtlCol="0">
            <a:spAutoFit/>
          </a:bodyPr>
          <a:lstStyle/>
          <a:p>
            <a:pPr marL="342900" indent="-342900">
              <a:buAutoNum type="arabicPeriod"/>
            </a:pPr>
            <a:r>
              <a:rPr lang="en-US" sz="4000" dirty="0"/>
              <a:t>Data Systems Infrastructure</a:t>
            </a:r>
          </a:p>
          <a:p>
            <a:pPr marL="342900" indent="-342900">
              <a:buAutoNum type="arabicPeriod"/>
            </a:pPr>
            <a:r>
              <a:rPr lang="en-US" sz="4000" dirty="0"/>
              <a:t>Legal Infrastructure</a:t>
            </a:r>
          </a:p>
          <a:p>
            <a:pPr marL="342900" indent="-342900">
              <a:buAutoNum type="arabicPeriod"/>
            </a:pPr>
            <a:r>
              <a:rPr lang="en-US" sz="4000" dirty="0"/>
              <a:t>Human Infrastructure</a:t>
            </a:r>
          </a:p>
          <a:p>
            <a:pPr marL="342900" indent="-342900">
              <a:buAutoNum type="arabicPeriod"/>
            </a:pPr>
            <a:r>
              <a:rPr lang="en-US" sz="4000" dirty="0"/>
              <a:t>Institutional Infrastructure</a:t>
            </a:r>
          </a:p>
          <a:p>
            <a:pPr marL="342900" indent="-342900">
              <a:buAutoNum type="arabicPeriod"/>
            </a:pPr>
            <a:r>
              <a:rPr lang="en-US" sz="4000" dirty="0"/>
              <a:t>Technological Infrastructure</a:t>
            </a:r>
          </a:p>
          <a:p>
            <a:pPr marL="342900" indent="-342900">
              <a:buAutoNum type="arabicPeriod"/>
            </a:pPr>
            <a:r>
              <a:rPr lang="en-US" sz="4000" dirty="0"/>
              <a:t>Leadership and Strategic Planning</a:t>
            </a:r>
          </a:p>
          <a:p>
            <a:endParaRPr lang="en-US" dirty="0"/>
          </a:p>
          <a:p>
            <a:endParaRPr lang="en-US" dirty="0"/>
          </a:p>
        </p:txBody>
      </p:sp>
    </p:spTree>
    <p:extLst>
      <p:ext uri="{BB962C8B-B14F-4D97-AF65-F5344CB8AC3E}">
        <p14:creationId xmlns:p14="http://schemas.microsoft.com/office/powerpoint/2010/main" val="234037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4500" dirty="0"/>
            </a:br>
            <a:r>
              <a:rPr lang="en-US" sz="4500" dirty="0"/>
              <a:t>E-readiness: </a:t>
            </a:r>
            <a:r>
              <a:rPr lang="en-US" sz="4800" dirty="0"/>
              <a:t>Data Systems Infrastructure</a:t>
            </a:r>
            <a:br>
              <a:rPr lang="en-US" sz="4800" dirty="0"/>
            </a:br>
            <a:endParaRPr lang="en-US" sz="4500" dirty="0"/>
          </a:p>
        </p:txBody>
      </p:sp>
      <p:sp>
        <p:nvSpPr>
          <p:cNvPr id="3" name="Rectangle 2"/>
          <p:cNvSpPr/>
          <p:nvPr/>
        </p:nvSpPr>
        <p:spPr>
          <a:xfrm>
            <a:off x="228600" y="1676400"/>
            <a:ext cx="8458200" cy="4832092"/>
          </a:xfrm>
          <a:prstGeom prst="rect">
            <a:avLst/>
          </a:prstGeom>
        </p:spPr>
        <p:txBody>
          <a:bodyPr wrap="square">
            <a:spAutoFit/>
          </a:bodyPr>
          <a:lstStyle/>
          <a:p>
            <a:pPr marL="285750" indent="-285750">
              <a:buFont typeface="Arial" panose="020B0604020202020204" pitchFamily="34" charset="0"/>
              <a:buChar char="•"/>
            </a:pPr>
            <a:r>
              <a:rPr lang="en-US" sz="2200" dirty="0"/>
              <a:t>The core of e-governance is e-MIS  and holds entire database of any organization.</a:t>
            </a:r>
          </a:p>
          <a:p>
            <a:pPr marL="285750" indent="-285750">
              <a:buFont typeface="Arial" panose="020B0604020202020204" pitchFamily="34" charset="0"/>
              <a:buChar char="•"/>
            </a:pPr>
            <a:r>
              <a:rPr lang="en-US" sz="2200" dirty="0"/>
              <a:t>The data manually used needs to be computerized or brought into electronic form that means the preparedness of computerized database or data warehouse is required. </a:t>
            </a:r>
          </a:p>
          <a:p>
            <a:pPr marL="285750" indent="-285750">
              <a:buFont typeface="Arial" panose="020B0604020202020204" pitchFamily="34" charset="0"/>
              <a:buChar char="•"/>
            </a:pPr>
            <a:r>
              <a:rPr lang="en-US" sz="2200" dirty="0"/>
              <a:t>Data quality and security is extremely important here as most of the government infrastructures are not up to the mark in developing countries.</a:t>
            </a:r>
          </a:p>
          <a:p>
            <a:pPr marL="285750" indent="-285750">
              <a:buFont typeface="Arial" panose="020B0604020202020204" pitchFamily="34" charset="0"/>
              <a:buChar char="•"/>
            </a:pPr>
            <a:r>
              <a:rPr lang="en-US" sz="2200" dirty="0"/>
              <a:t>The prime question that arises here is  “Are all the request management information systems, records, database and works processes in proper place so as to provide the quantity and quality of data to support the move to e-governance?”</a:t>
            </a:r>
          </a:p>
          <a:p>
            <a:pPr marL="285750" indent="-285750">
              <a:buFont typeface="Arial" panose="020B0604020202020204" pitchFamily="34" charset="0"/>
              <a:buChar char="•"/>
            </a:pPr>
            <a:r>
              <a:rPr lang="en-US" sz="2200" dirty="0"/>
              <a:t>This is the core computerization activity of  any government process which may take several years to reach this stage.</a:t>
            </a:r>
          </a:p>
        </p:txBody>
      </p:sp>
    </p:spTree>
    <p:extLst>
      <p:ext uri="{BB962C8B-B14F-4D97-AF65-F5344CB8AC3E}">
        <p14:creationId xmlns:p14="http://schemas.microsoft.com/office/powerpoint/2010/main" val="3297325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E-readiness: Legal Infrastructure</a:t>
            </a:r>
            <a:br>
              <a:rPr lang="en-US" dirty="0"/>
            </a:br>
            <a:endParaRPr lang="en-US" dirty="0"/>
          </a:p>
        </p:txBody>
      </p:sp>
      <p:sp>
        <p:nvSpPr>
          <p:cNvPr id="3" name="TextBox 2"/>
          <p:cNvSpPr txBox="1"/>
          <p:nvPr/>
        </p:nvSpPr>
        <p:spPr>
          <a:xfrm>
            <a:off x="609600" y="990600"/>
            <a:ext cx="7772400" cy="526297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manual processes and procedures in government are usually obsolete, inefficient, bureaucratic based .</a:t>
            </a:r>
          </a:p>
          <a:p>
            <a:pPr marL="285750" indent="-285750">
              <a:buFont typeface="Arial" panose="020B0604020202020204" pitchFamily="34" charset="0"/>
              <a:buChar char="•"/>
            </a:pPr>
            <a:r>
              <a:rPr lang="en-US" sz="2000" dirty="0"/>
              <a:t>Though they have transformed to computerization practices, they continue to have poor and inefficient performance and this is due to lack of administrative reforms and lack of business process reengineering.</a:t>
            </a:r>
          </a:p>
          <a:p>
            <a:pPr marL="285750" indent="-285750">
              <a:buFont typeface="Arial" panose="020B0604020202020204" pitchFamily="34" charset="0"/>
              <a:buChar char="•"/>
            </a:pPr>
            <a:r>
              <a:rPr lang="en-US" sz="2000" dirty="0"/>
              <a:t>They lack requisite legislation and legal infrastructure to enable such reforms or reengineering of the existing business practices, rules and regulations within the government at various levels.</a:t>
            </a:r>
          </a:p>
          <a:p>
            <a:pPr marL="285750" indent="-285750">
              <a:buFont typeface="Arial" panose="020B0604020202020204" pitchFamily="34" charset="0"/>
              <a:buChar char="•"/>
            </a:pPr>
            <a:r>
              <a:rPr lang="en-US" sz="2000" dirty="0"/>
              <a:t>This seems to be emphasized in  in developing countries while developed countries have been significantly successful in administrative reforms and business reengineering.</a:t>
            </a:r>
          </a:p>
          <a:p>
            <a:pPr marL="285750" indent="-285750">
              <a:buFont typeface="Arial" panose="020B0604020202020204" pitchFamily="34" charset="0"/>
              <a:buChar char="•"/>
            </a:pPr>
            <a:r>
              <a:rPr lang="en-US" sz="2000" dirty="0"/>
              <a:t>The fundamental question arises here is “ Are the laws and regulations required to permit and support the move towards e-governance initiatives in place?”</a:t>
            </a:r>
          </a:p>
          <a:p>
            <a:endParaRPr lang="en-US" dirty="0"/>
          </a:p>
          <a:p>
            <a:endParaRPr lang="en-US" dirty="0"/>
          </a:p>
        </p:txBody>
      </p:sp>
    </p:spTree>
    <p:extLst>
      <p:ext uri="{BB962C8B-B14F-4D97-AF65-F5344CB8AC3E}">
        <p14:creationId xmlns:p14="http://schemas.microsoft.com/office/powerpoint/2010/main" val="234859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E-readiness: Institutional Infrastructure</a:t>
            </a:r>
          </a:p>
        </p:txBody>
      </p:sp>
      <p:sp>
        <p:nvSpPr>
          <p:cNvPr id="4" name="TextBox 3"/>
          <p:cNvSpPr txBox="1"/>
          <p:nvPr/>
        </p:nvSpPr>
        <p:spPr>
          <a:xfrm>
            <a:off x="508819" y="1905000"/>
            <a:ext cx="86106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For any government to implement a successful e-governance project, the required institutional infrastructure must be in  place which most of the government lack.</a:t>
            </a:r>
          </a:p>
          <a:p>
            <a:pPr marL="285750" indent="-285750">
              <a:buFont typeface="Arial" panose="020B0604020202020204" pitchFamily="34" charset="0"/>
              <a:buChar char="•"/>
            </a:pPr>
            <a:r>
              <a:rPr lang="en-US" sz="2400" dirty="0"/>
              <a:t>The government body has to establish a separate IT department which basically coordinates with facilitators for e-government projects within the nation.</a:t>
            </a:r>
          </a:p>
          <a:p>
            <a:pPr marL="285750" indent="-285750">
              <a:buFont typeface="Arial" panose="020B0604020202020204" pitchFamily="34" charset="0"/>
              <a:buChar char="•"/>
            </a:pPr>
            <a:r>
              <a:rPr lang="en-US" sz="2400" dirty="0"/>
              <a:t>The IT department works out for the hardware selection and procurement, network or software development and implementation and also the training of staff at various levels of the government.</a:t>
            </a:r>
          </a:p>
          <a:p>
            <a:pPr marL="285750" indent="-285750">
              <a:buFont typeface="Arial" panose="020B0604020202020204" pitchFamily="34" charset="0"/>
              <a:buChar char="•"/>
            </a:pPr>
            <a:r>
              <a:rPr lang="en-US" sz="2400" dirty="0"/>
              <a:t>Many countries still lack the institutional infrastructure</a:t>
            </a:r>
            <a:r>
              <a:rPr lang="en-US" dirty="0"/>
              <a:t>.</a:t>
            </a:r>
          </a:p>
        </p:txBody>
      </p:sp>
    </p:spTree>
    <p:extLst>
      <p:ext uri="{BB962C8B-B14F-4D97-AF65-F5344CB8AC3E}">
        <p14:creationId xmlns:p14="http://schemas.microsoft.com/office/powerpoint/2010/main" val="177764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E-Readiness: Human Infrastructure</a:t>
            </a:r>
          </a:p>
        </p:txBody>
      </p:sp>
      <p:sp>
        <p:nvSpPr>
          <p:cNvPr id="3" name="Content Placeholder 2"/>
          <p:cNvSpPr>
            <a:spLocks noGrp="1"/>
          </p:cNvSpPr>
          <p:nvPr>
            <p:ph idx="1"/>
          </p:nvPr>
        </p:nvSpPr>
        <p:spPr>
          <a:xfrm>
            <a:off x="304800" y="1371600"/>
            <a:ext cx="8305800" cy="5029200"/>
          </a:xfrm>
        </p:spPr>
        <p:txBody>
          <a:bodyPr>
            <a:normAutofit fontScale="85000" lnSpcReduction="20000"/>
          </a:bodyPr>
          <a:lstStyle/>
          <a:p>
            <a:pPr algn="just"/>
            <a:r>
              <a:rPr lang="en-US" sz="2400" dirty="0"/>
              <a:t>Human resource development by training is an essential requirement which comes from well trained manpower both technical and non-technical. </a:t>
            </a:r>
          </a:p>
          <a:p>
            <a:pPr algn="just"/>
            <a:r>
              <a:rPr lang="en-US" sz="2400" dirty="0"/>
              <a:t>The technical manpower resources are essential for all the phases of e-governance and related information system life cycle comprising systems analysis, design programming, implementation, operation and documentation.</a:t>
            </a:r>
          </a:p>
          <a:p>
            <a:pPr algn="just"/>
            <a:r>
              <a:rPr lang="en-US" sz="2400" dirty="0"/>
              <a:t>Both private and government institutions should play a major role in this regard.</a:t>
            </a:r>
          </a:p>
          <a:p>
            <a:pPr algn="just"/>
            <a:r>
              <a:rPr lang="en-US" sz="2400" dirty="0"/>
              <a:t>Apart from technical human infrastructure, there is a need for the crucial training and orientation of user personnel i.e. government staff in e-government project.</a:t>
            </a:r>
          </a:p>
          <a:p>
            <a:pPr algn="just"/>
            <a:r>
              <a:rPr lang="en-US" sz="2400" dirty="0"/>
              <a:t> the government employees and staff who are the stake-holders in all e-government projects as the end users are to be appropriately trained and oriented for change management from a manual government to e-governance environment.</a:t>
            </a:r>
          </a:p>
          <a:p>
            <a:pPr algn="just"/>
            <a:r>
              <a:rPr lang="en-US" sz="2400" dirty="0"/>
              <a:t>Such training will make them competent and capable of handling e-governance projects at operational level.</a:t>
            </a:r>
          </a:p>
        </p:txBody>
      </p:sp>
    </p:spTree>
    <p:extLst>
      <p:ext uri="{BB962C8B-B14F-4D97-AF65-F5344CB8AC3E}">
        <p14:creationId xmlns:p14="http://schemas.microsoft.com/office/powerpoint/2010/main" val="3895266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BD4FBC5C10DB46BE4D5B3F6054A85C" ma:contentTypeVersion="2" ma:contentTypeDescription="Create a new document." ma:contentTypeScope="" ma:versionID="43638022b0c5dbad0d9d4b2c70a80310">
  <xsd:schema xmlns:xsd="http://www.w3.org/2001/XMLSchema" xmlns:xs="http://www.w3.org/2001/XMLSchema" xmlns:p="http://schemas.microsoft.com/office/2006/metadata/properties" xmlns:ns2="826bb800-9a60-4000-b281-ca4a5e4b8a9c" targetNamespace="http://schemas.microsoft.com/office/2006/metadata/properties" ma:root="true" ma:fieldsID="f66eabf7ee283905f5c31ac989a70d9a" ns2:_="">
    <xsd:import namespace="826bb800-9a60-4000-b281-ca4a5e4b8a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6bb800-9a60-4000-b281-ca4a5e4b8a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E579BF-FF1A-4116-818A-1C7D46952743}"/>
</file>

<file path=customXml/itemProps2.xml><?xml version="1.0" encoding="utf-8"?>
<ds:datastoreItem xmlns:ds="http://schemas.openxmlformats.org/officeDocument/2006/customXml" ds:itemID="{A2920DCA-1C23-4E27-9EFD-E47A62375454}"/>
</file>

<file path=customXml/itemProps3.xml><?xml version="1.0" encoding="utf-8"?>
<ds:datastoreItem xmlns:ds="http://schemas.openxmlformats.org/officeDocument/2006/customXml" ds:itemID="{759253D8-F22E-40BF-B483-6946CA66CF3D}"/>
</file>

<file path=docProps/app.xml><?xml version="1.0" encoding="utf-8"?>
<Properties xmlns="http://schemas.openxmlformats.org/officeDocument/2006/extended-properties" xmlns:vt="http://schemas.openxmlformats.org/officeDocument/2006/docPropsVTypes">
  <TotalTime>266</TotalTime>
  <Words>951</Words>
  <Application>Microsoft Office PowerPoint</Application>
  <PresentationFormat>On-screen Show (4:3)</PresentationFormat>
  <Paragraphs>65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 E-Governance, infrastructure, stages in evolution and strategies for success</vt:lpstr>
      <vt:lpstr>E-readiness</vt:lpstr>
      <vt:lpstr>E-readiness domains and clusters</vt:lpstr>
      <vt:lpstr>PowerPoint Presentation</vt:lpstr>
      <vt:lpstr>E-readiness: Infrastructural Prerequisite </vt:lpstr>
      <vt:lpstr> E-readiness: Data Systems Infrastructure </vt:lpstr>
      <vt:lpstr>E-readiness: Legal Infrastructure </vt:lpstr>
      <vt:lpstr>E-readiness: Institutional Infrastructure</vt:lpstr>
      <vt:lpstr>E-Readiness: Human Infrastructure</vt:lpstr>
      <vt:lpstr>E-Readiness: Technological Infrastructure</vt:lpstr>
      <vt:lpstr>E-Readiness: Leadership and Strategic Planning</vt:lpstr>
      <vt:lpstr>PowerPoint Presentation</vt:lpstr>
      <vt:lpstr>Leading Practices – Strategic Planning</vt:lpstr>
      <vt:lpstr>Evolutionary stages in e-governance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E-governance</dc:title>
  <dc:creator>acer</dc:creator>
  <cp:lastModifiedBy>Loknath Regmi</cp:lastModifiedBy>
  <cp:revision>52</cp:revision>
  <dcterms:created xsi:type="dcterms:W3CDTF">2013-06-27T15:32:48Z</dcterms:created>
  <dcterms:modified xsi:type="dcterms:W3CDTF">2020-09-24T02:57:14Z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0x010100E2BD4FBC5C10DB46BE4D5B3F6054A85C</vt:lpwstr>
  </property>
</Properties>
</file>