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96" r:id="rId3"/>
    <p:sldId id="299" r:id="rId4"/>
    <p:sldId id="300" r:id="rId5"/>
    <p:sldId id="297" r:id="rId6"/>
    <p:sldId id="312" r:id="rId7"/>
    <p:sldId id="313" r:id="rId8"/>
    <p:sldId id="302" r:id="rId9"/>
    <p:sldId id="301" r:id="rId10"/>
    <p:sldId id="316" r:id="rId11"/>
    <p:sldId id="314" r:id="rId12"/>
    <p:sldId id="303" r:id="rId13"/>
    <p:sldId id="304" r:id="rId14"/>
    <p:sldId id="305" r:id="rId15"/>
    <p:sldId id="306" r:id="rId16"/>
    <p:sldId id="307" r:id="rId17"/>
    <p:sldId id="308" r:id="rId18"/>
    <p:sldId id="315" r:id="rId19"/>
    <p:sldId id="309" r:id="rId20"/>
    <p:sldId id="31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18" autoAdjust="0"/>
    <p:restoredTop sz="94660"/>
  </p:normalViewPr>
  <p:slideViewPr>
    <p:cSldViewPr>
      <p:cViewPr varScale="1">
        <p:scale>
          <a:sx n="37" d="100"/>
          <a:sy n="37" d="100"/>
        </p:scale>
        <p:origin x="1344" y="3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F17C189-AE98-46F2-84D8-011F21A53C8B}" type="datetimeFigureOut">
              <a:rPr lang="en-US" smtClean="0"/>
              <a:pPr/>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052AD-CC69-4A5B-8841-FC4487FDAFA0}" type="slidenum">
              <a:rPr lang="en-US" smtClean="0"/>
              <a:pPr/>
              <a:t>‹#›</a:t>
            </a:fld>
            <a:endParaRPr lang="en-US"/>
          </a:p>
        </p:txBody>
      </p:sp>
    </p:spTree>
    <p:extLst>
      <p:ext uri="{BB962C8B-B14F-4D97-AF65-F5344CB8AC3E}">
        <p14:creationId xmlns:p14="http://schemas.microsoft.com/office/powerpoint/2010/main" val="3777131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17C189-AE98-46F2-84D8-011F21A53C8B}" type="datetimeFigureOut">
              <a:rPr lang="en-US" smtClean="0"/>
              <a:pPr/>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052AD-CC69-4A5B-8841-FC4487FDAFA0}" type="slidenum">
              <a:rPr lang="en-US" smtClean="0"/>
              <a:pPr/>
              <a:t>‹#›</a:t>
            </a:fld>
            <a:endParaRPr lang="en-US"/>
          </a:p>
        </p:txBody>
      </p:sp>
    </p:spTree>
    <p:extLst>
      <p:ext uri="{BB962C8B-B14F-4D97-AF65-F5344CB8AC3E}">
        <p14:creationId xmlns:p14="http://schemas.microsoft.com/office/powerpoint/2010/main" val="439972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17C189-AE98-46F2-84D8-011F21A53C8B}" type="datetimeFigureOut">
              <a:rPr lang="en-US" smtClean="0"/>
              <a:pPr/>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052AD-CC69-4A5B-8841-FC4487FDAFA0}" type="slidenum">
              <a:rPr lang="en-US" smtClean="0"/>
              <a:pPr/>
              <a:t>‹#›</a:t>
            </a:fld>
            <a:endParaRPr lang="en-US"/>
          </a:p>
        </p:txBody>
      </p:sp>
    </p:spTree>
    <p:extLst>
      <p:ext uri="{BB962C8B-B14F-4D97-AF65-F5344CB8AC3E}">
        <p14:creationId xmlns:p14="http://schemas.microsoft.com/office/powerpoint/2010/main" val="663503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17C189-AE98-46F2-84D8-011F21A53C8B}" type="datetimeFigureOut">
              <a:rPr lang="en-US" smtClean="0"/>
              <a:pPr/>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052AD-CC69-4A5B-8841-FC4487FDAFA0}" type="slidenum">
              <a:rPr lang="en-US" smtClean="0"/>
              <a:pPr/>
              <a:t>‹#›</a:t>
            </a:fld>
            <a:endParaRPr lang="en-US"/>
          </a:p>
        </p:txBody>
      </p:sp>
    </p:spTree>
    <p:extLst>
      <p:ext uri="{BB962C8B-B14F-4D97-AF65-F5344CB8AC3E}">
        <p14:creationId xmlns:p14="http://schemas.microsoft.com/office/powerpoint/2010/main" val="4037692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17C189-AE98-46F2-84D8-011F21A53C8B}" type="datetimeFigureOut">
              <a:rPr lang="en-US" smtClean="0"/>
              <a:pPr/>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052AD-CC69-4A5B-8841-FC4487FDAFA0}" type="slidenum">
              <a:rPr lang="en-US" smtClean="0"/>
              <a:pPr/>
              <a:t>‹#›</a:t>
            </a:fld>
            <a:endParaRPr lang="en-US"/>
          </a:p>
        </p:txBody>
      </p:sp>
    </p:spTree>
    <p:extLst>
      <p:ext uri="{BB962C8B-B14F-4D97-AF65-F5344CB8AC3E}">
        <p14:creationId xmlns:p14="http://schemas.microsoft.com/office/powerpoint/2010/main" val="1295873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F17C189-AE98-46F2-84D8-011F21A53C8B}" type="datetimeFigureOut">
              <a:rPr lang="en-US" smtClean="0"/>
              <a:pPr/>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052AD-CC69-4A5B-8841-FC4487FDAFA0}" type="slidenum">
              <a:rPr lang="en-US" smtClean="0"/>
              <a:pPr/>
              <a:t>‹#›</a:t>
            </a:fld>
            <a:endParaRPr lang="en-US"/>
          </a:p>
        </p:txBody>
      </p:sp>
    </p:spTree>
    <p:extLst>
      <p:ext uri="{BB962C8B-B14F-4D97-AF65-F5344CB8AC3E}">
        <p14:creationId xmlns:p14="http://schemas.microsoft.com/office/powerpoint/2010/main" val="44145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F17C189-AE98-46F2-84D8-011F21A53C8B}" type="datetimeFigureOut">
              <a:rPr lang="en-US" smtClean="0"/>
              <a:pPr/>
              <a:t>8/25/2020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A052AD-CC69-4A5B-8841-FC4487FDAFA0}" type="slidenum">
              <a:rPr lang="en-US" smtClean="0"/>
              <a:pPr/>
              <a:t>‹#›</a:t>
            </a:fld>
            <a:endParaRPr lang="en-US"/>
          </a:p>
        </p:txBody>
      </p:sp>
    </p:spTree>
    <p:extLst>
      <p:ext uri="{BB962C8B-B14F-4D97-AF65-F5344CB8AC3E}">
        <p14:creationId xmlns:p14="http://schemas.microsoft.com/office/powerpoint/2010/main" val="631273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F17C189-AE98-46F2-84D8-011F21A53C8B}" type="datetimeFigureOut">
              <a:rPr lang="en-US" smtClean="0"/>
              <a:pPr/>
              <a:t>8/25/2020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A052AD-CC69-4A5B-8841-FC4487FDAFA0}" type="slidenum">
              <a:rPr lang="en-US" smtClean="0"/>
              <a:pPr/>
              <a:t>‹#›</a:t>
            </a:fld>
            <a:endParaRPr lang="en-US"/>
          </a:p>
        </p:txBody>
      </p:sp>
    </p:spTree>
    <p:extLst>
      <p:ext uri="{BB962C8B-B14F-4D97-AF65-F5344CB8AC3E}">
        <p14:creationId xmlns:p14="http://schemas.microsoft.com/office/powerpoint/2010/main" val="1773139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17C189-AE98-46F2-84D8-011F21A53C8B}" type="datetimeFigureOut">
              <a:rPr lang="en-US" smtClean="0"/>
              <a:pPr/>
              <a:t>8/25/2020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A052AD-CC69-4A5B-8841-FC4487FDAFA0}" type="slidenum">
              <a:rPr lang="en-US" smtClean="0"/>
              <a:pPr/>
              <a:t>‹#›</a:t>
            </a:fld>
            <a:endParaRPr lang="en-US"/>
          </a:p>
        </p:txBody>
      </p:sp>
    </p:spTree>
    <p:extLst>
      <p:ext uri="{BB962C8B-B14F-4D97-AF65-F5344CB8AC3E}">
        <p14:creationId xmlns:p14="http://schemas.microsoft.com/office/powerpoint/2010/main" val="2594488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17C189-AE98-46F2-84D8-011F21A53C8B}" type="datetimeFigureOut">
              <a:rPr lang="en-US" smtClean="0"/>
              <a:pPr/>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052AD-CC69-4A5B-8841-FC4487FDAFA0}" type="slidenum">
              <a:rPr lang="en-US" smtClean="0"/>
              <a:pPr/>
              <a:t>‹#›</a:t>
            </a:fld>
            <a:endParaRPr lang="en-US"/>
          </a:p>
        </p:txBody>
      </p:sp>
    </p:spTree>
    <p:extLst>
      <p:ext uri="{BB962C8B-B14F-4D97-AF65-F5344CB8AC3E}">
        <p14:creationId xmlns:p14="http://schemas.microsoft.com/office/powerpoint/2010/main" val="1269927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17C189-AE98-46F2-84D8-011F21A53C8B}" type="datetimeFigureOut">
              <a:rPr lang="en-US" smtClean="0"/>
              <a:pPr/>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052AD-CC69-4A5B-8841-FC4487FDAFA0}" type="slidenum">
              <a:rPr lang="en-US" smtClean="0"/>
              <a:pPr/>
              <a:t>‹#›</a:t>
            </a:fld>
            <a:endParaRPr lang="en-US"/>
          </a:p>
        </p:txBody>
      </p:sp>
    </p:spTree>
    <p:extLst>
      <p:ext uri="{BB962C8B-B14F-4D97-AF65-F5344CB8AC3E}">
        <p14:creationId xmlns:p14="http://schemas.microsoft.com/office/powerpoint/2010/main" val="2013767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17C189-AE98-46F2-84D8-011F21A53C8B}" type="datetimeFigureOut">
              <a:rPr lang="en-US" smtClean="0"/>
              <a:pPr/>
              <a:t>8/25/2020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A052AD-CC69-4A5B-8841-FC4487FDAFA0}" type="slidenum">
              <a:rPr lang="en-US" smtClean="0"/>
              <a:pPr/>
              <a:t>‹#›</a:t>
            </a:fld>
            <a:endParaRPr lang="en-US"/>
          </a:p>
        </p:txBody>
      </p:sp>
    </p:spTree>
    <p:extLst>
      <p:ext uri="{BB962C8B-B14F-4D97-AF65-F5344CB8AC3E}">
        <p14:creationId xmlns:p14="http://schemas.microsoft.com/office/powerpoint/2010/main" val="1560316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Governance</a:t>
            </a:r>
          </a:p>
        </p:txBody>
      </p:sp>
      <p:sp>
        <p:nvSpPr>
          <p:cNvPr id="3" name="Content Placeholder 2"/>
          <p:cNvSpPr>
            <a:spLocks noGrp="1"/>
          </p:cNvSpPr>
          <p:nvPr>
            <p:ph idx="1"/>
          </p:nvPr>
        </p:nvSpPr>
        <p:spPr/>
        <p:txBody>
          <a:bodyPr/>
          <a:lstStyle/>
          <a:p>
            <a:pPr algn="just">
              <a:buNone/>
            </a:pPr>
            <a:r>
              <a:rPr lang="en-US" dirty="0">
                <a:latin typeface="Times New Roman" pitchFamily="18" charset="0"/>
                <a:cs typeface="Times New Roman" pitchFamily="18" charset="0"/>
              </a:rPr>
              <a:t>   Governance is "the process of decision-making and the process by which decisions are implemented (or not implemented)". The term </a:t>
            </a:r>
            <a:r>
              <a:rPr lang="en-US" i="1" dirty="0">
                <a:latin typeface="Times New Roman" pitchFamily="18" charset="0"/>
                <a:cs typeface="Times New Roman" pitchFamily="18" charset="0"/>
              </a:rPr>
              <a:t>governance</a:t>
            </a:r>
            <a:r>
              <a:rPr lang="en-US" dirty="0">
                <a:latin typeface="Times New Roman" pitchFamily="18" charset="0"/>
                <a:cs typeface="Times New Roman" pitchFamily="18" charset="0"/>
              </a:rPr>
              <a:t> can apply to corporate, international, national, local governance or to the interactions between other sectors of society.</a:t>
            </a:r>
          </a:p>
        </p:txBody>
      </p:sp>
    </p:spTree>
    <p:extLst>
      <p:ext uri="{BB962C8B-B14F-4D97-AF65-F5344CB8AC3E}">
        <p14:creationId xmlns:p14="http://schemas.microsoft.com/office/powerpoint/2010/main" val="3951340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7924800" cy="563562"/>
          </a:xfrm>
        </p:spPr>
        <p:txBody>
          <a:bodyPr>
            <a:normAutofit fontScale="90000"/>
          </a:bodyPr>
          <a:lstStyle/>
          <a:p>
            <a:r>
              <a:rPr lang="en-US" dirty="0">
                <a:latin typeface="Times New Roman" pitchFamily="18" charset="0"/>
                <a:cs typeface="Times New Roman" pitchFamily="18" charset="0"/>
              </a:rPr>
              <a:t>Why E-government</a:t>
            </a:r>
          </a:p>
        </p:txBody>
      </p:sp>
      <p:pic>
        <p:nvPicPr>
          <p:cNvPr id="4" name="Content Placeholder 3" descr="Capture.PNG"/>
          <p:cNvPicPr>
            <a:picLocks noGrp="1"/>
          </p:cNvPicPr>
          <p:nvPr>
            <p:ph idx="1"/>
          </p:nvPr>
        </p:nvPicPr>
        <p:blipFill>
          <a:blip r:embed="rId2"/>
          <a:stretch>
            <a:fillRect/>
          </a:stretch>
        </p:blipFill>
        <p:spPr>
          <a:xfrm>
            <a:off x="609600" y="914400"/>
            <a:ext cx="7924800" cy="5715000"/>
          </a:xfrm>
          <a:prstGeom prst="rect">
            <a:avLst/>
          </a:prstGeom>
        </p:spPr>
      </p:pic>
    </p:spTree>
    <p:extLst>
      <p:ext uri="{BB962C8B-B14F-4D97-AF65-F5344CB8AC3E}">
        <p14:creationId xmlns:p14="http://schemas.microsoft.com/office/powerpoint/2010/main" val="4101397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pture.JPG"/>
          <p:cNvPicPr>
            <a:picLocks noGrp="1" noChangeAspect="1"/>
          </p:cNvPicPr>
          <p:nvPr>
            <p:ph idx="1"/>
          </p:nvPr>
        </p:nvPicPr>
        <p:blipFill>
          <a:blip r:embed="rId2"/>
          <a:stretch>
            <a:fillRect/>
          </a:stretch>
        </p:blipFill>
        <p:spPr>
          <a:xfrm>
            <a:off x="304800" y="228600"/>
            <a:ext cx="8246698" cy="64770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Strategic Objectives of e-Governance</a:t>
            </a:r>
          </a:p>
        </p:txBody>
      </p:sp>
      <p:sp>
        <p:nvSpPr>
          <p:cNvPr id="3" name="Content Placeholder 2"/>
          <p:cNvSpPr>
            <a:spLocks noGrp="1"/>
          </p:cNvSpPr>
          <p:nvPr>
            <p:ph idx="1"/>
          </p:nvPr>
        </p:nvSpPr>
        <p:spPr/>
        <p:txBody>
          <a:bodyPr/>
          <a:lstStyle/>
          <a:p>
            <a:r>
              <a:rPr lang="en-US" dirty="0"/>
              <a:t>The strategic objective of e-governance is to support and simplify governance for all parties - government, citizens, businesses and its employees. </a:t>
            </a:r>
          </a:p>
          <a:p>
            <a:r>
              <a:rPr lang="en-US" dirty="0"/>
              <a:t>The use of </a:t>
            </a:r>
            <a:r>
              <a:rPr lang="en-US" dirty="0" err="1"/>
              <a:t>ICTs</a:t>
            </a:r>
            <a:r>
              <a:rPr lang="en-US" dirty="0"/>
              <a:t> can connect all three parties and support processes and activities.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Major objectives of e-governance</a:t>
            </a:r>
          </a:p>
        </p:txBody>
      </p:sp>
      <p:sp>
        <p:nvSpPr>
          <p:cNvPr id="3" name="Content Placeholder 2"/>
          <p:cNvSpPr>
            <a:spLocks noGrp="1"/>
          </p:cNvSpPr>
          <p:nvPr>
            <p:ph idx="1"/>
          </p:nvPr>
        </p:nvSpPr>
        <p:spPr/>
        <p:txBody>
          <a:bodyPr>
            <a:normAutofit fontScale="92500"/>
          </a:bodyPr>
          <a:lstStyle/>
          <a:p>
            <a:pPr>
              <a:buNone/>
            </a:pPr>
            <a:r>
              <a:rPr lang="en-US" i="1" dirty="0"/>
              <a:t>1. Service to the Public: </a:t>
            </a:r>
          </a:p>
          <a:p>
            <a:r>
              <a:rPr lang="en-US" i="1" dirty="0"/>
              <a:t>This objective of e-governance is to satisfactorily fulfill the </a:t>
            </a:r>
            <a:r>
              <a:rPr lang="en-US" dirty="0"/>
              <a:t>public’s needs and expectations on the front-office side, by simplifying their interaction with various online services. The use of </a:t>
            </a:r>
            <a:r>
              <a:rPr lang="en-US" dirty="0" err="1"/>
              <a:t>ICTs</a:t>
            </a:r>
            <a:r>
              <a:rPr lang="en-US" dirty="0"/>
              <a:t> in government operations facilitates speedy, transparent, accountable, efficient and effective interaction with the public, citizens, business and other agencies.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Major objectives of e-governance contd..</a:t>
            </a:r>
          </a:p>
        </p:txBody>
      </p:sp>
      <p:sp>
        <p:nvSpPr>
          <p:cNvPr id="3" name="Content Placeholder 2"/>
          <p:cNvSpPr>
            <a:spLocks noGrp="1"/>
          </p:cNvSpPr>
          <p:nvPr>
            <p:ph idx="1"/>
          </p:nvPr>
        </p:nvSpPr>
        <p:spPr/>
        <p:txBody>
          <a:bodyPr/>
          <a:lstStyle/>
          <a:p>
            <a:pPr>
              <a:buNone/>
            </a:pPr>
            <a:r>
              <a:rPr lang="en-US" dirty="0"/>
              <a:t>2. Efficient Government: </a:t>
            </a:r>
          </a:p>
          <a:p>
            <a:pPr>
              <a:buNone/>
            </a:pPr>
            <a:r>
              <a:rPr lang="en-US" dirty="0"/>
              <a:t>	In the back-office, the objective of e-government in government operations is to facilitate a speedy, transparent, accountable, efficient and effective process for performing government administration activities. Significant cost savings (per transaction) in government operations can be the result.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Major objectives of e-governance contd..</a:t>
            </a:r>
          </a:p>
        </p:txBody>
      </p:sp>
      <p:sp>
        <p:nvSpPr>
          <p:cNvPr id="3" name="Content Placeholder 2"/>
          <p:cNvSpPr>
            <a:spLocks noGrp="1"/>
          </p:cNvSpPr>
          <p:nvPr>
            <p:ph idx="1"/>
          </p:nvPr>
        </p:nvSpPr>
        <p:spPr/>
        <p:txBody>
          <a:bodyPr/>
          <a:lstStyle/>
          <a:p>
            <a:pPr>
              <a:buNone/>
            </a:pPr>
            <a:r>
              <a:rPr lang="en-US" dirty="0"/>
              <a:t>3. Good Governance: </a:t>
            </a:r>
          </a:p>
          <a:p>
            <a:pPr>
              <a:buNone/>
            </a:pPr>
            <a:r>
              <a:rPr lang="en-US" dirty="0"/>
              <a:t>	As e-governance is transparent, there is less chance of corruption at all level. It provides the service to the people in very easy manner and with less cost which makes the governance good governance.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Issues in the implementation of e-governance</a:t>
            </a:r>
          </a:p>
        </p:txBody>
      </p:sp>
      <p:sp>
        <p:nvSpPr>
          <p:cNvPr id="3" name="Content Placeholder 2"/>
          <p:cNvSpPr>
            <a:spLocks noGrp="1"/>
          </p:cNvSpPr>
          <p:nvPr>
            <p:ph idx="1"/>
          </p:nvPr>
        </p:nvSpPr>
        <p:spPr/>
        <p:txBody>
          <a:bodyPr>
            <a:normAutofit/>
          </a:bodyPr>
          <a:lstStyle/>
          <a:p>
            <a:pPr marL="514350" indent="-514350">
              <a:buAutoNum type="arabicPeriod"/>
            </a:pPr>
            <a:r>
              <a:rPr lang="en-US" dirty="0"/>
              <a:t>Ready for transformation</a:t>
            </a:r>
          </a:p>
          <a:p>
            <a:pPr marL="514350" indent="-514350">
              <a:buAutoNum type="arabicPeriod"/>
            </a:pPr>
            <a:r>
              <a:rPr lang="en-US" dirty="0"/>
              <a:t>Awareness and education  </a:t>
            </a:r>
          </a:p>
          <a:p>
            <a:pPr marL="514350" indent="-514350">
              <a:buAutoNum type="arabicPeriod"/>
            </a:pPr>
            <a:r>
              <a:rPr lang="en-US" dirty="0"/>
              <a:t>Issue of security </a:t>
            </a:r>
          </a:p>
          <a:p>
            <a:pPr marL="514350" indent="-514350">
              <a:buAutoNum type="arabicPeriod"/>
            </a:pPr>
            <a:r>
              <a:rPr lang="en-US" dirty="0"/>
              <a:t>Privacy </a:t>
            </a:r>
          </a:p>
          <a:p>
            <a:pPr marL="514350" indent="-514350">
              <a:buAutoNum type="arabicPeriod"/>
            </a:pPr>
            <a:r>
              <a:rPr lang="en-US" dirty="0"/>
              <a:t>Expose of public </a:t>
            </a:r>
            <a:r>
              <a:rPr lang="en-US" dirty="0" err="1"/>
              <a:t>ICTs</a:t>
            </a:r>
            <a:r>
              <a:rPr lang="en-US" dirty="0"/>
              <a:t> infrastructure to crime </a:t>
            </a:r>
          </a:p>
          <a:p>
            <a:pPr marL="514350" indent="-514350">
              <a:buAutoNum type="arabicPeriod"/>
            </a:pPr>
            <a:r>
              <a:rPr lang="en-US" dirty="0"/>
              <a:t>Digital divide </a:t>
            </a:r>
          </a:p>
          <a:p>
            <a:pPr marL="514350" indent="-514350">
              <a:buAutoNum type="arabicPeriod"/>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divide</a:t>
            </a:r>
          </a:p>
        </p:txBody>
      </p:sp>
      <p:sp>
        <p:nvSpPr>
          <p:cNvPr id="3" name="Content Placeholder 2"/>
          <p:cNvSpPr>
            <a:spLocks noGrp="1"/>
          </p:cNvSpPr>
          <p:nvPr>
            <p:ph idx="1"/>
          </p:nvPr>
        </p:nvSpPr>
        <p:spPr/>
        <p:txBody>
          <a:bodyPr/>
          <a:lstStyle/>
          <a:p>
            <a:r>
              <a:rPr lang="en-US" dirty="0"/>
              <a:t>The term Digital divide describes a gap between those who have ready access to information and communication technology and the skills to make use of those technology and those who do not have the access or skills to use those same technologies within a geographic area, society or community. It is an economic and social inequality between groups of persons.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pture1.JPG"/>
          <p:cNvPicPr>
            <a:picLocks noGrp="1" noChangeAspect="1"/>
          </p:cNvPicPr>
          <p:nvPr>
            <p:ph idx="1"/>
          </p:nvPr>
        </p:nvPicPr>
        <p:blipFill>
          <a:blip r:embed="rId2"/>
          <a:stretch>
            <a:fillRect/>
          </a:stretch>
        </p:blipFill>
        <p:spPr>
          <a:xfrm>
            <a:off x="228599" y="304800"/>
            <a:ext cx="8910337" cy="5943600"/>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a:t>Conceptualization of the digital divide </a:t>
            </a:r>
          </a:p>
        </p:txBody>
      </p:sp>
      <p:sp>
        <p:nvSpPr>
          <p:cNvPr id="3" name="Content Placeholder 2"/>
          <p:cNvSpPr>
            <a:spLocks noGrp="1"/>
          </p:cNvSpPr>
          <p:nvPr>
            <p:ph idx="1"/>
          </p:nvPr>
        </p:nvSpPr>
        <p:spPr>
          <a:xfrm>
            <a:off x="457200" y="990600"/>
            <a:ext cx="8458200" cy="5638800"/>
          </a:xfrm>
        </p:spPr>
        <p:txBody>
          <a:bodyPr>
            <a:noAutofit/>
          </a:bodyPr>
          <a:lstStyle/>
          <a:p>
            <a:r>
              <a:rPr lang="en-US" sz="2400" dirty="0"/>
              <a:t>Subjects who have connectivity, or who connects: individuals, organizations, enterprises, schools, hospitals, countries, etc. </a:t>
            </a:r>
          </a:p>
          <a:p>
            <a:r>
              <a:rPr lang="en-US" sz="2400" dirty="0"/>
              <a:t>Characteristics of connectivity, or which attributes: demographic and socio-economic variables, such as income, education, age, geographic location, etc. </a:t>
            </a:r>
          </a:p>
          <a:p>
            <a:r>
              <a:rPr lang="en-US" sz="2400" dirty="0"/>
              <a:t>Means of connectivity, or connectivity to what: fixed or mobile, Internet or telephony, digital TV, etc. </a:t>
            </a:r>
          </a:p>
          <a:p>
            <a:r>
              <a:rPr lang="en-US" sz="2400" dirty="0"/>
              <a:t>Intensity of connectivity, or how sophisticated the usage: mere access, retrieval, interactivity, innovative contributions. </a:t>
            </a:r>
          </a:p>
          <a:p>
            <a:r>
              <a:rPr lang="en-US" sz="2400" dirty="0"/>
              <a:t>Purpose of connectivity, or why individuals and their cohorts are (not) connecting: reasons individuals are and are not online and uses of the Internet and information and communications technologies ("</a:t>
            </a:r>
            <a:r>
              <a:rPr lang="en-US" sz="2400" dirty="0" err="1"/>
              <a:t>ICTs</a:t>
            </a:r>
            <a:r>
              <a:rPr lang="en-US" sz="2400"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E-governance</a:t>
            </a:r>
          </a:p>
        </p:txBody>
      </p:sp>
      <p:sp>
        <p:nvSpPr>
          <p:cNvPr id="3" name="Content Placeholder 2"/>
          <p:cNvSpPr>
            <a:spLocks noGrp="1"/>
          </p:cNvSpPr>
          <p:nvPr>
            <p:ph idx="1"/>
          </p:nvPr>
        </p:nvSpPr>
        <p:spPr>
          <a:xfrm>
            <a:off x="457200" y="990600"/>
            <a:ext cx="8458200" cy="5638800"/>
          </a:xfrm>
        </p:spPr>
        <p:txBody>
          <a:bodyPr>
            <a:normAutofit/>
          </a:bodyPr>
          <a:lstStyle/>
          <a:p>
            <a:r>
              <a:rPr lang="en-US" dirty="0"/>
              <a:t>Electronic governance or e-governance is the application of </a:t>
            </a:r>
            <a:r>
              <a:rPr lang="en-US" dirty="0" err="1"/>
              <a:t>ICT</a:t>
            </a:r>
            <a:r>
              <a:rPr lang="en-US" dirty="0"/>
              <a:t> for delivering government services, exchange of information communication transactions, integration of various stand-alone systems and services between </a:t>
            </a:r>
          </a:p>
          <a:p>
            <a:pPr lvl="1"/>
            <a:r>
              <a:rPr lang="en-US" dirty="0"/>
              <a:t>government-to-customer (</a:t>
            </a:r>
            <a:r>
              <a:rPr lang="en-US" dirty="0" err="1"/>
              <a:t>G2C</a:t>
            </a:r>
            <a:r>
              <a:rPr lang="en-US" dirty="0"/>
              <a:t>), </a:t>
            </a:r>
          </a:p>
          <a:p>
            <a:pPr lvl="1"/>
            <a:r>
              <a:rPr lang="en-US" dirty="0"/>
              <a:t>government-to-business (</a:t>
            </a:r>
            <a:r>
              <a:rPr lang="en-US" dirty="0" err="1"/>
              <a:t>G2B</a:t>
            </a:r>
            <a:r>
              <a:rPr lang="en-US" dirty="0"/>
              <a:t>), </a:t>
            </a:r>
          </a:p>
          <a:p>
            <a:pPr lvl="1"/>
            <a:r>
              <a:rPr lang="en-US" dirty="0"/>
              <a:t>government-to-government (</a:t>
            </a:r>
            <a:r>
              <a:rPr lang="en-US" dirty="0" err="1"/>
              <a:t>G2G</a:t>
            </a:r>
            <a:r>
              <a:rPr lang="en-US" dirty="0"/>
              <a:t>) as well as</a:t>
            </a:r>
          </a:p>
          <a:p>
            <a:pPr lvl="1"/>
            <a:r>
              <a:rPr lang="en-US" dirty="0"/>
              <a:t>back office processes and interactions within the entire government framework.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US" b="1" dirty="0"/>
              <a:t>Assignment 1 :</a:t>
            </a:r>
          </a:p>
          <a:p>
            <a:r>
              <a:rPr lang="en-US" dirty="0"/>
              <a:t>Prepare a report on the basis of following terms: E-governance, its evolution, need and scope, challenge, issue in the implementation of E governance and present trend of e-governance in Nepal.</a:t>
            </a:r>
          </a:p>
          <a:p>
            <a:r>
              <a:rPr lang="en-US" b="1" dirty="0"/>
              <a:t> Reference: see the paper by </a:t>
            </a:r>
            <a:r>
              <a:rPr lang="en-US" b="1" dirty="0" err="1"/>
              <a:t>Tek</a:t>
            </a:r>
            <a:r>
              <a:rPr lang="en-US" b="1" dirty="0"/>
              <a:t> </a:t>
            </a:r>
            <a:r>
              <a:rPr lang="en-US" b="1" dirty="0" err="1"/>
              <a:t>Nath</a:t>
            </a:r>
            <a:r>
              <a:rPr lang="en-US" b="1" dirty="0"/>
              <a:t> </a:t>
            </a:r>
            <a:r>
              <a:rPr lang="en-US" b="1" dirty="0" err="1"/>
              <a:t>Dhakal</a:t>
            </a:r>
            <a:r>
              <a:rPr lang="en-US" b="1" dirty="0"/>
              <a:t>, a professor of public administration in Nepal.</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639762"/>
          </a:xfrm>
        </p:spPr>
        <p:txBody>
          <a:bodyPr>
            <a:normAutofit fontScale="90000"/>
          </a:bodyPr>
          <a:lstStyle/>
          <a:p>
            <a:r>
              <a:rPr lang="en-US" dirty="0"/>
              <a:t>E-governance contd..</a:t>
            </a:r>
          </a:p>
        </p:txBody>
      </p:sp>
      <p:sp>
        <p:nvSpPr>
          <p:cNvPr id="3" name="Content Placeholder 2"/>
          <p:cNvSpPr>
            <a:spLocks noGrp="1"/>
          </p:cNvSpPr>
          <p:nvPr>
            <p:ph idx="1"/>
          </p:nvPr>
        </p:nvSpPr>
        <p:spPr>
          <a:xfrm>
            <a:off x="457200" y="685800"/>
            <a:ext cx="8229600" cy="5440363"/>
          </a:xfrm>
        </p:spPr>
        <p:txBody>
          <a:bodyPr/>
          <a:lstStyle/>
          <a:p>
            <a:r>
              <a:rPr lang="en-US" dirty="0"/>
              <a:t>E –Governance is form of e-business in governance comprising of processes and structures involved in deliverance of electronic services to the citizens.</a:t>
            </a:r>
          </a:p>
          <a:p>
            <a:r>
              <a:rPr lang="en-US" dirty="0"/>
              <a:t>It also involves collaborating with business partners of the government by conducting electronic transactions with them.</a:t>
            </a:r>
          </a:p>
          <a:p>
            <a:endParaRPr lang="en-US" dirty="0"/>
          </a:p>
        </p:txBody>
      </p:sp>
      <p:pic>
        <p:nvPicPr>
          <p:cNvPr id="4" name="Picture 3" descr="Capture2.JPG"/>
          <p:cNvPicPr/>
          <p:nvPr/>
        </p:nvPicPr>
        <p:blipFill>
          <a:blip r:embed="rId2"/>
          <a:stretch>
            <a:fillRect/>
          </a:stretch>
        </p:blipFill>
        <p:spPr>
          <a:xfrm>
            <a:off x="1524000" y="4267200"/>
            <a:ext cx="6096000" cy="23622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E-governance contd..</a:t>
            </a:r>
          </a:p>
        </p:txBody>
      </p:sp>
      <p:sp>
        <p:nvSpPr>
          <p:cNvPr id="3" name="Content Placeholder 2"/>
          <p:cNvSpPr>
            <a:spLocks noGrp="1"/>
          </p:cNvSpPr>
          <p:nvPr>
            <p:ph idx="1"/>
          </p:nvPr>
        </p:nvSpPr>
        <p:spPr/>
        <p:txBody>
          <a:bodyPr>
            <a:normAutofit lnSpcReduction="10000"/>
          </a:bodyPr>
          <a:lstStyle/>
          <a:p>
            <a:r>
              <a:rPr lang="en-US" dirty="0"/>
              <a:t>E-Governance implies e-democracy, where in all forms of interaction between the electorate and the elected are performed electronically using IT tools as:</a:t>
            </a:r>
          </a:p>
          <a:p>
            <a:pPr lvl="1"/>
            <a:r>
              <a:rPr lang="en-US" dirty="0"/>
              <a:t>E-mail</a:t>
            </a:r>
          </a:p>
          <a:p>
            <a:pPr lvl="1"/>
            <a:r>
              <a:rPr lang="en-US" dirty="0"/>
              <a:t>Internet websites publishing</a:t>
            </a:r>
          </a:p>
          <a:p>
            <a:pPr lvl="1"/>
            <a:r>
              <a:rPr lang="en-US" dirty="0" err="1"/>
              <a:t>SMS</a:t>
            </a:r>
            <a:r>
              <a:rPr lang="en-US" dirty="0"/>
              <a:t> connectivity</a:t>
            </a:r>
          </a:p>
          <a:p>
            <a:pPr lvl="1"/>
            <a:r>
              <a:rPr lang="en-US" dirty="0"/>
              <a:t>Internet development and uses</a:t>
            </a:r>
          </a:p>
          <a:p>
            <a:pPr lvl="1"/>
            <a:r>
              <a:rPr lang="en-US" dirty="0"/>
              <a:t>Promotion of citizen access.</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Why e-governance?</a:t>
            </a:r>
            <a:endParaRPr lang="en-US" dirty="0"/>
          </a:p>
        </p:txBody>
      </p:sp>
      <p:sp>
        <p:nvSpPr>
          <p:cNvPr id="3" name="Content Placeholder 2"/>
          <p:cNvSpPr>
            <a:spLocks noGrp="1"/>
          </p:cNvSpPr>
          <p:nvPr>
            <p:ph idx="1"/>
          </p:nvPr>
        </p:nvSpPr>
        <p:spPr/>
        <p:txBody>
          <a:bodyPr>
            <a:normAutofit lnSpcReduction="10000"/>
          </a:bodyPr>
          <a:lstStyle/>
          <a:p>
            <a:pPr lvl="0"/>
            <a:r>
              <a:rPr lang="en-US" dirty="0"/>
              <a:t>To bridge the gap between government and citizens.</a:t>
            </a:r>
          </a:p>
          <a:p>
            <a:pPr lvl="0"/>
            <a:r>
              <a:rPr lang="en-US" dirty="0"/>
              <a:t>To provide productivity and to extend other benefits to its citizens.</a:t>
            </a:r>
          </a:p>
          <a:p>
            <a:pPr lvl="0"/>
            <a:r>
              <a:rPr lang="en-US" dirty="0"/>
              <a:t>To enhance participation of people on choice and provision of governance products and services.</a:t>
            </a:r>
          </a:p>
          <a:p>
            <a:pPr lvl="0"/>
            <a:r>
              <a:rPr lang="en-US" dirty="0"/>
              <a:t>To bring new sections of society under the governance sphere.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Citizen needs for e-Governance </a:t>
            </a:r>
            <a:br>
              <a:rPr lang="en-US" b="1" dirty="0"/>
            </a:br>
            <a:endParaRPr lang="en-US" dirty="0"/>
          </a:p>
        </p:txBody>
      </p:sp>
      <p:sp>
        <p:nvSpPr>
          <p:cNvPr id="3" name="Content Placeholder 2"/>
          <p:cNvSpPr>
            <a:spLocks noGrp="1"/>
          </p:cNvSpPr>
          <p:nvPr>
            <p:ph idx="1"/>
          </p:nvPr>
        </p:nvSpPr>
        <p:spPr>
          <a:xfrm>
            <a:off x="457200" y="1066800"/>
            <a:ext cx="8229600" cy="5059363"/>
          </a:xfrm>
        </p:spPr>
        <p:txBody>
          <a:bodyPr>
            <a:noAutofit/>
          </a:bodyPr>
          <a:lstStyle/>
          <a:p>
            <a:r>
              <a:rPr lang="en-US" sz="4000" dirty="0"/>
              <a:t>Greater government accountability </a:t>
            </a:r>
          </a:p>
          <a:p>
            <a:r>
              <a:rPr lang="en-US" sz="4000" dirty="0"/>
              <a:t>Easy to access information </a:t>
            </a:r>
          </a:p>
          <a:p>
            <a:r>
              <a:rPr lang="en-US" sz="4000" dirty="0"/>
              <a:t>Convenient services </a:t>
            </a:r>
          </a:p>
          <a:p>
            <a:r>
              <a:rPr lang="en-US" sz="4000" dirty="0"/>
              <a:t>Quick response to requests </a:t>
            </a:r>
          </a:p>
          <a:p>
            <a:r>
              <a:rPr lang="en-US" sz="4000" dirty="0"/>
              <a:t>Fast delivery of services </a:t>
            </a:r>
          </a:p>
          <a:p>
            <a:r>
              <a:rPr lang="en-US" sz="4000" dirty="0"/>
              <a:t>Data security and confidentiality </a:t>
            </a:r>
          </a:p>
          <a:p>
            <a:r>
              <a:rPr lang="en-US" sz="4000" dirty="0"/>
              <a:t>Citizen centric government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10600" cy="1143000"/>
          </a:xfrm>
        </p:spPr>
        <p:txBody>
          <a:bodyPr>
            <a:normAutofit fontScale="90000"/>
          </a:bodyPr>
          <a:lstStyle/>
          <a:p>
            <a:r>
              <a:rPr lang="en-US" b="1" dirty="0"/>
              <a:t>Government’s goals through e-Governance </a:t>
            </a:r>
            <a:endParaRPr lang="en-US" dirty="0"/>
          </a:p>
        </p:txBody>
      </p:sp>
      <p:sp>
        <p:nvSpPr>
          <p:cNvPr id="3" name="Content Placeholder 2"/>
          <p:cNvSpPr>
            <a:spLocks noGrp="1"/>
          </p:cNvSpPr>
          <p:nvPr>
            <p:ph idx="1"/>
          </p:nvPr>
        </p:nvSpPr>
        <p:spPr>
          <a:xfrm>
            <a:off x="457200" y="1600200"/>
            <a:ext cx="8229600" cy="4953000"/>
          </a:xfrm>
        </p:spPr>
        <p:txBody>
          <a:bodyPr>
            <a:normAutofit fontScale="70000" lnSpcReduction="20000"/>
          </a:bodyPr>
          <a:lstStyle/>
          <a:p>
            <a:r>
              <a:rPr lang="en-US" sz="3400" dirty="0"/>
              <a:t>Becoming more proactive </a:t>
            </a:r>
          </a:p>
          <a:p>
            <a:r>
              <a:rPr lang="en-US" sz="3400" dirty="0"/>
              <a:t>Increase internal efficiency and service levels to constituents </a:t>
            </a:r>
          </a:p>
          <a:p>
            <a:r>
              <a:rPr lang="en-US" sz="3400" dirty="0"/>
              <a:t>Greater transparency </a:t>
            </a:r>
          </a:p>
          <a:p>
            <a:r>
              <a:rPr lang="en-US" sz="3400" dirty="0"/>
              <a:t>More service oriented </a:t>
            </a:r>
          </a:p>
          <a:p>
            <a:r>
              <a:rPr lang="en-US" sz="3400" dirty="0"/>
              <a:t>Reduced operating expenses </a:t>
            </a:r>
          </a:p>
          <a:p>
            <a:r>
              <a:rPr lang="en-US" sz="3400" dirty="0"/>
              <a:t>Change citizens view of their governments as bloated, wasteful, and unresponsive to their most pressing needs </a:t>
            </a:r>
          </a:p>
          <a:p>
            <a:r>
              <a:rPr lang="en-US" sz="3400" dirty="0"/>
              <a:t>Developing new sources of growth and a way to reduce vulnerability </a:t>
            </a:r>
          </a:p>
          <a:p>
            <a:r>
              <a:rPr lang="en-US" sz="3400" dirty="0"/>
              <a:t>Better public services and quality of life </a:t>
            </a:r>
          </a:p>
          <a:p>
            <a:r>
              <a:rPr lang="en-US" sz="3400" dirty="0"/>
              <a:t>Electronic communication between government agencies </a:t>
            </a:r>
          </a:p>
          <a:p>
            <a:r>
              <a:rPr lang="en-US" sz="3400" dirty="0"/>
              <a:t>Citizens can conduct important/frequent/complex -administrative procedures with government agencies electronically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t>Advantage of e-governance</a:t>
            </a:r>
            <a:endParaRPr lang="en-US" dirty="0"/>
          </a:p>
        </p:txBody>
      </p:sp>
      <p:sp>
        <p:nvSpPr>
          <p:cNvPr id="3" name="Content Placeholder 2"/>
          <p:cNvSpPr>
            <a:spLocks noGrp="1"/>
          </p:cNvSpPr>
          <p:nvPr>
            <p:ph idx="1"/>
          </p:nvPr>
        </p:nvSpPr>
        <p:spPr>
          <a:xfrm>
            <a:off x="457200" y="990600"/>
            <a:ext cx="8229600" cy="5135563"/>
          </a:xfrm>
        </p:spPr>
        <p:txBody>
          <a:bodyPr>
            <a:normAutofit fontScale="85000" lnSpcReduction="20000"/>
          </a:bodyPr>
          <a:lstStyle/>
          <a:p>
            <a:pPr lvl="0"/>
            <a:r>
              <a:rPr lang="en-US" dirty="0"/>
              <a:t>It greatly simplifies the process of information accumulation for citizens and businesses.</a:t>
            </a:r>
          </a:p>
          <a:p>
            <a:pPr lvl="0"/>
            <a:r>
              <a:rPr lang="en-US" dirty="0"/>
              <a:t>It empowers people to gather information regarding any department of government and get involved in the process of decision making.</a:t>
            </a:r>
          </a:p>
          <a:p>
            <a:pPr lvl="0"/>
            <a:r>
              <a:rPr lang="en-US" dirty="0"/>
              <a:t>Introduction of e-governance brings governments closer to citizens.</a:t>
            </a:r>
          </a:p>
          <a:p>
            <a:pPr lvl="0"/>
            <a:r>
              <a:rPr lang="en-US" dirty="0"/>
              <a:t>Successful implementation of e-governance practices offer better delivery of services to citizens, improves interactions with business and industry, citizens empowerment through access to information , better management , greater convenience,  Revenue growth and cost reduction etc.</a:t>
            </a:r>
          </a:p>
          <a:p>
            <a:pPr lvl="0"/>
            <a:r>
              <a:rPr lang="en-US" dirty="0"/>
              <a:t>E governance leads to automation of services.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E-government</a:t>
            </a:r>
          </a:p>
        </p:txBody>
      </p:sp>
      <p:sp>
        <p:nvSpPr>
          <p:cNvPr id="3" name="Content Placeholder 2"/>
          <p:cNvSpPr>
            <a:spLocks noGrp="1"/>
          </p:cNvSpPr>
          <p:nvPr>
            <p:ph idx="1"/>
          </p:nvPr>
        </p:nvSpPr>
        <p:spPr>
          <a:xfrm>
            <a:off x="457200" y="914400"/>
            <a:ext cx="8382000" cy="5715000"/>
          </a:xfrm>
        </p:spPr>
        <p:txBody>
          <a:bodyPr>
            <a:normAutofit fontScale="70000" lnSpcReduction="20000"/>
          </a:bodyPr>
          <a:lstStyle/>
          <a:p>
            <a:r>
              <a:rPr lang="en-US" dirty="0"/>
              <a:t> e-Government is a narrower discipline dealing with the development of online government services to the citizen and businesses such as e-tax, e transportation, e-procurement, e-participation amongst others </a:t>
            </a:r>
          </a:p>
          <a:p>
            <a:r>
              <a:rPr lang="en-US" dirty="0"/>
              <a:t>E-government will not be successful just only buying more computers and putting up websites and automate administrative practices from the paper system to digital system</a:t>
            </a:r>
          </a:p>
          <a:p>
            <a:r>
              <a:rPr lang="en-US" dirty="0"/>
              <a:t>Rather, e-government is a process of transforming government; it requires planning, political will and a sustained dedication of resources. </a:t>
            </a:r>
          </a:p>
          <a:p>
            <a:r>
              <a:rPr lang="en-US" dirty="0"/>
              <a:t>Success of e-government will not be guaranteed with the mere purchase of advanced technology or the direct automation of complex procedures until it can increase the rate of citizen participation there by bringing about the greater effectiveness in government.</a:t>
            </a:r>
          </a:p>
          <a:p>
            <a:r>
              <a:rPr lang="en-US" dirty="0"/>
              <a:t>Technology introduction can not change the mentality of bureaucrats who do not view the citizen as valued customer of government or an important participant in decision making.</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2BD4FBC5C10DB46BE4D5B3F6054A85C" ma:contentTypeVersion="0" ma:contentTypeDescription="Create a new document." ma:contentTypeScope="" ma:versionID="bcef9b47bfaa682e3951ebd3e82c1f3e">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6CF4144-9180-4CC5-B9D1-54B92450BCF2}"/>
</file>

<file path=customXml/itemProps2.xml><?xml version="1.0" encoding="utf-8"?>
<ds:datastoreItem xmlns:ds="http://schemas.openxmlformats.org/officeDocument/2006/customXml" ds:itemID="{C4AFD778-E81C-476D-AD7F-324F2D7050EB}"/>
</file>

<file path=customXml/itemProps3.xml><?xml version="1.0" encoding="utf-8"?>
<ds:datastoreItem xmlns:ds="http://schemas.openxmlformats.org/officeDocument/2006/customXml" ds:itemID="{EEAA79AC-5D0B-4E12-973B-760085DA6DEC}"/>
</file>

<file path=docProps/app.xml><?xml version="1.0" encoding="utf-8"?>
<Properties xmlns="http://schemas.openxmlformats.org/officeDocument/2006/extended-properties" xmlns:vt="http://schemas.openxmlformats.org/officeDocument/2006/docPropsVTypes">
  <TotalTime>282</TotalTime>
  <Words>1088</Words>
  <Application>Microsoft Office PowerPoint</Application>
  <PresentationFormat>On-screen Show (4:3)</PresentationFormat>
  <Paragraphs>85</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Times New Roman</vt:lpstr>
      <vt:lpstr>Office Theme</vt:lpstr>
      <vt:lpstr>Governance</vt:lpstr>
      <vt:lpstr>E-governance</vt:lpstr>
      <vt:lpstr>E-governance contd..</vt:lpstr>
      <vt:lpstr>E-governance contd..</vt:lpstr>
      <vt:lpstr>Why e-governance?</vt:lpstr>
      <vt:lpstr>Citizen needs for e-Governance  </vt:lpstr>
      <vt:lpstr>Government’s goals through e-Governance </vt:lpstr>
      <vt:lpstr>Advantage of e-governance</vt:lpstr>
      <vt:lpstr>E-government</vt:lpstr>
      <vt:lpstr>Why E-government</vt:lpstr>
      <vt:lpstr>PowerPoint Presentation</vt:lpstr>
      <vt:lpstr>Strategic Objectives of e-Governance</vt:lpstr>
      <vt:lpstr>Major objectives of e-governance</vt:lpstr>
      <vt:lpstr>Major objectives of e-governance contd..</vt:lpstr>
      <vt:lpstr>Major objectives of e-governance contd..</vt:lpstr>
      <vt:lpstr>Issues in the implementation of e-governance</vt:lpstr>
      <vt:lpstr>Digital divide</vt:lpstr>
      <vt:lpstr>PowerPoint Presentation</vt:lpstr>
      <vt:lpstr>Conceptualization of the digital divide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E-Governance Model</dc:title>
  <dc:creator>acer</dc:creator>
  <cp:lastModifiedBy>Loknath Regmi</cp:lastModifiedBy>
  <cp:revision>97</cp:revision>
  <dcterms:created xsi:type="dcterms:W3CDTF">2013-07-23T01:44:29Z</dcterms:created>
  <dcterms:modified xsi:type="dcterms:W3CDTF">2020-08-25T02:36:54Z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0x010100E2BD4FBC5C10DB46BE4D5B3F6054A85C</vt:lpwstr>
  </property>
</Properties>
</file>