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58" r:id="rId3"/>
    <p:sldId id="260" r:id="rId4"/>
    <p:sldId id="261" r:id="rId5"/>
    <p:sldId id="264" r:id="rId6"/>
    <p:sldId id="267" r:id="rId7"/>
    <p:sldId id="263" r:id="rId8"/>
    <p:sldId id="327" r:id="rId9"/>
    <p:sldId id="329" r:id="rId10"/>
    <p:sldId id="332" r:id="rId11"/>
    <p:sldId id="333" r:id="rId12"/>
    <p:sldId id="330" r:id="rId13"/>
    <p:sldId id="331" r:id="rId14"/>
    <p:sldId id="270" r:id="rId15"/>
    <p:sldId id="271" r:id="rId16"/>
    <p:sldId id="272" r:id="rId17"/>
    <p:sldId id="277" r:id="rId18"/>
    <p:sldId id="274" r:id="rId19"/>
    <p:sldId id="276" r:id="rId20"/>
    <p:sldId id="278" r:id="rId21"/>
    <p:sldId id="284" r:id="rId22"/>
    <p:sldId id="282" r:id="rId23"/>
    <p:sldId id="283" r:id="rId24"/>
    <p:sldId id="281" r:id="rId25"/>
    <p:sldId id="322" r:id="rId26"/>
    <p:sldId id="323" r:id="rId27"/>
    <p:sldId id="324" r:id="rId28"/>
    <p:sldId id="287" r:id="rId29"/>
    <p:sldId id="292" r:id="rId30"/>
  </p:sldIdLst>
  <p:sldSz cx="6858000" cy="9144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217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-714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5B09D-F10E-4CEB-A97F-BF938730448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81D2C-7F70-4B8A-AD94-BF55BF80B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1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010DE-C901-CF49-BCA8-7B81490B2BA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6800" y="514350"/>
            <a:ext cx="19304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F9E22-7174-0341-830D-D5E9862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29057" indent="-280406" defTabSz="911322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911322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911322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911322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A4F903-017F-9249-A57F-9ABFD90AFB0C}" type="slidenum">
              <a:rPr lang="en-US" sz="1000">
                <a:latin typeface="Times New Roman" charset="0"/>
              </a:rPr>
              <a:pPr/>
              <a:t>28</a:t>
            </a:fld>
            <a:endParaRPr lang="en-US" sz="100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6800" y="514350"/>
            <a:ext cx="1930400" cy="2571750"/>
          </a:xfrm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29057" indent="-280406" defTabSz="911322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911322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911322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911322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F02686-9E30-FE42-BE55-5F676CD6D3B7}" type="slidenum">
              <a:rPr lang="en-US" sz="1000">
                <a:latin typeface="Times New Roman" charset="0"/>
              </a:rPr>
              <a:pPr/>
              <a:t>29</a:t>
            </a:fld>
            <a:endParaRPr lang="en-US" sz="100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6800" y="514350"/>
            <a:ext cx="1930400" cy="25717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6BDA-BA6D-4B43-9AF0-68CD616F05F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87B-786F-FE46-A056-80967309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5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6BDA-BA6D-4B43-9AF0-68CD616F05F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87B-786F-FE46-A056-80967309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0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6BDA-BA6D-4B43-9AF0-68CD616F05F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87B-786F-FE46-A056-80967309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6BDA-BA6D-4B43-9AF0-68CD616F05F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87B-786F-FE46-A056-80967309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6BDA-BA6D-4B43-9AF0-68CD616F05F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87B-786F-FE46-A056-80967309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0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6BDA-BA6D-4B43-9AF0-68CD616F05F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87B-786F-FE46-A056-80967309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0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6BDA-BA6D-4B43-9AF0-68CD616F05F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87B-786F-FE46-A056-80967309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6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6BDA-BA6D-4B43-9AF0-68CD616F05F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87B-786F-FE46-A056-80967309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6BDA-BA6D-4B43-9AF0-68CD616F05F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87B-786F-FE46-A056-80967309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6BDA-BA6D-4B43-9AF0-68CD616F05F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87B-786F-FE46-A056-80967309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6BDA-BA6D-4B43-9AF0-68CD616F05F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87B-786F-FE46-A056-80967309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8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6BDA-BA6D-4B43-9AF0-68CD616F05F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A87B-786F-FE46-A056-80967309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pal.gov.n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4.png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</a:t>
            </a:r>
            <a:r>
              <a:rPr lang="en-US" dirty="0">
                <a:solidFill>
                  <a:srgbClr val="FF6600"/>
                </a:solidFill>
              </a:rPr>
              <a:t>information and communication technology (ICT)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 delivering government </a:t>
            </a:r>
            <a:r>
              <a:rPr lang="en-US" dirty="0">
                <a:solidFill>
                  <a:srgbClr val="FF6600"/>
                </a:solidFill>
              </a:rPr>
              <a:t>services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 exchange of </a:t>
            </a:r>
            <a:r>
              <a:rPr lang="en-US" dirty="0">
                <a:solidFill>
                  <a:srgbClr val="FF6600"/>
                </a:solidFill>
              </a:rPr>
              <a:t>information</a:t>
            </a:r>
            <a:r>
              <a:rPr lang="en-US" dirty="0"/>
              <a:t> communication transactions, 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integration</a:t>
            </a:r>
            <a:r>
              <a:rPr lang="en-US" dirty="0"/>
              <a:t> of various stand-alone systems and services between </a:t>
            </a:r>
          </a:p>
        </p:txBody>
      </p:sp>
    </p:spTree>
    <p:extLst>
      <p:ext uri="{BB962C8B-B14F-4D97-AF65-F5344CB8AC3E}">
        <p14:creationId xmlns:p14="http://schemas.microsoft.com/office/powerpoint/2010/main" val="14978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9-22 at 10.4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8952645"/>
          </a:xfrm>
          <a:prstGeom prst="rect">
            <a:avLst/>
          </a:prstGeom>
        </p:spPr>
      </p:pic>
      <p:pic>
        <p:nvPicPr>
          <p:cNvPr id="5" name="Picture 4" descr="Screen Shot 2016-09-22 at 9.54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68" y="192025"/>
            <a:ext cx="1745532" cy="18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E-Government and Nepalese context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 we have ?</a:t>
            </a:r>
          </a:p>
        </p:txBody>
      </p:sp>
    </p:spTree>
    <p:extLst>
      <p:ext uri="{BB962C8B-B14F-4D97-AF65-F5344CB8AC3E}">
        <p14:creationId xmlns:p14="http://schemas.microsoft.com/office/powerpoint/2010/main" val="221464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Penetration in Nepal</a:t>
            </a:r>
          </a:p>
        </p:txBody>
      </p:sp>
      <p:pic>
        <p:nvPicPr>
          <p:cNvPr id="5" name="Picture 4" descr="Screen Shot 2016-09-22 at 9.32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890184"/>
            <a:ext cx="6076950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7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Penetration in Nepal</a:t>
            </a:r>
          </a:p>
        </p:txBody>
      </p:sp>
      <p:pic>
        <p:nvPicPr>
          <p:cNvPr id="3" name="Picture 2" descr="Screen Shot 2016-09-22 at 9.33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776021"/>
            <a:ext cx="615315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6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E-Government Master Plan (</a:t>
            </a:r>
            <a:r>
              <a:rPr lang="en-US" dirty="0" err="1"/>
              <a:t>eGMP</a:t>
            </a:r>
            <a:r>
              <a:rPr lang="en-US" dirty="0"/>
              <a:t>) of Nepal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sz="4000" dirty="0">
                <a:solidFill>
                  <a:srgbClr val="FF6600"/>
                </a:solidFill>
              </a:rPr>
              <a:t>Realize good governance and Socio- economic development</a:t>
            </a:r>
            <a:r>
              <a:rPr lang="en-US" sz="4000" dirty="0"/>
              <a:t>” by establishing an effective, systematic and productive e-Government</a:t>
            </a:r>
          </a:p>
        </p:txBody>
      </p:sp>
    </p:spTree>
    <p:extLst>
      <p:ext uri="{BB962C8B-B14F-4D97-AF65-F5344CB8AC3E}">
        <p14:creationId xmlns:p14="http://schemas.microsoft.com/office/powerpoint/2010/main" val="324116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E-Government Master Plan (</a:t>
            </a:r>
            <a:r>
              <a:rPr lang="en-US" dirty="0" err="1"/>
              <a:t>eGMP</a:t>
            </a:r>
            <a:r>
              <a:rPr lang="en-US" dirty="0"/>
              <a:t>) of Nepal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6600"/>
                </a:solidFill>
              </a:rPr>
              <a:t>Citizen-centered</a:t>
            </a:r>
            <a:r>
              <a:rPr lang="en-US" sz="4000" dirty="0"/>
              <a:t> service</a:t>
            </a:r>
          </a:p>
          <a:p>
            <a:r>
              <a:rPr lang="en-US" sz="4000" dirty="0">
                <a:solidFill>
                  <a:srgbClr val="FF6600"/>
                </a:solidFill>
              </a:rPr>
              <a:t>Transparent</a:t>
            </a:r>
            <a:r>
              <a:rPr lang="en-US" sz="4000" dirty="0"/>
              <a:t> service</a:t>
            </a:r>
          </a:p>
          <a:p>
            <a:r>
              <a:rPr lang="en-US" sz="4000" dirty="0">
                <a:solidFill>
                  <a:srgbClr val="FF6600"/>
                </a:solidFill>
              </a:rPr>
              <a:t>Networked</a:t>
            </a:r>
            <a:r>
              <a:rPr lang="en-US" sz="4000" dirty="0"/>
              <a:t> government</a:t>
            </a:r>
          </a:p>
          <a:p>
            <a:r>
              <a:rPr lang="en-US" sz="4000" dirty="0">
                <a:solidFill>
                  <a:srgbClr val="FF6600"/>
                </a:solidFill>
              </a:rPr>
              <a:t>Knowledge b</a:t>
            </a:r>
            <a:r>
              <a:rPr lang="en-US" sz="4000" dirty="0"/>
              <a:t>ased society</a:t>
            </a:r>
          </a:p>
        </p:txBody>
      </p:sp>
    </p:spTree>
    <p:extLst>
      <p:ext uri="{BB962C8B-B14F-4D97-AF65-F5344CB8AC3E}">
        <p14:creationId xmlns:p14="http://schemas.microsoft.com/office/powerpoint/2010/main" val="403669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eGMP</a:t>
            </a:r>
            <a:r>
              <a:rPr lang="en-US" dirty="0"/>
              <a:t> Nepal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33 projects </a:t>
            </a:r>
            <a:r>
              <a:rPr lang="en-US" sz="4800" dirty="0"/>
              <a:t>in</a:t>
            </a:r>
          </a:p>
          <a:p>
            <a:pPr marL="0" indent="0" algn="ctr">
              <a:buNone/>
            </a:pPr>
            <a:r>
              <a:rPr lang="en-US" sz="4800" dirty="0"/>
              <a:t>sectors comprising </a:t>
            </a:r>
            <a:r>
              <a:rPr lang="en-US" sz="4800" dirty="0">
                <a:solidFill>
                  <a:srgbClr val="FF0000"/>
                </a:solidFill>
              </a:rPr>
              <a:t>G2C, G2B, G2G and infrastructure</a:t>
            </a:r>
            <a:r>
              <a:rPr lang="en-US" sz="4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eGMP</a:t>
            </a:r>
            <a:r>
              <a:rPr lang="en-US" dirty="0"/>
              <a:t> Nepal – Completed/Ongoing Projects and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0"/>
            <a:ext cx="6280639" cy="6801989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National Portal </a:t>
            </a:r>
            <a:r>
              <a:rPr lang="en-US" sz="3600" dirty="0"/>
              <a:t>– </a:t>
            </a:r>
            <a:r>
              <a:rPr lang="en-US" sz="3600" dirty="0">
                <a:hlinkClick r:id="rId2"/>
              </a:rPr>
              <a:t>www.nepal.gov.np</a:t>
            </a:r>
            <a:r>
              <a:rPr lang="en-US" sz="3600" dirty="0"/>
              <a:t> </a:t>
            </a:r>
          </a:p>
          <a:p>
            <a:r>
              <a:rPr lang="en-US" sz="3600" dirty="0">
                <a:solidFill>
                  <a:srgbClr val="FF6600"/>
                </a:solidFill>
              </a:rPr>
              <a:t>Inland Revenue Department </a:t>
            </a:r>
            <a:r>
              <a:rPr lang="en-US" sz="3600" dirty="0"/>
              <a:t>(e-VAT, e-PAN, e-Filling, e-TDS)</a:t>
            </a:r>
          </a:p>
          <a:p>
            <a:r>
              <a:rPr lang="en-US" sz="3600" dirty="0">
                <a:solidFill>
                  <a:srgbClr val="FF6600"/>
                </a:solidFill>
              </a:rPr>
              <a:t>Office of Company Registrar</a:t>
            </a:r>
            <a:r>
              <a:rPr lang="en-US" sz="3600" dirty="0"/>
              <a:t> – online services</a:t>
            </a:r>
          </a:p>
          <a:p>
            <a:r>
              <a:rPr lang="en-US" sz="3600" dirty="0">
                <a:solidFill>
                  <a:srgbClr val="FF6600"/>
                </a:solidFill>
              </a:rPr>
              <a:t>Department of Foreign Employment </a:t>
            </a:r>
            <a:r>
              <a:rPr lang="en-US" sz="3600" dirty="0"/>
              <a:t>– online tracking of permits</a:t>
            </a:r>
          </a:p>
          <a:p>
            <a:r>
              <a:rPr lang="en-US" sz="3600" dirty="0">
                <a:solidFill>
                  <a:srgbClr val="FF6600"/>
                </a:solidFill>
              </a:rPr>
              <a:t>Machine Readable Passport</a:t>
            </a:r>
          </a:p>
          <a:p>
            <a:r>
              <a:rPr lang="en-US" sz="3600" dirty="0">
                <a:solidFill>
                  <a:srgbClr val="FF6600"/>
                </a:solidFill>
              </a:rPr>
              <a:t>Financial Comptroller General Office (FCGO</a:t>
            </a:r>
            <a:r>
              <a:rPr lang="en-US" sz="3600" dirty="0"/>
              <a:t>)  - Government Accounting System</a:t>
            </a:r>
          </a:p>
          <a:p>
            <a:r>
              <a:rPr lang="en-US" sz="3600" dirty="0">
                <a:solidFill>
                  <a:srgbClr val="FF6600"/>
                </a:solidFill>
              </a:rPr>
              <a:t>Ministry of General Affairs </a:t>
            </a:r>
            <a:r>
              <a:rPr lang="en-US" sz="3600" dirty="0"/>
              <a:t>– Online </a:t>
            </a:r>
            <a:r>
              <a:rPr lang="en-US" sz="3600" dirty="0" err="1"/>
              <a:t>personnnel</a:t>
            </a:r>
            <a:r>
              <a:rPr lang="en-US" sz="3600" dirty="0"/>
              <a:t> records</a:t>
            </a:r>
          </a:p>
          <a:p>
            <a:r>
              <a:rPr lang="en-US" sz="3600" dirty="0">
                <a:solidFill>
                  <a:srgbClr val="FF6600"/>
                </a:solidFill>
              </a:rPr>
              <a:t>Business Portal </a:t>
            </a:r>
            <a:r>
              <a:rPr lang="en-US" sz="3600" dirty="0"/>
              <a:t>– Licensing requirements for business activities in Nepal</a:t>
            </a:r>
          </a:p>
          <a:p>
            <a:r>
              <a:rPr lang="en-US" sz="3600" dirty="0">
                <a:solidFill>
                  <a:srgbClr val="FF6600"/>
                </a:solidFill>
              </a:rPr>
              <a:t>Public Procurement Monitoring Office</a:t>
            </a:r>
            <a:r>
              <a:rPr lang="en-US" sz="3600" dirty="0"/>
              <a:t> – </a:t>
            </a:r>
            <a:r>
              <a:rPr lang="en-US" sz="3600" dirty="0" err="1"/>
              <a:t>eProcurment</a:t>
            </a:r>
            <a:r>
              <a:rPr lang="en-US" sz="3600" dirty="0"/>
              <a:t> system</a:t>
            </a:r>
          </a:p>
          <a:p>
            <a:r>
              <a:rPr lang="en-US" sz="3600" dirty="0">
                <a:solidFill>
                  <a:srgbClr val="FF6600"/>
                </a:solidFill>
              </a:rPr>
              <a:t>Public Service Commission</a:t>
            </a:r>
            <a:r>
              <a:rPr lang="en-US" sz="3600" dirty="0"/>
              <a:t> – Online application </a:t>
            </a:r>
          </a:p>
          <a:p>
            <a:r>
              <a:rPr lang="en-US" sz="3600" dirty="0">
                <a:solidFill>
                  <a:srgbClr val="FF6600"/>
                </a:solidFill>
              </a:rPr>
              <a:t>Government Groupware</a:t>
            </a:r>
            <a:r>
              <a:rPr lang="en-US" sz="3600" dirty="0"/>
              <a:t> -  Email, Chat, Web Conferencing, Document management system, etc. </a:t>
            </a:r>
          </a:p>
        </p:txBody>
      </p:sp>
    </p:spTree>
    <p:extLst>
      <p:ext uri="{BB962C8B-B14F-4D97-AF65-F5344CB8AC3E}">
        <p14:creationId xmlns:p14="http://schemas.microsoft.com/office/powerpoint/2010/main" val="312235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eGMP</a:t>
            </a:r>
            <a:r>
              <a:rPr lang="en-US" dirty="0"/>
              <a:t> Nepal – Upcoming Projects and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0"/>
            <a:ext cx="6280639" cy="680198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E-Customs</a:t>
            </a:r>
          </a:p>
          <a:p>
            <a:r>
              <a:rPr lang="en-US" sz="3600" dirty="0">
                <a:solidFill>
                  <a:srgbClr val="FF6600"/>
                </a:solidFill>
              </a:rPr>
              <a:t>Vehicle Registration</a:t>
            </a:r>
          </a:p>
          <a:p>
            <a:r>
              <a:rPr lang="en-US" sz="3600" dirty="0">
                <a:solidFill>
                  <a:srgbClr val="FF6600"/>
                </a:solidFill>
              </a:rPr>
              <a:t>National ID</a:t>
            </a:r>
          </a:p>
          <a:p>
            <a:r>
              <a:rPr lang="en-US" sz="3600" dirty="0">
                <a:solidFill>
                  <a:srgbClr val="FF6600"/>
                </a:solidFill>
              </a:rPr>
              <a:t>Land Reform Information management system</a:t>
            </a:r>
          </a:p>
          <a:p>
            <a:r>
              <a:rPr lang="en-US" sz="3600" dirty="0">
                <a:solidFill>
                  <a:srgbClr val="FF6600"/>
                </a:solidFill>
              </a:rPr>
              <a:t>E-Passport</a:t>
            </a:r>
          </a:p>
          <a:p>
            <a:r>
              <a:rPr lang="en-US" sz="3600" dirty="0">
                <a:solidFill>
                  <a:srgbClr val="FF6600"/>
                </a:solidFill>
              </a:rPr>
              <a:t>e-VISA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022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and Regulatory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0"/>
            <a:ext cx="6280639" cy="680198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National Information and Communication Technology Policy 2015</a:t>
            </a:r>
            <a:r>
              <a:rPr lang="en-US" sz="3600" dirty="0"/>
              <a:t> - Ministry of Information and Communication</a:t>
            </a:r>
          </a:p>
          <a:p>
            <a:r>
              <a:rPr lang="en-US" sz="3600" dirty="0">
                <a:solidFill>
                  <a:srgbClr val="FF6600"/>
                </a:solidFill>
              </a:rPr>
              <a:t>IT Policy 2000 </a:t>
            </a:r>
          </a:p>
          <a:p>
            <a:r>
              <a:rPr lang="en-US" sz="3600" dirty="0">
                <a:solidFill>
                  <a:srgbClr val="FF6600"/>
                </a:solidFill>
              </a:rPr>
              <a:t>Electronic Transaction and Digital Signature Act 2063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937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E-government is the use of information technology to support </a:t>
            </a:r>
          </a:p>
          <a:p>
            <a:r>
              <a:rPr lang="en-US" dirty="0"/>
              <a:t>government </a:t>
            </a:r>
            <a:r>
              <a:rPr lang="en-US" dirty="0">
                <a:solidFill>
                  <a:srgbClr val="FF6600"/>
                </a:solidFill>
              </a:rPr>
              <a:t>operations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engage</a:t>
            </a:r>
            <a:r>
              <a:rPr lang="en-US" dirty="0"/>
              <a:t> citizens, </a:t>
            </a:r>
          </a:p>
          <a:p>
            <a:r>
              <a:rPr lang="en-US" dirty="0"/>
              <a:t>and provide government </a:t>
            </a:r>
            <a:r>
              <a:rPr lang="en-US" dirty="0">
                <a:solidFill>
                  <a:srgbClr val="FF6600"/>
                </a:solidFill>
              </a:rPr>
              <a:t>services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615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E-Readiness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E-Readiness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6600"/>
                </a:solidFill>
              </a:rPr>
              <a:t>maturity of citizens, businesses, NGOs and governments </a:t>
            </a:r>
            <a:r>
              <a:rPr lang="en-US" sz="4000" dirty="0"/>
              <a:t>for participating in the electronic world (e-commerce, e-government etc.)</a:t>
            </a:r>
          </a:p>
        </p:txBody>
      </p:sp>
    </p:spTree>
    <p:extLst>
      <p:ext uri="{BB962C8B-B14F-4D97-AF65-F5344CB8AC3E}">
        <p14:creationId xmlns:p14="http://schemas.microsoft.com/office/powerpoint/2010/main" val="3209557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921"/>
          <a:stretch/>
        </p:blipFill>
        <p:spPr>
          <a:xfrm>
            <a:off x="390525" y="508000"/>
            <a:ext cx="6076950" cy="73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8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523068"/>
            <a:ext cx="6419850" cy="40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6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500" dirty="0">
                <a:latin typeface="Calibri" charset="0"/>
              </a:rPr>
              <a:t>e-Readiness for e-Government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Political </a:t>
            </a:r>
            <a:r>
              <a:rPr lang="en-US" dirty="0"/>
              <a:t>Readiness</a:t>
            </a:r>
          </a:p>
          <a:p>
            <a:r>
              <a:rPr lang="en-US" dirty="0">
                <a:solidFill>
                  <a:srgbClr val="FF6600"/>
                </a:solidFill>
              </a:rPr>
              <a:t>Regulatory</a:t>
            </a:r>
            <a:r>
              <a:rPr lang="en-US" dirty="0"/>
              <a:t> Readiness</a:t>
            </a:r>
          </a:p>
          <a:p>
            <a:r>
              <a:rPr lang="en-US" dirty="0">
                <a:solidFill>
                  <a:srgbClr val="FF6600"/>
                </a:solidFill>
              </a:rPr>
              <a:t>Organizational</a:t>
            </a:r>
            <a:r>
              <a:rPr lang="en-US" dirty="0"/>
              <a:t> Readiness</a:t>
            </a:r>
          </a:p>
          <a:p>
            <a:r>
              <a:rPr lang="en-US" dirty="0">
                <a:solidFill>
                  <a:srgbClr val="FF6600"/>
                </a:solidFill>
              </a:rPr>
              <a:t>Human &amp; Cultural </a:t>
            </a:r>
            <a:r>
              <a:rPr lang="en-US" dirty="0"/>
              <a:t>Readiness</a:t>
            </a:r>
          </a:p>
          <a:p>
            <a:r>
              <a:rPr lang="en-US" dirty="0">
                <a:solidFill>
                  <a:srgbClr val="FF6600"/>
                </a:solidFill>
              </a:rPr>
              <a:t>Financial</a:t>
            </a:r>
            <a:r>
              <a:rPr lang="en-US" dirty="0"/>
              <a:t> Readiness</a:t>
            </a:r>
          </a:p>
          <a:p>
            <a:r>
              <a:rPr lang="en-US" dirty="0">
                <a:solidFill>
                  <a:srgbClr val="FF6600"/>
                </a:solidFill>
              </a:rPr>
              <a:t>Communication</a:t>
            </a:r>
            <a:r>
              <a:rPr lang="en-US" dirty="0"/>
              <a:t> Readiness</a:t>
            </a:r>
          </a:p>
          <a:p>
            <a:r>
              <a:rPr lang="en-US" dirty="0">
                <a:solidFill>
                  <a:srgbClr val="FF6600"/>
                </a:solidFill>
              </a:rPr>
              <a:t>Infrastructure</a:t>
            </a:r>
            <a:r>
              <a:rPr lang="en-US" dirty="0"/>
              <a:t> Readiness</a:t>
            </a:r>
          </a:p>
          <a:p>
            <a:r>
              <a:rPr lang="en-US" dirty="0">
                <a:solidFill>
                  <a:srgbClr val="FF6600"/>
                </a:solidFill>
              </a:rPr>
              <a:t>Data &amp; Information </a:t>
            </a:r>
            <a:r>
              <a:rPr lang="en-US" dirty="0"/>
              <a:t>Readiness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00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E-Government Challenges for Nepal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Information transparency</a:t>
            </a:r>
          </a:p>
          <a:p>
            <a:r>
              <a:rPr lang="en-US" dirty="0"/>
              <a:t>Legal issues</a:t>
            </a:r>
          </a:p>
          <a:p>
            <a:r>
              <a:rPr lang="en-US" dirty="0"/>
              <a:t>Resources availability</a:t>
            </a:r>
          </a:p>
          <a:p>
            <a:r>
              <a:rPr lang="en-US" dirty="0"/>
              <a:t>Infrastructure including connectivity in rural areas</a:t>
            </a:r>
          </a:p>
          <a:p>
            <a:r>
              <a:rPr lang="en-US" dirty="0"/>
              <a:t>Capacity and awareness</a:t>
            </a:r>
          </a:p>
          <a:p>
            <a:r>
              <a:rPr lang="en-US" dirty="0"/>
              <a:t>Political will and government action</a:t>
            </a:r>
          </a:p>
          <a:p>
            <a:r>
              <a:rPr lang="en-US" dirty="0"/>
              <a:t>Assessment of local needs and customizing e-governance solutions to meet those needs, and</a:t>
            </a:r>
          </a:p>
          <a:p>
            <a:r>
              <a:rPr lang="en-US" dirty="0"/>
              <a:t>Content (local content based on local language).</a:t>
            </a:r>
          </a:p>
        </p:txBody>
      </p:sp>
    </p:spTree>
    <p:extLst>
      <p:ext uri="{BB962C8B-B14F-4D97-AF65-F5344CB8AC3E}">
        <p14:creationId xmlns:p14="http://schemas.microsoft.com/office/powerpoint/2010/main" val="4120210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E-Government Challenges for Nepal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FF6600"/>
                </a:solidFill>
              </a:rPr>
              <a:t>Top</a:t>
            </a:r>
            <a:r>
              <a:rPr lang="en-US" sz="6000" dirty="0"/>
              <a:t> Down </a:t>
            </a:r>
          </a:p>
          <a:p>
            <a:pPr marL="0" indent="0" algn="ctr">
              <a:buNone/>
            </a:pPr>
            <a:r>
              <a:rPr lang="en-US" sz="6000" dirty="0" err="1"/>
              <a:t>vs</a:t>
            </a:r>
            <a:r>
              <a:rPr lang="en-US" sz="6000" dirty="0"/>
              <a:t> 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rgbClr val="FF6600"/>
                </a:solidFill>
              </a:rPr>
              <a:t>Bottom</a:t>
            </a:r>
            <a:r>
              <a:rPr lang="en-US" sz="6000" dirty="0"/>
              <a:t>-up</a:t>
            </a:r>
          </a:p>
        </p:txBody>
      </p:sp>
    </p:spTree>
    <p:extLst>
      <p:ext uri="{BB962C8B-B14F-4D97-AF65-F5344CB8AC3E}">
        <p14:creationId xmlns:p14="http://schemas.microsoft.com/office/powerpoint/2010/main" val="2481974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Regime</a:t>
            </a:r>
          </a:p>
          <a:p>
            <a:pPr lvl="1"/>
            <a:r>
              <a:rPr lang="en-US" dirty="0"/>
              <a:t>Open Government Data</a:t>
            </a:r>
          </a:p>
          <a:p>
            <a:pPr lvl="1"/>
            <a:r>
              <a:rPr lang="en-US" dirty="0"/>
              <a:t>Open Contracting</a:t>
            </a:r>
          </a:p>
          <a:p>
            <a:pPr lvl="1"/>
            <a:r>
              <a:rPr lang="en-US" dirty="0"/>
              <a:t>Open Parliament</a:t>
            </a:r>
          </a:p>
          <a:p>
            <a:r>
              <a:rPr lang="en-US" dirty="0"/>
              <a:t>Civic Engagement and Civic Hackers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Internet of Things</a:t>
            </a:r>
          </a:p>
          <a:p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251040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 rot="-3120000">
            <a:off x="327292" y="4556260"/>
            <a:ext cx="3865033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ctr">
              <a:lnSpc>
                <a:spcPct val="90000"/>
              </a:lnSpc>
              <a:spcBef>
                <a:spcPct val="15000"/>
              </a:spcBef>
            </a:pPr>
            <a:r>
              <a:rPr lang="en-US" sz="3200" b="1"/>
              <a:t>People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 rot="3060000">
            <a:off x="2754644" y="5188150"/>
            <a:ext cx="3850217" cy="27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15000"/>
              </a:spcBef>
            </a:pPr>
            <a:r>
              <a:rPr lang="en-US" sz="3200" b="1"/>
              <a:t>Technology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77717" y="8417986"/>
            <a:ext cx="3019425" cy="33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85000"/>
              </a:lnSpc>
              <a:spcBef>
                <a:spcPct val="10000"/>
              </a:spcBef>
            </a:pPr>
            <a:r>
              <a:rPr lang="en-US" sz="3200" b="1"/>
              <a:t>Process</a:t>
            </a: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1090613" y="3361268"/>
            <a:ext cx="4391025" cy="4817533"/>
          </a:xfrm>
          <a:prstGeom prst="triangle">
            <a:avLst>
              <a:gd name="adj" fmla="val 5129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1885950" y="3759200"/>
            <a:ext cx="2857500" cy="4267200"/>
            <a:chOff x="1584" y="1776"/>
            <a:chExt cx="2400" cy="2016"/>
          </a:xfrm>
        </p:grpSpPr>
        <p:pic>
          <p:nvPicPr>
            <p:cNvPr id="4106" name="Picture 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3217"/>
              <a:ext cx="733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" name="Oval 10"/>
            <p:cNvSpPr>
              <a:spLocks noChangeArrowheads="1"/>
            </p:cNvSpPr>
            <p:nvPr/>
          </p:nvSpPr>
          <p:spPr bwMode="auto">
            <a:xfrm>
              <a:off x="3204" y="3015"/>
              <a:ext cx="739" cy="7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8" name="Picture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" y="3318"/>
              <a:ext cx="42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9" name="Picture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3" y="3413"/>
              <a:ext cx="331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0" name="Picture 1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" y="2874"/>
              <a:ext cx="15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1" name="Picture 14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" y="2874"/>
              <a:ext cx="15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2" name="Picture 15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" y="2666"/>
              <a:ext cx="1253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3" name="Picture 16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" y="1776"/>
              <a:ext cx="4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14" name="Group 17"/>
            <p:cNvGrpSpPr>
              <a:grpSpLocks/>
            </p:cNvGrpSpPr>
            <p:nvPr/>
          </p:nvGrpSpPr>
          <p:grpSpPr bwMode="auto">
            <a:xfrm>
              <a:off x="2530" y="2306"/>
              <a:ext cx="705" cy="764"/>
              <a:chOff x="2530" y="2306"/>
              <a:chExt cx="705" cy="764"/>
            </a:xfrm>
          </p:grpSpPr>
          <p:grpSp>
            <p:nvGrpSpPr>
              <p:cNvPr id="4120" name="Group 18"/>
              <p:cNvGrpSpPr>
                <a:grpSpLocks/>
              </p:cNvGrpSpPr>
              <p:nvPr/>
            </p:nvGrpSpPr>
            <p:grpSpPr bwMode="auto">
              <a:xfrm>
                <a:off x="2530" y="2486"/>
                <a:ext cx="325" cy="217"/>
                <a:chOff x="2530" y="2486"/>
                <a:chExt cx="325" cy="217"/>
              </a:xfrm>
            </p:grpSpPr>
            <p:grpSp>
              <p:nvGrpSpPr>
                <p:cNvPr id="4165" name="Group 19"/>
                <p:cNvGrpSpPr>
                  <a:grpSpLocks/>
                </p:cNvGrpSpPr>
                <p:nvPr/>
              </p:nvGrpSpPr>
              <p:grpSpPr bwMode="auto">
                <a:xfrm>
                  <a:off x="2705" y="2573"/>
                  <a:ext cx="150" cy="130"/>
                  <a:chOff x="2705" y="2573"/>
                  <a:chExt cx="150" cy="130"/>
                </a:xfrm>
              </p:grpSpPr>
              <p:sp>
                <p:nvSpPr>
                  <p:cNvPr id="4177" name="Freeform 20"/>
                  <p:cNvSpPr>
                    <a:spLocks/>
                  </p:cNvSpPr>
                  <p:nvPr/>
                </p:nvSpPr>
                <p:spPr bwMode="auto">
                  <a:xfrm>
                    <a:off x="2705" y="2573"/>
                    <a:ext cx="150" cy="130"/>
                  </a:xfrm>
                  <a:custGeom>
                    <a:avLst/>
                    <a:gdLst>
                      <a:gd name="T0" fmla="*/ 86 w 150"/>
                      <a:gd name="T1" fmla="*/ 0 h 130"/>
                      <a:gd name="T2" fmla="*/ 38 w 150"/>
                      <a:gd name="T3" fmla="*/ 23 h 130"/>
                      <a:gd name="T4" fmla="*/ 14 w 150"/>
                      <a:gd name="T5" fmla="*/ 36 h 130"/>
                      <a:gd name="T6" fmla="*/ 4 w 150"/>
                      <a:gd name="T7" fmla="*/ 47 h 130"/>
                      <a:gd name="T8" fmla="*/ 0 w 150"/>
                      <a:gd name="T9" fmla="*/ 66 h 130"/>
                      <a:gd name="T10" fmla="*/ 2 w 150"/>
                      <a:gd name="T11" fmla="*/ 86 h 130"/>
                      <a:gd name="T12" fmla="*/ 12 w 150"/>
                      <a:gd name="T13" fmla="*/ 106 h 130"/>
                      <a:gd name="T14" fmla="*/ 28 w 150"/>
                      <a:gd name="T15" fmla="*/ 118 h 130"/>
                      <a:gd name="T16" fmla="*/ 35 w 150"/>
                      <a:gd name="T17" fmla="*/ 129 h 130"/>
                      <a:gd name="T18" fmla="*/ 60 w 150"/>
                      <a:gd name="T19" fmla="*/ 116 h 130"/>
                      <a:gd name="T20" fmla="*/ 79 w 150"/>
                      <a:gd name="T21" fmla="*/ 108 h 130"/>
                      <a:gd name="T22" fmla="*/ 97 w 150"/>
                      <a:gd name="T23" fmla="*/ 98 h 130"/>
                      <a:gd name="T24" fmla="*/ 112 w 150"/>
                      <a:gd name="T25" fmla="*/ 84 h 130"/>
                      <a:gd name="T26" fmla="*/ 127 w 150"/>
                      <a:gd name="T27" fmla="*/ 72 h 130"/>
                      <a:gd name="T28" fmla="*/ 137 w 150"/>
                      <a:gd name="T29" fmla="*/ 57 h 130"/>
                      <a:gd name="T30" fmla="*/ 149 w 150"/>
                      <a:gd name="T31" fmla="*/ 44 h 130"/>
                      <a:gd name="T32" fmla="*/ 111 w 150"/>
                      <a:gd name="T33" fmla="*/ 23 h 130"/>
                      <a:gd name="T34" fmla="*/ 86 w 150"/>
                      <a:gd name="T35" fmla="*/ 0 h 13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50"/>
                      <a:gd name="T55" fmla="*/ 0 h 130"/>
                      <a:gd name="T56" fmla="*/ 150 w 150"/>
                      <a:gd name="T57" fmla="*/ 130 h 13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50" h="130">
                        <a:moveTo>
                          <a:pt x="86" y="0"/>
                        </a:moveTo>
                        <a:lnTo>
                          <a:pt x="38" y="23"/>
                        </a:lnTo>
                        <a:lnTo>
                          <a:pt x="14" y="36"/>
                        </a:lnTo>
                        <a:lnTo>
                          <a:pt x="4" y="47"/>
                        </a:lnTo>
                        <a:lnTo>
                          <a:pt x="0" y="66"/>
                        </a:lnTo>
                        <a:lnTo>
                          <a:pt x="2" y="86"/>
                        </a:lnTo>
                        <a:lnTo>
                          <a:pt x="12" y="106"/>
                        </a:lnTo>
                        <a:lnTo>
                          <a:pt x="28" y="118"/>
                        </a:lnTo>
                        <a:lnTo>
                          <a:pt x="35" y="129"/>
                        </a:lnTo>
                        <a:lnTo>
                          <a:pt x="60" y="116"/>
                        </a:lnTo>
                        <a:lnTo>
                          <a:pt x="79" y="108"/>
                        </a:lnTo>
                        <a:lnTo>
                          <a:pt x="97" y="98"/>
                        </a:lnTo>
                        <a:lnTo>
                          <a:pt x="112" y="84"/>
                        </a:lnTo>
                        <a:lnTo>
                          <a:pt x="127" y="72"/>
                        </a:lnTo>
                        <a:lnTo>
                          <a:pt x="137" y="57"/>
                        </a:lnTo>
                        <a:lnTo>
                          <a:pt x="149" y="44"/>
                        </a:lnTo>
                        <a:lnTo>
                          <a:pt x="111" y="23"/>
                        </a:lnTo>
                        <a:lnTo>
                          <a:pt x="86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78" name="Freeform 21"/>
                  <p:cNvSpPr>
                    <a:spLocks/>
                  </p:cNvSpPr>
                  <p:nvPr/>
                </p:nvSpPr>
                <p:spPr bwMode="auto">
                  <a:xfrm>
                    <a:off x="2706" y="2624"/>
                    <a:ext cx="44" cy="64"/>
                  </a:xfrm>
                  <a:custGeom>
                    <a:avLst/>
                    <a:gdLst>
                      <a:gd name="T0" fmla="*/ 25 w 44"/>
                      <a:gd name="T1" fmla="*/ 8 h 64"/>
                      <a:gd name="T2" fmla="*/ 15 w 44"/>
                      <a:gd name="T3" fmla="*/ 1 h 64"/>
                      <a:gd name="T4" fmla="*/ 5 w 44"/>
                      <a:gd name="T5" fmla="*/ 0 h 64"/>
                      <a:gd name="T6" fmla="*/ 0 w 44"/>
                      <a:gd name="T7" fmla="*/ 1 h 64"/>
                      <a:gd name="T8" fmla="*/ 11 w 44"/>
                      <a:gd name="T9" fmla="*/ 13 h 64"/>
                      <a:gd name="T10" fmla="*/ 17 w 44"/>
                      <a:gd name="T11" fmla="*/ 24 h 64"/>
                      <a:gd name="T12" fmla="*/ 20 w 44"/>
                      <a:gd name="T13" fmla="*/ 37 h 64"/>
                      <a:gd name="T14" fmla="*/ 17 w 44"/>
                      <a:gd name="T15" fmla="*/ 44 h 64"/>
                      <a:gd name="T16" fmla="*/ 9 w 44"/>
                      <a:gd name="T17" fmla="*/ 53 h 64"/>
                      <a:gd name="T18" fmla="*/ 21 w 44"/>
                      <a:gd name="T19" fmla="*/ 59 h 64"/>
                      <a:gd name="T20" fmla="*/ 31 w 44"/>
                      <a:gd name="T21" fmla="*/ 58 h 64"/>
                      <a:gd name="T22" fmla="*/ 42 w 44"/>
                      <a:gd name="T23" fmla="*/ 63 h 64"/>
                      <a:gd name="T24" fmla="*/ 43 w 44"/>
                      <a:gd name="T25" fmla="*/ 49 h 64"/>
                      <a:gd name="T26" fmla="*/ 41 w 44"/>
                      <a:gd name="T27" fmla="*/ 37 h 64"/>
                      <a:gd name="T28" fmla="*/ 33 w 44"/>
                      <a:gd name="T29" fmla="*/ 21 h 64"/>
                      <a:gd name="T30" fmla="*/ 25 w 44"/>
                      <a:gd name="T31" fmla="*/ 8 h 64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4"/>
                      <a:gd name="T49" fmla="*/ 0 h 64"/>
                      <a:gd name="T50" fmla="*/ 44 w 44"/>
                      <a:gd name="T51" fmla="*/ 64 h 64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4" h="64">
                        <a:moveTo>
                          <a:pt x="25" y="8"/>
                        </a:moveTo>
                        <a:lnTo>
                          <a:pt x="15" y="1"/>
                        </a:lnTo>
                        <a:lnTo>
                          <a:pt x="5" y="0"/>
                        </a:lnTo>
                        <a:lnTo>
                          <a:pt x="0" y="1"/>
                        </a:lnTo>
                        <a:lnTo>
                          <a:pt x="11" y="13"/>
                        </a:lnTo>
                        <a:lnTo>
                          <a:pt x="17" y="24"/>
                        </a:lnTo>
                        <a:lnTo>
                          <a:pt x="20" y="37"/>
                        </a:lnTo>
                        <a:lnTo>
                          <a:pt x="17" y="44"/>
                        </a:lnTo>
                        <a:lnTo>
                          <a:pt x="9" y="53"/>
                        </a:lnTo>
                        <a:lnTo>
                          <a:pt x="21" y="59"/>
                        </a:lnTo>
                        <a:lnTo>
                          <a:pt x="31" y="58"/>
                        </a:lnTo>
                        <a:lnTo>
                          <a:pt x="42" y="63"/>
                        </a:lnTo>
                        <a:lnTo>
                          <a:pt x="43" y="49"/>
                        </a:lnTo>
                        <a:lnTo>
                          <a:pt x="41" y="37"/>
                        </a:lnTo>
                        <a:lnTo>
                          <a:pt x="33" y="21"/>
                        </a:lnTo>
                        <a:lnTo>
                          <a:pt x="25" y="8"/>
                        </a:lnTo>
                      </a:path>
                    </a:pathLst>
                  </a:custGeom>
                  <a:solidFill>
                    <a:srgbClr val="E0E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79" name="Freeform 22"/>
                  <p:cNvSpPr>
                    <a:spLocks/>
                  </p:cNvSpPr>
                  <p:nvPr/>
                </p:nvSpPr>
                <p:spPr bwMode="auto">
                  <a:xfrm>
                    <a:off x="2708" y="2624"/>
                    <a:ext cx="42" cy="79"/>
                  </a:xfrm>
                  <a:custGeom>
                    <a:avLst/>
                    <a:gdLst>
                      <a:gd name="T0" fmla="*/ 32 w 42"/>
                      <a:gd name="T1" fmla="*/ 78 h 79"/>
                      <a:gd name="T2" fmla="*/ 37 w 42"/>
                      <a:gd name="T3" fmla="*/ 69 h 79"/>
                      <a:gd name="T4" fmla="*/ 41 w 42"/>
                      <a:gd name="T5" fmla="*/ 54 h 79"/>
                      <a:gd name="T6" fmla="*/ 39 w 42"/>
                      <a:gd name="T7" fmla="*/ 38 h 79"/>
                      <a:gd name="T8" fmla="*/ 32 w 42"/>
                      <a:gd name="T9" fmla="*/ 20 h 79"/>
                      <a:gd name="T10" fmla="*/ 21 w 42"/>
                      <a:gd name="T11" fmla="*/ 8 h 79"/>
                      <a:gd name="T12" fmla="*/ 12 w 42"/>
                      <a:gd name="T13" fmla="*/ 1 h 79"/>
                      <a:gd name="T14" fmla="*/ 0 w 42"/>
                      <a:gd name="T15" fmla="*/ 0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2"/>
                      <a:gd name="T25" fmla="*/ 0 h 79"/>
                      <a:gd name="T26" fmla="*/ 42 w 42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2" h="79">
                        <a:moveTo>
                          <a:pt x="32" y="78"/>
                        </a:moveTo>
                        <a:lnTo>
                          <a:pt x="37" y="69"/>
                        </a:lnTo>
                        <a:lnTo>
                          <a:pt x="41" y="54"/>
                        </a:lnTo>
                        <a:lnTo>
                          <a:pt x="39" y="38"/>
                        </a:lnTo>
                        <a:lnTo>
                          <a:pt x="32" y="20"/>
                        </a:lnTo>
                        <a:lnTo>
                          <a:pt x="21" y="8"/>
                        </a:lnTo>
                        <a:lnTo>
                          <a:pt x="12" y="1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6" name="Group 23"/>
                <p:cNvGrpSpPr>
                  <a:grpSpLocks/>
                </p:cNvGrpSpPr>
                <p:nvPr/>
              </p:nvGrpSpPr>
              <p:grpSpPr bwMode="auto">
                <a:xfrm>
                  <a:off x="2530" y="2486"/>
                  <a:ext cx="197" cy="209"/>
                  <a:chOff x="2530" y="2486"/>
                  <a:chExt cx="197" cy="209"/>
                </a:xfrm>
              </p:grpSpPr>
              <p:sp>
                <p:nvSpPr>
                  <p:cNvPr id="4167" name="Freeform 24"/>
                  <p:cNvSpPr>
                    <a:spLocks/>
                  </p:cNvSpPr>
                  <p:nvPr/>
                </p:nvSpPr>
                <p:spPr bwMode="auto">
                  <a:xfrm>
                    <a:off x="2641" y="2573"/>
                    <a:ext cx="86" cy="115"/>
                  </a:xfrm>
                  <a:custGeom>
                    <a:avLst/>
                    <a:gdLst>
                      <a:gd name="T0" fmla="*/ 82 w 86"/>
                      <a:gd name="T1" fmla="*/ 75 h 115"/>
                      <a:gd name="T2" fmla="*/ 78 w 86"/>
                      <a:gd name="T3" fmla="*/ 67 h 115"/>
                      <a:gd name="T4" fmla="*/ 75 w 86"/>
                      <a:gd name="T5" fmla="*/ 63 h 115"/>
                      <a:gd name="T6" fmla="*/ 71 w 86"/>
                      <a:gd name="T7" fmla="*/ 59 h 115"/>
                      <a:gd name="T8" fmla="*/ 65 w 86"/>
                      <a:gd name="T9" fmla="*/ 55 h 115"/>
                      <a:gd name="T10" fmla="*/ 61 w 86"/>
                      <a:gd name="T11" fmla="*/ 51 h 115"/>
                      <a:gd name="T12" fmla="*/ 57 w 86"/>
                      <a:gd name="T13" fmla="*/ 46 h 115"/>
                      <a:gd name="T14" fmla="*/ 53 w 86"/>
                      <a:gd name="T15" fmla="*/ 41 h 115"/>
                      <a:gd name="T16" fmla="*/ 48 w 86"/>
                      <a:gd name="T17" fmla="*/ 37 h 115"/>
                      <a:gd name="T18" fmla="*/ 41 w 86"/>
                      <a:gd name="T19" fmla="*/ 34 h 115"/>
                      <a:gd name="T20" fmla="*/ 35 w 86"/>
                      <a:gd name="T21" fmla="*/ 29 h 115"/>
                      <a:gd name="T22" fmla="*/ 33 w 86"/>
                      <a:gd name="T23" fmla="*/ 21 h 115"/>
                      <a:gd name="T24" fmla="*/ 28 w 86"/>
                      <a:gd name="T25" fmla="*/ 16 h 115"/>
                      <a:gd name="T26" fmla="*/ 22 w 86"/>
                      <a:gd name="T27" fmla="*/ 1 h 115"/>
                      <a:gd name="T28" fmla="*/ 17 w 86"/>
                      <a:gd name="T29" fmla="*/ 0 h 115"/>
                      <a:gd name="T30" fmla="*/ 14 w 86"/>
                      <a:gd name="T31" fmla="*/ 3 h 115"/>
                      <a:gd name="T32" fmla="*/ 11 w 86"/>
                      <a:gd name="T33" fmla="*/ 7 h 115"/>
                      <a:gd name="T34" fmla="*/ 10 w 86"/>
                      <a:gd name="T35" fmla="*/ 13 h 115"/>
                      <a:gd name="T36" fmla="*/ 12 w 86"/>
                      <a:gd name="T37" fmla="*/ 21 h 115"/>
                      <a:gd name="T38" fmla="*/ 16 w 86"/>
                      <a:gd name="T39" fmla="*/ 25 h 115"/>
                      <a:gd name="T40" fmla="*/ 19 w 86"/>
                      <a:gd name="T41" fmla="*/ 29 h 115"/>
                      <a:gd name="T42" fmla="*/ 23 w 86"/>
                      <a:gd name="T43" fmla="*/ 37 h 115"/>
                      <a:gd name="T44" fmla="*/ 18 w 86"/>
                      <a:gd name="T45" fmla="*/ 35 h 115"/>
                      <a:gd name="T46" fmla="*/ 12 w 86"/>
                      <a:gd name="T47" fmla="*/ 35 h 115"/>
                      <a:gd name="T48" fmla="*/ 10 w 86"/>
                      <a:gd name="T49" fmla="*/ 37 h 115"/>
                      <a:gd name="T50" fmla="*/ 3 w 86"/>
                      <a:gd name="T51" fmla="*/ 41 h 115"/>
                      <a:gd name="T52" fmla="*/ 1 w 86"/>
                      <a:gd name="T53" fmla="*/ 48 h 115"/>
                      <a:gd name="T54" fmla="*/ 0 w 86"/>
                      <a:gd name="T55" fmla="*/ 59 h 115"/>
                      <a:gd name="T56" fmla="*/ 2 w 86"/>
                      <a:gd name="T57" fmla="*/ 72 h 115"/>
                      <a:gd name="T58" fmla="*/ 6 w 86"/>
                      <a:gd name="T59" fmla="*/ 81 h 115"/>
                      <a:gd name="T60" fmla="*/ 10 w 86"/>
                      <a:gd name="T61" fmla="*/ 92 h 115"/>
                      <a:gd name="T62" fmla="*/ 17 w 86"/>
                      <a:gd name="T63" fmla="*/ 102 h 115"/>
                      <a:gd name="T64" fmla="*/ 22 w 86"/>
                      <a:gd name="T65" fmla="*/ 110 h 115"/>
                      <a:gd name="T66" fmla="*/ 26 w 86"/>
                      <a:gd name="T67" fmla="*/ 113 h 115"/>
                      <a:gd name="T68" fmla="*/ 33 w 86"/>
                      <a:gd name="T69" fmla="*/ 114 h 115"/>
                      <a:gd name="T70" fmla="*/ 40 w 86"/>
                      <a:gd name="T71" fmla="*/ 113 h 115"/>
                      <a:gd name="T72" fmla="*/ 46 w 86"/>
                      <a:gd name="T73" fmla="*/ 110 h 115"/>
                      <a:gd name="T74" fmla="*/ 50 w 86"/>
                      <a:gd name="T75" fmla="*/ 107 h 115"/>
                      <a:gd name="T76" fmla="*/ 53 w 86"/>
                      <a:gd name="T77" fmla="*/ 105 h 115"/>
                      <a:gd name="T78" fmla="*/ 57 w 86"/>
                      <a:gd name="T79" fmla="*/ 107 h 115"/>
                      <a:gd name="T80" fmla="*/ 62 w 86"/>
                      <a:gd name="T81" fmla="*/ 107 h 115"/>
                      <a:gd name="T82" fmla="*/ 68 w 86"/>
                      <a:gd name="T83" fmla="*/ 109 h 115"/>
                      <a:gd name="T84" fmla="*/ 75 w 86"/>
                      <a:gd name="T85" fmla="*/ 107 h 115"/>
                      <a:gd name="T86" fmla="*/ 79 w 86"/>
                      <a:gd name="T87" fmla="*/ 104 h 115"/>
                      <a:gd name="T88" fmla="*/ 84 w 86"/>
                      <a:gd name="T89" fmla="*/ 97 h 115"/>
                      <a:gd name="T90" fmla="*/ 85 w 86"/>
                      <a:gd name="T91" fmla="*/ 86 h 115"/>
                      <a:gd name="T92" fmla="*/ 83 w 86"/>
                      <a:gd name="T93" fmla="*/ 76 h 115"/>
                      <a:gd name="T94" fmla="*/ 82 w 86"/>
                      <a:gd name="T95" fmla="*/ 75 h 115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86"/>
                      <a:gd name="T145" fmla="*/ 0 h 115"/>
                      <a:gd name="T146" fmla="*/ 86 w 86"/>
                      <a:gd name="T147" fmla="*/ 115 h 115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86" h="115">
                        <a:moveTo>
                          <a:pt x="82" y="75"/>
                        </a:moveTo>
                        <a:lnTo>
                          <a:pt x="78" y="67"/>
                        </a:lnTo>
                        <a:lnTo>
                          <a:pt x="75" y="63"/>
                        </a:lnTo>
                        <a:lnTo>
                          <a:pt x="71" y="59"/>
                        </a:lnTo>
                        <a:lnTo>
                          <a:pt x="65" y="55"/>
                        </a:lnTo>
                        <a:lnTo>
                          <a:pt x="61" y="51"/>
                        </a:lnTo>
                        <a:lnTo>
                          <a:pt x="57" y="46"/>
                        </a:lnTo>
                        <a:lnTo>
                          <a:pt x="53" y="41"/>
                        </a:lnTo>
                        <a:lnTo>
                          <a:pt x="48" y="37"/>
                        </a:lnTo>
                        <a:lnTo>
                          <a:pt x="41" y="34"/>
                        </a:lnTo>
                        <a:lnTo>
                          <a:pt x="35" y="29"/>
                        </a:lnTo>
                        <a:lnTo>
                          <a:pt x="33" y="21"/>
                        </a:lnTo>
                        <a:lnTo>
                          <a:pt x="28" y="16"/>
                        </a:lnTo>
                        <a:lnTo>
                          <a:pt x="22" y="1"/>
                        </a:lnTo>
                        <a:lnTo>
                          <a:pt x="17" y="0"/>
                        </a:lnTo>
                        <a:lnTo>
                          <a:pt x="14" y="3"/>
                        </a:lnTo>
                        <a:lnTo>
                          <a:pt x="11" y="7"/>
                        </a:lnTo>
                        <a:lnTo>
                          <a:pt x="10" y="13"/>
                        </a:lnTo>
                        <a:lnTo>
                          <a:pt x="12" y="21"/>
                        </a:lnTo>
                        <a:lnTo>
                          <a:pt x="16" y="25"/>
                        </a:lnTo>
                        <a:lnTo>
                          <a:pt x="19" y="29"/>
                        </a:lnTo>
                        <a:lnTo>
                          <a:pt x="23" y="37"/>
                        </a:lnTo>
                        <a:lnTo>
                          <a:pt x="18" y="35"/>
                        </a:lnTo>
                        <a:lnTo>
                          <a:pt x="12" y="35"/>
                        </a:lnTo>
                        <a:lnTo>
                          <a:pt x="10" y="37"/>
                        </a:lnTo>
                        <a:lnTo>
                          <a:pt x="3" y="41"/>
                        </a:lnTo>
                        <a:lnTo>
                          <a:pt x="1" y="48"/>
                        </a:lnTo>
                        <a:lnTo>
                          <a:pt x="0" y="59"/>
                        </a:lnTo>
                        <a:lnTo>
                          <a:pt x="2" y="72"/>
                        </a:lnTo>
                        <a:lnTo>
                          <a:pt x="6" y="81"/>
                        </a:lnTo>
                        <a:lnTo>
                          <a:pt x="10" y="92"/>
                        </a:lnTo>
                        <a:lnTo>
                          <a:pt x="17" y="102"/>
                        </a:lnTo>
                        <a:lnTo>
                          <a:pt x="22" y="110"/>
                        </a:lnTo>
                        <a:lnTo>
                          <a:pt x="26" y="113"/>
                        </a:lnTo>
                        <a:lnTo>
                          <a:pt x="33" y="114"/>
                        </a:lnTo>
                        <a:lnTo>
                          <a:pt x="40" y="113"/>
                        </a:lnTo>
                        <a:lnTo>
                          <a:pt x="46" y="110"/>
                        </a:lnTo>
                        <a:lnTo>
                          <a:pt x="50" y="107"/>
                        </a:lnTo>
                        <a:lnTo>
                          <a:pt x="53" y="105"/>
                        </a:lnTo>
                        <a:lnTo>
                          <a:pt x="57" y="107"/>
                        </a:lnTo>
                        <a:lnTo>
                          <a:pt x="62" y="107"/>
                        </a:lnTo>
                        <a:lnTo>
                          <a:pt x="68" y="109"/>
                        </a:lnTo>
                        <a:lnTo>
                          <a:pt x="75" y="107"/>
                        </a:lnTo>
                        <a:lnTo>
                          <a:pt x="79" y="104"/>
                        </a:lnTo>
                        <a:lnTo>
                          <a:pt x="84" y="97"/>
                        </a:lnTo>
                        <a:lnTo>
                          <a:pt x="85" y="86"/>
                        </a:lnTo>
                        <a:lnTo>
                          <a:pt x="83" y="76"/>
                        </a:lnTo>
                        <a:lnTo>
                          <a:pt x="82" y="75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168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530" y="2486"/>
                    <a:ext cx="179" cy="209"/>
                    <a:chOff x="2530" y="2486"/>
                    <a:chExt cx="179" cy="209"/>
                  </a:xfrm>
                </p:grpSpPr>
                <p:grpSp>
                  <p:nvGrpSpPr>
                    <p:cNvPr id="4169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30" y="2486"/>
                      <a:ext cx="179" cy="181"/>
                      <a:chOff x="2530" y="2486"/>
                      <a:chExt cx="179" cy="181"/>
                    </a:xfrm>
                  </p:grpSpPr>
                  <p:sp>
                    <p:nvSpPr>
                      <p:cNvPr id="4175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30" y="2486"/>
                        <a:ext cx="179" cy="181"/>
                      </a:xfrm>
                      <a:custGeom>
                        <a:avLst/>
                        <a:gdLst>
                          <a:gd name="T0" fmla="*/ 176 w 179"/>
                          <a:gd name="T1" fmla="*/ 160 h 181"/>
                          <a:gd name="T2" fmla="*/ 167 w 179"/>
                          <a:gd name="T3" fmla="*/ 148 h 181"/>
                          <a:gd name="T4" fmla="*/ 154 w 179"/>
                          <a:gd name="T5" fmla="*/ 131 h 181"/>
                          <a:gd name="T6" fmla="*/ 138 w 179"/>
                          <a:gd name="T7" fmla="*/ 115 h 181"/>
                          <a:gd name="T8" fmla="*/ 126 w 179"/>
                          <a:gd name="T9" fmla="*/ 105 h 181"/>
                          <a:gd name="T10" fmla="*/ 116 w 179"/>
                          <a:gd name="T11" fmla="*/ 101 h 181"/>
                          <a:gd name="T12" fmla="*/ 109 w 179"/>
                          <a:gd name="T13" fmla="*/ 100 h 181"/>
                          <a:gd name="T14" fmla="*/ 104 w 179"/>
                          <a:gd name="T15" fmla="*/ 95 h 181"/>
                          <a:gd name="T16" fmla="*/ 107 w 179"/>
                          <a:gd name="T17" fmla="*/ 84 h 181"/>
                          <a:gd name="T18" fmla="*/ 103 w 179"/>
                          <a:gd name="T19" fmla="*/ 72 h 181"/>
                          <a:gd name="T20" fmla="*/ 97 w 179"/>
                          <a:gd name="T21" fmla="*/ 60 h 181"/>
                          <a:gd name="T22" fmla="*/ 88 w 179"/>
                          <a:gd name="T23" fmla="*/ 47 h 181"/>
                          <a:gd name="T24" fmla="*/ 74 w 179"/>
                          <a:gd name="T25" fmla="*/ 32 h 181"/>
                          <a:gd name="T26" fmla="*/ 59 w 179"/>
                          <a:gd name="T27" fmla="*/ 20 h 181"/>
                          <a:gd name="T28" fmla="*/ 45 w 179"/>
                          <a:gd name="T29" fmla="*/ 9 h 181"/>
                          <a:gd name="T30" fmla="*/ 28 w 179"/>
                          <a:gd name="T31" fmla="*/ 3 h 181"/>
                          <a:gd name="T32" fmla="*/ 18 w 179"/>
                          <a:gd name="T33" fmla="*/ 0 h 181"/>
                          <a:gd name="T34" fmla="*/ 8 w 179"/>
                          <a:gd name="T35" fmla="*/ 4 h 181"/>
                          <a:gd name="T36" fmla="*/ 2 w 179"/>
                          <a:gd name="T37" fmla="*/ 9 h 181"/>
                          <a:gd name="T38" fmla="*/ 0 w 179"/>
                          <a:gd name="T39" fmla="*/ 19 h 181"/>
                          <a:gd name="T40" fmla="*/ 1 w 179"/>
                          <a:gd name="T41" fmla="*/ 31 h 181"/>
                          <a:gd name="T42" fmla="*/ 6 w 179"/>
                          <a:gd name="T43" fmla="*/ 44 h 181"/>
                          <a:gd name="T44" fmla="*/ 13 w 179"/>
                          <a:gd name="T45" fmla="*/ 56 h 181"/>
                          <a:gd name="T46" fmla="*/ 21 w 179"/>
                          <a:gd name="T47" fmla="*/ 69 h 181"/>
                          <a:gd name="T48" fmla="*/ 32 w 179"/>
                          <a:gd name="T49" fmla="*/ 79 h 181"/>
                          <a:gd name="T50" fmla="*/ 47 w 179"/>
                          <a:gd name="T51" fmla="*/ 91 h 181"/>
                          <a:gd name="T52" fmla="*/ 61 w 179"/>
                          <a:gd name="T53" fmla="*/ 101 h 181"/>
                          <a:gd name="T54" fmla="*/ 72 w 179"/>
                          <a:gd name="T55" fmla="*/ 107 h 181"/>
                          <a:gd name="T56" fmla="*/ 82 w 179"/>
                          <a:gd name="T57" fmla="*/ 108 h 181"/>
                          <a:gd name="T58" fmla="*/ 93 w 179"/>
                          <a:gd name="T59" fmla="*/ 107 h 181"/>
                          <a:gd name="T60" fmla="*/ 98 w 179"/>
                          <a:gd name="T61" fmla="*/ 108 h 181"/>
                          <a:gd name="T62" fmla="*/ 102 w 179"/>
                          <a:gd name="T63" fmla="*/ 115 h 181"/>
                          <a:gd name="T64" fmla="*/ 106 w 179"/>
                          <a:gd name="T65" fmla="*/ 125 h 181"/>
                          <a:gd name="T66" fmla="*/ 114 w 179"/>
                          <a:gd name="T67" fmla="*/ 136 h 181"/>
                          <a:gd name="T68" fmla="*/ 127 w 179"/>
                          <a:gd name="T69" fmla="*/ 149 h 181"/>
                          <a:gd name="T70" fmla="*/ 138 w 179"/>
                          <a:gd name="T71" fmla="*/ 160 h 181"/>
                          <a:gd name="T72" fmla="*/ 147 w 179"/>
                          <a:gd name="T73" fmla="*/ 171 h 181"/>
                          <a:gd name="T74" fmla="*/ 155 w 179"/>
                          <a:gd name="T75" fmla="*/ 176 h 181"/>
                          <a:gd name="T76" fmla="*/ 164 w 179"/>
                          <a:gd name="T77" fmla="*/ 179 h 181"/>
                          <a:gd name="T78" fmla="*/ 172 w 179"/>
                          <a:gd name="T79" fmla="*/ 180 h 181"/>
                          <a:gd name="T80" fmla="*/ 178 w 179"/>
                          <a:gd name="T81" fmla="*/ 176 h 181"/>
                          <a:gd name="T82" fmla="*/ 178 w 179"/>
                          <a:gd name="T83" fmla="*/ 168 h 181"/>
                          <a:gd name="T84" fmla="*/ 176 w 179"/>
                          <a:gd name="T85" fmla="*/ 160 h 181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w 179"/>
                          <a:gd name="T130" fmla="*/ 0 h 181"/>
                          <a:gd name="T131" fmla="*/ 179 w 179"/>
                          <a:gd name="T132" fmla="*/ 181 h 181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T129" t="T130" r="T131" b="T132"/>
                        <a:pathLst>
                          <a:path w="179" h="181">
                            <a:moveTo>
                              <a:pt x="176" y="160"/>
                            </a:moveTo>
                            <a:lnTo>
                              <a:pt x="167" y="148"/>
                            </a:lnTo>
                            <a:lnTo>
                              <a:pt x="154" y="131"/>
                            </a:lnTo>
                            <a:lnTo>
                              <a:pt x="138" y="115"/>
                            </a:lnTo>
                            <a:lnTo>
                              <a:pt x="126" y="105"/>
                            </a:lnTo>
                            <a:lnTo>
                              <a:pt x="116" y="101"/>
                            </a:lnTo>
                            <a:lnTo>
                              <a:pt x="109" y="100"/>
                            </a:lnTo>
                            <a:lnTo>
                              <a:pt x="104" y="95"/>
                            </a:lnTo>
                            <a:lnTo>
                              <a:pt x="107" y="84"/>
                            </a:lnTo>
                            <a:lnTo>
                              <a:pt x="103" y="72"/>
                            </a:lnTo>
                            <a:lnTo>
                              <a:pt x="97" y="60"/>
                            </a:lnTo>
                            <a:lnTo>
                              <a:pt x="88" y="47"/>
                            </a:lnTo>
                            <a:lnTo>
                              <a:pt x="74" y="32"/>
                            </a:lnTo>
                            <a:lnTo>
                              <a:pt x="59" y="20"/>
                            </a:lnTo>
                            <a:lnTo>
                              <a:pt x="45" y="9"/>
                            </a:lnTo>
                            <a:lnTo>
                              <a:pt x="28" y="3"/>
                            </a:lnTo>
                            <a:lnTo>
                              <a:pt x="18" y="0"/>
                            </a:lnTo>
                            <a:lnTo>
                              <a:pt x="8" y="4"/>
                            </a:lnTo>
                            <a:lnTo>
                              <a:pt x="2" y="9"/>
                            </a:lnTo>
                            <a:lnTo>
                              <a:pt x="0" y="19"/>
                            </a:lnTo>
                            <a:lnTo>
                              <a:pt x="1" y="31"/>
                            </a:lnTo>
                            <a:lnTo>
                              <a:pt x="6" y="44"/>
                            </a:lnTo>
                            <a:lnTo>
                              <a:pt x="13" y="56"/>
                            </a:lnTo>
                            <a:lnTo>
                              <a:pt x="21" y="69"/>
                            </a:lnTo>
                            <a:lnTo>
                              <a:pt x="32" y="79"/>
                            </a:lnTo>
                            <a:lnTo>
                              <a:pt x="47" y="91"/>
                            </a:lnTo>
                            <a:lnTo>
                              <a:pt x="61" y="101"/>
                            </a:lnTo>
                            <a:lnTo>
                              <a:pt x="72" y="107"/>
                            </a:lnTo>
                            <a:lnTo>
                              <a:pt x="82" y="108"/>
                            </a:lnTo>
                            <a:lnTo>
                              <a:pt x="93" y="107"/>
                            </a:lnTo>
                            <a:lnTo>
                              <a:pt x="98" y="108"/>
                            </a:lnTo>
                            <a:lnTo>
                              <a:pt x="102" y="115"/>
                            </a:lnTo>
                            <a:lnTo>
                              <a:pt x="106" y="125"/>
                            </a:lnTo>
                            <a:lnTo>
                              <a:pt x="114" y="136"/>
                            </a:lnTo>
                            <a:lnTo>
                              <a:pt x="127" y="149"/>
                            </a:lnTo>
                            <a:lnTo>
                              <a:pt x="138" y="160"/>
                            </a:lnTo>
                            <a:lnTo>
                              <a:pt x="147" y="171"/>
                            </a:lnTo>
                            <a:lnTo>
                              <a:pt x="155" y="176"/>
                            </a:lnTo>
                            <a:lnTo>
                              <a:pt x="164" y="179"/>
                            </a:lnTo>
                            <a:lnTo>
                              <a:pt x="172" y="180"/>
                            </a:lnTo>
                            <a:lnTo>
                              <a:pt x="178" y="176"/>
                            </a:lnTo>
                            <a:lnTo>
                              <a:pt x="178" y="168"/>
                            </a:lnTo>
                            <a:lnTo>
                              <a:pt x="176" y="160"/>
                            </a:lnTo>
                          </a:path>
                        </a:pathLst>
                      </a:custGeom>
                      <a:solidFill>
                        <a:srgbClr val="A0A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76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40" y="2502"/>
                        <a:ext cx="86" cy="87"/>
                      </a:xfrm>
                      <a:custGeom>
                        <a:avLst/>
                        <a:gdLst>
                          <a:gd name="T0" fmla="*/ 85 w 86"/>
                          <a:gd name="T1" fmla="*/ 70 h 87"/>
                          <a:gd name="T2" fmla="*/ 83 w 86"/>
                          <a:gd name="T3" fmla="*/ 59 h 87"/>
                          <a:gd name="T4" fmla="*/ 77 w 86"/>
                          <a:gd name="T5" fmla="*/ 50 h 87"/>
                          <a:gd name="T6" fmla="*/ 65 w 86"/>
                          <a:gd name="T7" fmla="*/ 36 h 87"/>
                          <a:gd name="T8" fmla="*/ 55 w 86"/>
                          <a:gd name="T9" fmla="*/ 26 h 87"/>
                          <a:gd name="T10" fmla="*/ 41 w 86"/>
                          <a:gd name="T11" fmla="*/ 15 h 87"/>
                          <a:gd name="T12" fmla="*/ 28 w 86"/>
                          <a:gd name="T13" fmla="*/ 7 h 87"/>
                          <a:gd name="T14" fmla="*/ 18 w 86"/>
                          <a:gd name="T15" fmla="*/ 0 h 87"/>
                          <a:gd name="T16" fmla="*/ 9 w 86"/>
                          <a:gd name="T17" fmla="*/ 0 h 87"/>
                          <a:gd name="T18" fmla="*/ 2 w 86"/>
                          <a:gd name="T19" fmla="*/ 3 h 87"/>
                          <a:gd name="T20" fmla="*/ 0 w 86"/>
                          <a:gd name="T21" fmla="*/ 11 h 87"/>
                          <a:gd name="T22" fmla="*/ 4 w 86"/>
                          <a:gd name="T23" fmla="*/ 20 h 87"/>
                          <a:gd name="T24" fmla="*/ 9 w 86"/>
                          <a:gd name="T25" fmla="*/ 32 h 87"/>
                          <a:gd name="T26" fmla="*/ 20 w 86"/>
                          <a:gd name="T27" fmla="*/ 46 h 87"/>
                          <a:gd name="T28" fmla="*/ 31 w 86"/>
                          <a:gd name="T29" fmla="*/ 56 h 87"/>
                          <a:gd name="T30" fmla="*/ 41 w 86"/>
                          <a:gd name="T31" fmla="*/ 67 h 87"/>
                          <a:gd name="T32" fmla="*/ 53 w 86"/>
                          <a:gd name="T33" fmla="*/ 77 h 87"/>
                          <a:gd name="T34" fmla="*/ 68 w 86"/>
                          <a:gd name="T35" fmla="*/ 86 h 87"/>
                          <a:gd name="T36" fmla="*/ 79 w 86"/>
                          <a:gd name="T37" fmla="*/ 85 h 87"/>
                          <a:gd name="T38" fmla="*/ 84 w 86"/>
                          <a:gd name="T39" fmla="*/ 79 h 87"/>
                          <a:gd name="T40" fmla="*/ 85 w 86"/>
                          <a:gd name="T41" fmla="*/ 70 h 87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w 86"/>
                          <a:gd name="T64" fmla="*/ 0 h 87"/>
                          <a:gd name="T65" fmla="*/ 86 w 86"/>
                          <a:gd name="T66" fmla="*/ 87 h 87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T63" t="T64" r="T65" b="T66"/>
                        <a:pathLst>
                          <a:path w="86" h="87">
                            <a:moveTo>
                              <a:pt x="85" y="70"/>
                            </a:moveTo>
                            <a:lnTo>
                              <a:pt x="83" y="59"/>
                            </a:lnTo>
                            <a:lnTo>
                              <a:pt x="77" y="50"/>
                            </a:lnTo>
                            <a:lnTo>
                              <a:pt x="65" y="36"/>
                            </a:lnTo>
                            <a:lnTo>
                              <a:pt x="55" y="26"/>
                            </a:lnTo>
                            <a:lnTo>
                              <a:pt x="41" y="15"/>
                            </a:lnTo>
                            <a:lnTo>
                              <a:pt x="28" y="7"/>
                            </a:lnTo>
                            <a:lnTo>
                              <a:pt x="18" y="0"/>
                            </a:lnTo>
                            <a:lnTo>
                              <a:pt x="9" y="0"/>
                            </a:lnTo>
                            <a:lnTo>
                              <a:pt x="2" y="3"/>
                            </a:lnTo>
                            <a:lnTo>
                              <a:pt x="0" y="11"/>
                            </a:lnTo>
                            <a:lnTo>
                              <a:pt x="4" y="20"/>
                            </a:lnTo>
                            <a:lnTo>
                              <a:pt x="9" y="32"/>
                            </a:lnTo>
                            <a:lnTo>
                              <a:pt x="20" y="46"/>
                            </a:lnTo>
                            <a:lnTo>
                              <a:pt x="31" y="56"/>
                            </a:lnTo>
                            <a:lnTo>
                              <a:pt x="41" y="67"/>
                            </a:lnTo>
                            <a:lnTo>
                              <a:pt x="53" y="77"/>
                            </a:lnTo>
                            <a:lnTo>
                              <a:pt x="68" y="86"/>
                            </a:lnTo>
                            <a:lnTo>
                              <a:pt x="79" y="85"/>
                            </a:lnTo>
                            <a:lnTo>
                              <a:pt x="84" y="79"/>
                            </a:lnTo>
                            <a:lnTo>
                              <a:pt x="85" y="70"/>
                            </a:lnTo>
                          </a:path>
                        </a:pathLst>
                      </a:custGeom>
                      <a:solidFill>
                        <a:srgbClr val="E0E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170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2625" y="2616"/>
                      <a:ext cx="60" cy="79"/>
                    </a:xfrm>
                    <a:custGeom>
                      <a:avLst/>
                      <a:gdLst>
                        <a:gd name="T0" fmla="*/ 14 w 60"/>
                        <a:gd name="T1" fmla="*/ 0 h 79"/>
                        <a:gd name="T2" fmla="*/ 10 w 60"/>
                        <a:gd name="T3" fmla="*/ 1 h 79"/>
                        <a:gd name="T4" fmla="*/ 6 w 60"/>
                        <a:gd name="T5" fmla="*/ 5 h 79"/>
                        <a:gd name="T6" fmla="*/ 6 w 60"/>
                        <a:gd name="T7" fmla="*/ 10 h 79"/>
                        <a:gd name="T8" fmla="*/ 7 w 60"/>
                        <a:gd name="T9" fmla="*/ 14 h 79"/>
                        <a:gd name="T10" fmla="*/ 5 w 60"/>
                        <a:gd name="T11" fmla="*/ 16 h 79"/>
                        <a:gd name="T12" fmla="*/ 1 w 60"/>
                        <a:gd name="T13" fmla="*/ 21 h 79"/>
                        <a:gd name="T14" fmla="*/ 0 w 60"/>
                        <a:gd name="T15" fmla="*/ 27 h 79"/>
                        <a:gd name="T16" fmla="*/ 4 w 60"/>
                        <a:gd name="T17" fmla="*/ 30 h 79"/>
                        <a:gd name="T18" fmla="*/ 10 w 60"/>
                        <a:gd name="T19" fmla="*/ 33 h 79"/>
                        <a:gd name="T20" fmla="*/ 6 w 60"/>
                        <a:gd name="T21" fmla="*/ 40 h 79"/>
                        <a:gd name="T22" fmla="*/ 6 w 60"/>
                        <a:gd name="T23" fmla="*/ 45 h 79"/>
                        <a:gd name="T24" fmla="*/ 8 w 60"/>
                        <a:gd name="T25" fmla="*/ 51 h 79"/>
                        <a:gd name="T26" fmla="*/ 16 w 60"/>
                        <a:gd name="T27" fmla="*/ 53 h 79"/>
                        <a:gd name="T28" fmla="*/ 26 w 60"/>
                        <a:gd name="T29" fmla="*/ 52 h 79"/>
                        <a:gd name="T30" fmla="*/ 25 w 60"/>
                        <a:gd name="T31" fmla="*/ 56 h 79"/>
                        <a:gd name="T32" fmla="*/ 26 w 60"/>
                        <a:gd name="T33" fmla="*/ 64 h 79"/>
                        <a:gd name="T34" fmla="*/ 28 w 60"/>
                        <a:gd name="T35" fmla="*/ 71 h 79"/>
                        <a:gd name="T36" fmla="*/ 31 w 60"/>
                        <a:gd name="T37" fmla="*/ 75 h 79"/>
                        <a:gd name="T38" fmla="*/ 35 w 60"/>
                        <a:gd name="T39" fmla="*/ 78 h 79"/>
                        <a:gd name="T40" fmla="*/ 41 w 60"/>
                        <a:gd name="T41" fmla="*/ 78 h 79"/>
                        <a:gd name="T42" fmla="*/ 48 w 60"/>
                        <a:gd name="T43" fmla="*/ 75 h 79"/>
                        <a:gd name="T44" fmla="*/ 53 w 60"/>
                        <a:gd name="T45" fmla="*/ 71 h 79"/>
                        <a:gd name="T46" fmla="*/ 58 w 60"/>
                        <a:gd name="T47" fmla="*/ 62 h 79"/>
                        <a:gd name="T48" fmla="*/ 59 w 60"/>
                        <a:gd name="T49" fmla="*/ 55 h 79"/>
                        <a:gd name="T50" fmla="*/ 57 w 60"/>
                        <a:gd name="T51" fmla="*/ 52 h 79"/>
                        <a:gd name="T52" fmla="*/ 53 w 60"/>
                        <a:gd name="T53" fmla="*/ 49 h 79"/>
                        <a:gd name="T54" fmla="*/ 49 w 60"/>
                        <a:gd name="T55" fmla="*/ 49 h 79"/>
                        <a:gd name="T56" fmla="*/ 51 w 60"/>
                        <a:gd name="T57" fmla="*/ 44 h 79"/>
                        <a:gd name="T58" fmla="*/ 55 w 60"/>
                        <a:gd name="T59" fmla="*/ 41 h 79"/>
                        <a:gd name="T60" fmla="*/ 57 w 60"/>
                        <a:gd name="T61" fmla="*/ 37 h 79"/>
                        <a:gd name="T62" fmla="*/ 54 w 60"/>
                        <a:gd name="T63" fmla="*/ 31 h 79"/>
                        <a:gd name="T64" fmla="*/ 49 w 60"/>
                        <a:gd name="T65" fmla="*/ 29 h 79"/>
                        <a:gd name="T66" fmla="*/ 52 w 60"/>
                        <a:gd name="T67" fmla="*/ 26 h 79"/>
                        <a:gd name="T68" fmla="*/ 52 w 60"/>
                        <a:gd name="T69" fmla="*/ 21 h 79"/>
                        <a:gd name="T70" fmla="*/ 47 w 60"/>
                        <a:gd name="T71" fmla="*/ 18 h 79"/>
                        <a:gd name="T72" fmla="*/ 49 w 60"/>
                        <a:gd name="T73" fmla="*/ 14 h 79"/>
                        <a:gd name="T74" fmla="*/ 47 w 60"/>
                        <a:gd name="T75" fmla="*/ 8 h 79"/>
                        <a:gd name="T76" fmla="*/ 43 w 60"/>
                        <a:gd name="T77" fmla="*/ 5 h 79"/>
                        <a:gd name="T78" fmla="*/ 37 w 60"/>
                        <a:gd name="T79" fmla="*/ 4 h 79"/>
                        <a:gd name="T80" fmla="*/ 34 w 60"/>
                        <a:gd name="T81" fmla="*/ 5 h 79"/>
                        <a:gd name="T82" fmla="*/ 30 w 60"/>
                        <a:gd name="T83" fmla="*/ 5 h 79"/>
                        <a:gd name="T84" fmla="*/ 25 w 60"/>
                        <a:gd name="T85" fmla="*/ 3 h 79"/>
                        <a:gd name="T86" fmla="*/ 14 w 60"/>
                        <a:gd name="T87" fmla="*/ 0 h 79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w 60"/>
                        <a:gd name="T133" fmla="*/ 0 h 79"/>
                        <a:gd name="T134" fmla="*/ 60 w 60"/>
                        <a:gd name="T135" fmla="*/ 79 h 79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T132" t="T133" r="T134" b="T135"/>
                      <a:pathLst>
                        <a:path w="60" h="79">
                          <a:moveTo>
                            <a:pt x="14" y="0"/>
                          </a:moveTo>
                          <a:lnTo>
                            <a:pt x="10" y="1"/>
                          </a:lnTo>
                          <a:lnTo>
                            <a:pt x="6" y="5"/>
                          </a:lnTo>
                          <a:lnTo>
                            <a:pt x="6" y="10"/>
                          </a:lnTo>
                          <a:lnTo>
                            <a:pt x="7" y="14"/>
                          </a:lnTo>
                          <a:lnTo>
                            <a:pt x="5" y="16"/>
                          </a:lnTo>
                          <a:lnTo>
                            <a:pt x="1" y="21"/>
                          </a:lnTo>
                          <a:lnTo>
                            <a:pt x="0" y="27"/>
                          </a:lnTo>
                          <a:lnTo>
                            <a:pt x="4" y="30"/>
                          </a:lnTo>
                          <a:lnTo>
                            <a:pt x="10" y="33"/>
                          </a:lnTo>
                          <a:lnTo>
                            <a:pt x="6" y="40"/>
                          </a:lnTo>
                          <a:lnTo>
                            <a:pt x="6" y="45"/>
                          </a:lnTo>
                          <a:lnTo>
                            <a:pt x="8" y="51"/>
                          </a:lnTo>
                          <a:lnTo>
                            <a:pt x="16" y="53"/>
                          </a:lnTo>
                          <a:lnTo>
                            <a:pt x="26" y="52"/>
                          </a:lnTo>
                          <a:lnTo>
                            <a:pt x="25" y="56"/>
                          </a:lnTo>
                          <a:lnTo>
                            <a:pt x="26" y="64"/>
                          </a:lnTo>
                          <a:lnTo>
                            <a:pt x="28" y="71"/>
                          </a:lnTo>
                          <a:lnTo>
                            <a:pt x="31" y="75"/>
                          </a:lnTo>
                          <a:lnTo>
                            <a:pt x="35" y="78"/>
                          </a:lnTo>
                          <a:lnTo>
                            <a:pt x="41" y="78"/>
                          </a:lnTo>
                          <a:lnTo>
                            <a:pt x="48" y="75"/>
                          </a:lnTo>
                          <a:lnTo>
                            <a:pt x="53" y="71"/>
                          </a:lnTo>
                          <a:lnTo>
                            <a:pt x="58" y="62"/>
                          </a:lnTo>
                          <a:lnTo>
                            <a:pt x="59" y="55"/>
                          </a:lnTo>
                          <a:lnTo>
                            <a:pt x="57" y="52"/>
                          </a:lnTo>
                          <a:lnTo>
                            <a:pt x="53" y="49"/>
                          </a:lnTo>
                          <a:lnTo>
                            <a:pt x="49" y="49"/>
                          </a:lnTo>
                          <a:lnTo>
                            <a:pt x="51" y="44"/>
                          </a:lnTo>
                          <a:lnTo>
                            <a:pt x="55" y="41"/>
                          </a:lnTo>
                          <a:lnTo>
                            <a:pt x="57" y="37"/>
                          </a:lnTo>
                          <a:lnTo>
                            <a:pt x="54" y="31"/>
                          </a:lnTo>
                          <a:lnTo>
                            <a:pt x="49" y="29"/>
                          </a:lnTo>
                          <a:lnTo>
                            <a:pt x="52" y="26"/>
                          </a:lnTo>
                          <a:lnTo>
                            <a:pt x="52" y="21"/>
                          </a:lnTo>
                          <a:lnTo>
                            <a:pt x="47" y="18"/>
                          </a:lnTo>
                          <a:lnTo>
                            <a:pt x="49" y="14"/>
                          </a:lnTo>
                          <a:lnTo>
                            <a:pt x="47" y="8"/>
                          </a:lnTo>
                          <a:lnTo>
                            <a:pt x="43" y="5"/>
                          </a:lnTo>
                          <a:lnTo>
                            <a:pt x="37" y="4"/>
                          </a:lnTo>
                          <a:lnTo>
                            <a:pt x="34" y="5"/>
                          </a:lnTo>
                          <a:lnTo>
                            <a:pt x="30" y="5"/>
                          </a:lnTo>
                          <a:lnTo>
                            <a:pt x="25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1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2634" y="2645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4 h 17"/>
                        <a:gd name="T2" fmla="*/ 24 w 30"/>
                        <a:gd name="T3" fmla="*/ 9 h 17"/>
                        <a:gd name="T4" fmla="*/ 17 w 30"/>
                        <a:gd name="T5" fmla="*/ 16 h 17"/>
                        <a:gd name="T6" fmla="*/ 10 w 30"/>
                        <a:gd name="T7" fmla="*/ 11 h 17"/>
                        <a:gd name="T8" fmla="*/ 5 w 30"/>
                        <a:gd name="T9" fmla="*/ 4 h 17"/>
                        <a:gd name="T10" fmla="*/ 0 w 30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30"/>
                        <a:gd name="T19" fmla="*/ 0 h 17"/>
                        <a:gd name="T20" fmla="*/ 30 w 30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30" h="17">
                          <a:moveTo>
                            <a:pt x="29" y="4"/>
                          </a:moveTo>
                          <a:lnTo>
                            <a:pt x="24" y="9"/>
                          </a:lnTo>
                          <a:lnTo>
                            <a:pt x="17" y="16"/>
                          </a:lnTo>
                          <a:lnTo>
                            <a:pt x="10" y="11"/>
                          </a:lnTo>
                          <a:lnTo>
                            <a:pt x="5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2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2651" y="266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4 w 17"/>
                        <a:gd name="T3" fmla="*/ 16 h 17"/>
                        <a:gd name="T4" fmla="*/ 10 w 17"/>
                        <a:gd name="T5" fmla="*/ 8 h 17"/>
                        <a:gd name="T6" fmla="*/ 16 w 17"/>
                        <a:gd name="T7" fmla="*/ 0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4" y="16"/>
                          </a:lnTo>
                          <a:lnTo>
                            <a:pt x="10" y="8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3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654" y="266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4 w 17"/>
                        <a:gd name="T3" fmla="*/ 11 h 17"/>
                        <a:gd name="T4" fmla="*/ 9 w 17"/>
                        <a:gd name="T5" fmla="*/ 11 h 17"/>
                        <a:gd name="T6" fmla="*/ 12 w 17"/>
                        <a:gd name="T7" fmla="*/ 16 h 17"/>
                        <a:gd name="T8" fmla="*/ 13 w 17"/>
                        <a:gd name="T9" fmla="*/ 9 h 17"/>
                        <a:gd name="T10" fmla="*/ 16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4" y="11"/>
                          </a:lnTo>
                          <a:lnTo>
                            <a:pt x="9" y="11"/>
                          </a:lnTo>
                          <a:lnTo>
                            <a:pt x="12" y="16"/>
                          </a:lnTo>
                          <a:lnTo>
                            <a:pt x="13" y="9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4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634" y="2631"/>
                      <a:ext cx="30" cy="17"/>
                    </a:xfrm>
                    <a:custGeom>
                      <a:avLst/>
                      <a:gdLst>
                        <a:gd name="T0" fmla="*/ 0 w 30"/>
                        <a:gd name="T1" fmla="*/ 0 h 17"/>
                        <a:gd name="T2" fmla="*/ 3 w 30"/>
                        <a:gd name="T3" fmla="*/ 2 h 17"/>
                        <a:gd name="T4" fmla="*/ 8 w 30"/>
                        <a:gd name="T5" fmla="*/ 5 h 17"/>
                        <a:gd name="T6" fmla="*/ 10 w 30"/>
                        <a:gd name="T7" fmla="*/ 10 h 17"/>
                        <a:gd name="T8" fmla="*/ 14 w 30"/>
                        <a:gd name="T9" fmla="*/ 13 h 17"/>
                        <a:gd name="T10" fmla="*/ 19 w 30"/>
                        <a:gd name="T11" fmla="*/ 16 h 17"/>
                        <a:gd name="T12" fmla="*/ 22 w 30"/>
                        <a:gd name="T13" fmla="*/ 16 h 17"/>
                        <a:gd name="T14" fmla="*/ 26 w 30"/>
                        <a:gd name="T15" fmla="*/ 10 h 17"/>
                        <a:gd name="T16" fmla="*/ 29 w 30"/>
                        <a:gd name="T17" fmla="*/ 5 h 1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0"/>
                        <a:gd name="T28" fmla="*/ 0 h 17"/>
                        <a:gd name="T29" fmla="*/ 30 w 30"/>
                        <a:gd name="T30" fmla="*/ 17 h 1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0" h="17">
                          <a:moveTo>
                            <a:pt x="0" y="0"/>
                          </a:moveTo>
                          <a:lnTo>
                            <a:pt x="3" y="2"/>
                          </a:lnTo>
                          <a:lnTo>
                            <a:pt x="8" y="5"/>
                          </a:lnTo>
                          <a:lnTo>
                            <a:pt x="10" y="10"/>
                          </a:lnTo>
                          <a:lnTo>
                            <a:pt x="14" y="13"/>
                          </a:lnTo>
                          <a:lnTo>
                            <a:pt x="19" y="16"/>
                          </a:lnTo>
                          <a:lnTo>
                            <a:pt x="22" y="16"/>
                          </a:lnTo>
                          <a:lnTo>
                            <a:pt x="26" y="10"/>
                          </a:lnTo>
                          <a:lnTo>
                            <a:pt x="29" y="5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4121" name="Group 34"/>
              <p:cNvGrpSpPr>
                <a:grpSpLocks/>
              </p:cNvGrpSpPr>
              <p:nvPr/>
            </p:nvGrpSpPr>
            <p:grpSpPr bwMode="auto">
              <a:xfrm>
                <a:off x="2591" y="2364"/>
                <a:ext cx="145" cy="232"/>
                <a:chOff x="2591" y="2364"/>
                <a:chExt cx="145" cy="232"/>
              </a:xfrm>
            </p:grpSpPr>
            <p:grpSp>
              <p:nvGrpSpPr>
                <p:cNvPr id="4152" name="Group 35"/>
                <p:cNvGrpSpPr>
                  <a:grpSpLocks/>
                </p:cNvGrpSpPr>
                <p:nvPr/>
              </p:nvGrpSpPr>
              <p:grpSpPr bwMode="auto">
                <a:xfrm>
                  <a:off x="2614" y="2400"/>
                  <a:ext cx="122" cy="196"/>
                  <a:chOff x="2614" y="2400"/>
                  <a:chExt cx="122" cy="196"/>
                </a:xfrm>
              </p:grpSpPr>
              <p:sp>
                <p:nvSpPr>
                  <p:cNvPr id="4154" name="Freeform 36"/>
                  <p:cNvSpPr>
                    <a:spLocks/>
                  </p:cNvSpPr>
                  <p:nvPr/>
                </p:nvSpPr>
                <p:spPr bwMode="auto">
                  <a:xfrm>
                    <a:off x="2614" y="2400"/>
                    <a:ext cx="122" cy="196"/>
                  </a:xfrm>
                  <a:custGeom>
                    <a:avLst/>
                    <a:gdLst>
                      <a:gd name="T0" fmla="*/ 117 w 122"/>
                      <a:gd name="T1" fmla="*/ 53 h 196"/>
                      <a:gd name="T2" fmla="*/ 120 w 122"/>
                      <a:gd name="T3" fmla="*/ 65 h 196"/>
                      <a:gd name="T4" fmla="*/ 121 w 122"/>
                      <a:gd name="T5" fmla="*/ 77 h 196"/>
                      <a:gd name="T6" fmla="*/ 119 w 122"/>
                      <a:gd name="T7" fmla="*/ 103 h 196"/>
                      <a:gd name="T8" fmla="*/ 116 w 122"/>
                      <a:gd name="T9" fmla="*/ 126 h 196"/>
                      <a:gd name="T10" fmla="*/ 110 w 122"/>
                      <a:gd name="T11" fmla="*/ 139 h 196"/>
                      <a:gd name="T12" fmla="*/ 104 w 122"/>
                      <a:gd name="T13" fmla="*/ 157 h 196"/>
                      <a:gd name="T14" fmla="*/ 101 w 122"/>
                      <a:gd name="T15" fmla="*/ 166 h 196"/>
                      <a:gd name="T16" fmla="*/ 96 w 122"/>
                      <a:gd name="T17" fmla="*/ 176 h 196"/>
                      <a:gd name="T18" fmla="*/ 92 w 122"/>
                      <a:gd name="T19" fmla="*/ 186 h 196"/>
                      <a:gd name="T20" fmla="*/ 89 w 122"/>
                      <a:gd name="T21" fmla="*/ 192 h 196"/>
                      <a:gd name="T22" fmla="*/ 84 w 122"/>
                      <a:gd name="T23" fmla="*/ 195 h 196"/>
                      <a:gd name="T24" fmla="*/ 80 w 122"/>
                      <a:gd name="T25" fmla="*/ 195 h 196"/>
                      <a:gd name="T26" fmla="*/ 75 w 122"/>
                      <a:gd name="T27" fmla="*/ 194 h 196"/>
                      <a:gd name="T28" fmla="*/ 72 w 122"/>
                      <a:gd name="T29" fmla="*/ 195 h 196"/>
                      <a:gd name="T30" fmla="*/ 69 w 122"/>
                      <a:gd name="T31" fmla="*/ 194 h 196"/>
                      <a:gd name="T32" fmla="*/ 66 w 122"/>
                      <a:gd name="T33" fmla="*/ 188 h 196"/>
                      <a:gd name="T34" fmla="*/ 60 w 122"/>
                      <a:gd name="T35" fmla="*/ 176 h 196"/>
                      <a:gd name="T36" fmla="*/ 56 w 122"/>
                      <a:gd name="T37" fmla="*/ 163 h 196"/>
                      <a:gd name="T38" fmla="*/ 53 w 122"/>
                      <a:gd name="T39" fmla="*/ 151 h 196"/>
                      <a:gd name="T40" fmla="*/ 50 w 122"/>
                      <a:gd name="T41" fmla="*/ 141 h 196"/>
                      <a:gd name="T42" fmla="*/ 48 w 122"/>
                      <a:gd name="T43" fmla="*/ 133 h 196"/>
                      <a:gd name="T44" fmla="*/ 43 w 122"/>
                      <a:gd name="T45" fmla="*/ 123 h 196"/>
                      <a:gd name="T46" fmla="*/ 38 w 122"/>
                      <a:gd name="T47" fmla="*/ 115 h 196"/>
                      <a:gd name="T48" fmla="*/ 43 w 122"/>
                      <a:gd name="T49" fmla="*/ 111 h 196"/>
                      <a:gd name="T50" fmla="*/ 49 w 122"/>
                      <a:gd name="T51" fmla="*/ 109 h 196"/>
                      <a:gd name="T52" fmla="*/ 44 w 122"/>
                      <a:gd name="T53" fmla="*/ 103 h 196"/>
                      <a:gd name="T54" fmla="*/ 43 w 122"/>
                      <a:gd name="T55" fmla="*/ 97 h 196"/>
                      <a:gd name="T56" fmla="*/ 42 w 122"/>
                      <a:gd name="T57" fmla="*/ 94 h 196"/>
                      <a:gd name="T58" fmla="*/ 40 w 122"/>
                      <a:gd name="T59" fmla="*/ 90 h 196"/>
                      <a:gd name="T60" fmla="*/ 37 w 122"/>
                      <a:gd name="T61" fmla="*/ 92 h 196"/>
                      <a:gd name="T62" fmla="*/ 35 w 122"/>
                      <a:gd name="T63" fmla="*/ 93 h 196"/>
                      <a:gd name="T64" fmla="*/ 31 w 122"/>
                      <a:gd name="T65" fmla="*/ 97 h 196"/>
                      <a:gd name="T66" fmla="*/ 30 w 122"/>
                      <a:gd name="T67" fmla="*/ 102 h 196"/>
                      <a:gd name="T68" fmla="*/ 29 w 122"/>
                      <a:gd name="T69" fmla="*/ 103 h 196"/>
                      <a:gd name="T70" fmla="*/ 25 w 122"/>
                      <a:gd name="T71" fmla="*/ 103 h 196"/>
                      <a:gd name="T72" fmla="*/ 23 w 122"/>
                      <a:gd name="T73" fmla="*/ 102 h 196"/>
                      <a:gd name="T74" fmla="*/ 20 w 122"/>
                      <a:gd name="T75" fmla="*/ 99 h 196"/>
                      <a:gd name="T76" fmla="*/ 18 w 122"/>
                      <a:gd name="T77" fmla="*/ 89 h 196"/>
                      <a:gd name="T78" fmla="*/ 12 w 122"/>
                      <a:gd name="T79" fmla="*/ 82 h 196"/>
                      <a:gd name="T80" fmla="*/ 10 w 122"/>
                      <a:gd name="T81" fmla="*/ 78 h 196"/>
                      <a:gd name="T82" fmla="*/ 8 w 122"/>
                      <a:gd name="T83" fmla="*/ 73 h 196"/>
                      <a:gd name="T84" fmla="*/ 11 w 122"/>
                      <a:gd name="T85" fmla="*/ 62 h 196"/>
                      <a:gd name="T86" fmla="*/ 13 w 122"/>
                      <a:gd name="T87" fmla="*/ 56 h 196"/>
                      <a:gd name="T88" fmla="*/ 11 w 122"/>
                      <a:gd name="T89" fmla="*/ 49 h 196"/>
                      <a:gd name="T90" fmla="*/ 5 w 122"/>
                      <a:gd name="T91" fmla="*/ 42 h 196"/>
                      <a:gd name="T92" fmla="*/ 0 w 122"/>
                      <a:gd name="T93" fmla="*/ 37 h 196"/>
                      <a:gd name="T94" fmla="*/ 4 w 122"/>
                      <a:gd name="T95" fmla="*/ 24 h 196"/>
                      <a:gd name="T96" fmla="*/ 10 w 122"/>
                      <a:gd name="T97" fmla="*/ 13 h 196"/>
                      <a:gd name="T98" fmla="*/ 26 w 122"/>
                      <a:gd name="T99" fmla="*/ 4 h 196"/>
                      <a:gd name="T100" fmla="*/ 44 w 122"/>
                      <a:gd name="T101" fmla="*/ 0 h 196"/>
                      <a:gd name="T102" fmla="*/ 62 w 122"/>
                      <a:gd name="T103" fmla="*/ 1 h 196"/>
                      <a:gd name="T104" fmla="*/ 81 w 122"/>
                      <a:gd name="T105" fmla="*/ 8 h 196"/>
                      <a:gd name="T106" fmla="*/ 87 w 122"/>
                      <a:gd name="T107" fmla="*/ 16 h 196"/>
                      <a:gd name="T108" fmla="*/ 90 w 122"/>
                      <a:gd name="T109" fmla="*/ 23 h 196"/>
                      <a:gd name="T110" fmla="*/ 92 w 122"/>
                      <a:gd name="T111" fmla="*/ 32 h 196"/>
                      <a:gd name="T112" fmla="*/ 95 w 122"/>
                      <a:gd name="T113" fmla="*/ 36 h 196"/>
                      <a:gd name="T114" fmla="*/ 108 w 122"/>
                      <a:gd name="T115" fmla="*/ 44 h 196"/>
                      <a:gd name="T116" fmla="*/ 114 w 122"/>
                      <a:gd name="T117" fmla="*/ 48 h 196"/>
                      <a:gd name="T118" fmla="*/ 117 w 122"/>
                      <a:gd name="T119" fmla="*/ 53 h 19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122"/>
                      <a:gd name="T181" fmla="*/ 0 h 196"/>
                      <a:gd name="T182" fmla="*/ 122 w 122"/>
                      <a:gd name="T183" fmla="*/ 196 h 19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122" h="196">
                        <a:moveTo>
                          <a:pt x="117" y="53"/>
                        </a:moveTo>
                        <a:lnTo>
                          <a:pt x="120" y="65"/>
                        </a:lnTo>
                        <a:lnTo>
                          <a:pt x="121" y="77"/>
                        </a:lnTo>
                        <a:lnTo>
                          <a:pt x="119" y="103"/>
                        </a:lnTo>
                        <a:lnTo>
                          <a:pt x="116" y="126"/>
                        </a:lnTo>
                        <a:lnTo>
                          <a:pt x="110" y="139"/>
                        </a:lnTo>
                        <a:lnTo>
                          <a:pt x="104" y="157"/>
                        </a:lnTo>
                        <a:lnTo>
                          <a:pt x="101" y="166"/>
                        </a:lnTo>
                        <a:lnTo>
                          <a:pt x="96" y="176"/>
                        </a:lnTo>
                        <a:lnTo>
                          <a:pt x="92" y="186"/>
                        </a:lnTo>
                        <a:lnTo>
                          <a:pt x="89" y="192"/>
                        </a:lnTo>
                        <a:lnTo>
                          <a:pt x="84" y="195"/>
                        </a:lnTo>
                        <a:lnTo>
                          <a:pt x="80" y="195"/>
                        </a:lnTo>
                        <a:lnTo>
                          <a:pt x="75" y="194"/>
                        </a:lnTo>
                        <a:lnTo>
                          <a:pt x="72" y="195"/>
                        </a:lnTo>
                        <a:lnTo>
                          <a:pt x="69" y="194"/>
                        </a:lnTo>
                        <a:lnTo>
                          <a:pt x="66" y="188"/>
                        </a:lnTo>
                        <a:lnTo>
                          <a:pt x="60" y="176"/>
                        </a:lnTo>
                        <a:lnTo>
                          <a:pt x="56" y="163"/>
                        </a:lnTo>
                        <a:lnTo>
                          <a:pt x="53" y="151"/>
                        </a:lnTo>
                        <a:lnTo>
                          <a:pt x="50" y="141"/>
                        </a:lnTo>
                        <a:lnTo>
                          <a:pt x="48" y="133"/>
                        </a:lnTo>
                        <a:lnTo>
                          <a:pt x="43" y="123"/>
                        </a:lnTo>
                        <a:lnTo>
                          <a:pt x="38" y="115"/>
                        </a:lnTo>
                        <a:lnTo>
                          <a:pt x="43" y="111"/>
                        </a:lnTo>
                        <a:lnTo>
                          <a:pt x="49" y="109"/>
                        </a:lnTo>
                        <a:lnTo>
                          <a:pt x="44" y="103"/>
                        </a:lnTo>
                        <a:lnTo>
                          <a:pt x="43" y="97"/>
                        </a:lnTo>
                        <a:lnTo>
                          <a:pt x="42" y="94"/>
                        </a:lnTo>
                        <a:lnTo>
                          <a:pt x="40" y="90"/>
                        </a:lnTo>
                        <a:lnTo>
                          <a:pt x="37" y="92"/>
                        </a:lnTo>
                        <a:lnTo>
                          <a:pt x="35" y="93"/>
                        </a:lnTo>
                        <a:lnTo>
                          <a:pt x="31" y="97"/>
                        </a:lnTo>
                        <a:lnTo>
                          <a:pt x="30" y="102"/>
                        </a:lnTo>
                        <a:lnTo>
                          <a:pt x="29" y="103"/>
                        </a:lnTo>
                        <a:lnTo>
                          <a:pt x="25" y="103"/>
                        </a:lnTo>
                        <a:lnTo>
                          <a:pt x="23" y="102"/>
                        </a:lnTo>
                        <a:lnTo>
                          <a:pt x="20" y="99"/>
                        </a:lnTo>
                        <a:lnTo>
                          <a:pt x="18" y="89"/>
                        </a:lnTo>
                        <a:lnTo>
                          <a:pt x="12" y="82"/>
                        </a:lnTo>
                        <a:lnTo>
                          <a:pt x="10" y="78"/>
                        </a:lnTo>
                        <a:lnTo>
                          <a:pt x="8" y="73"/>
                        </a:lnTo>
                        <a:lnTo>
                          <a:pt x="11" y="62"/>
                        </a:lnTo>
                        <a:lnTo>
                          <a:pt x="13" y="56"/>
                        </a:lnTo>
                        <a:lnTo>
                          <a:pt x="11" y="49"/>
                        </a:lnTo>
                        <a:lnTo>
                          <a:pt x="5" y="42"/>
                        </a:lnTo>
                        <a:lnTo>
                          <a:pt x="0" y="37"/>
                        </a:lnTo>
                        <a:lnTo>
                          <a:pt x="4" y="24"/>
                        </a:lnTo>
                        <a:lnTo>
                          <a:pt x="10" y="13"/>
                        </a:lnTo>
                        <a:lnTo>
                          <a:pt x="26" y="4"/>
                        </a:lnTo>
                        <a:lnTo>
                          <a:pt x="44" y="0"/>
                        </a:lnTo>
                        <a:lnTo>
                          <a:pt x="62" y="1"/>
                        </a:lnTo>
                        <a:lnTo>
                          <a:pt x="81" y="8"/>
                        </a:lnTo>
                        <a:lnTo>
                          <a:pt x="87" y="16"/>
                        </a:lnTo>
                        <a:lnTo>
                          <a:pt x="90" y="23"/>
                        </a:lnTo>
                        <a:lnTo>
                          <a:pt x="92" y="32"/>
                        </a:lnTo>
                        <a:lnTo>
                          <a:pt x="95" y="36"/>
                        </a:lnTo>
                        <a:lnTo>
                          <a:pt x="108" y="44"/>
                        </a:lnTo>
                        <a:lnTo>
                          <a:pt x="114" y="48"/>
                        </a:lnTo>
                        <a:lnTo>
                          <a:pt x="117" y="53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155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628" y="2429"/>
                    <a:ext cx="92" cy="101"/>
                    <a:chOff x="2628" y="2429"/>
                    <a:chExt cx="92" cy="101"/>
                  </a:xfrm>
                </p:grpSpPr>
                <p:grpSp>
                  <p:nvGrpSpPr>
                    <p:cNvPr id="4156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28" y="2429"/>
                      <a:ext cx="92" cy="101"/>
                      <a:chOff x="2628" y="2429"/>
                      <a:chExt cx="92" cy="101"/>
                    </a:xfrm>
                  </p:grpSpPr>
                  <p:sp>
                    <p:nvSpPr>
                      <p:cNvPr id="4158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93" y="2436"/>
                        <a:ext cx="27" cy="94"/>
                      </a:xfrm>
                      <a:custGeom>
                        <a:avLst/>
                        <a:gdLst>
                          <a:gd name="T0" fmla="*/ 26 w 27"/>
                          <a:gd name="T1" fmla="*/ 93 h 94"/>
                          <a:gd name="T2" fmla="*/ 23 w 27"/>
                          <a:gd name="T3" fmla="*/ 84 h 94"/>
                          <a:gd name="T4" fmla="*/ 20 w 27"/>
                          <a:gd name="T5" fmla="*/ 78 h 94"/>
                          <a:gd name="T6" fmla="*/ 21 w 27"/>
                          <a:gd name="T7" fmla="*/ 66 h 94"/>
                          <a:gd name="T8" fmla="*/ 24 w 27"/>
                          <a:gd name="T9" fmla="*/ 57 h 94"/>
                          <a:gd name="T10" fmla="*/ 26 w 27"/>
                          <a:gd name="T11" fmla="*/ 45 h 94"/>
                          <a:gd name="T12" fmla="*/ 26 w 27"/>
                          <a:gd name="T13" fmla="*/ 36 h 94"/>
                          <a:gd name="T14" fmla="*/ 20 w 27"/>
                          <a:gd name="T15" fmla="*/ 27 h 94"/>
                          <a:gd name="T16" fmla="*/ 15 w 27"/>
                          <a:gd name="T17" fmla="*/ 20 h 94"/>
                          <a:gd name="T18" fmla="*/ 8 w 27"/>
                          <a:gd name="T19" fmla="*/ 15 h 94"/>
                          <a:gd name="T20" fmla="*/ 0 w 27"/>
                          <a:gd name="T21" fmla="*/ 11 h 94"/>
                          <a:gd name="T22" fmla="*/ 5 w 27"/>
                          <a:gd name="T23" fmla="*/ 11 h 94"/>
                          <a:gd name="T24" fmla="*/ 7 w 27"/>
                          <a:gd name="T25" fmla="*/ 9 h 94"/>
                          <a:gd name="T26" fmla="*/ 9 w 27"/>
                          <a:gd name="T27" fmla="*/ 7 h 94"/>
                          <a:gd name="T28" fmla="*/ 10 w 27"/>
                          <a:gd name="T29" fmla="*/ 3 h 94"/>
                          <a:gd name="T30" fmla="*/ 10 w 27"/>
                          <a:gd name="T31" fmla="*/ 0 h 94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w 27"/>
                          <a:gd name="T49" fmla="*/ 0 h 94"/>
                          <a:gd name="T50" fmla="*/ 27 w 27"/>
                          <a:gd name="T51" fmla="*/ 94 h 94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T48" t="T49" r="T50" b="T51"/>
                        <a:pathLst>
                          <a:path w="27" h="94">
                            <a:moveTo>
                              <a:pt x="26" y="93"/>
                            </a:moveTo>
                            <a:lnTo>
                              <a:pt x="23" y="84"/>
                            </a:lnTo>
                            <a:lnTo>
                              <a:pt x="20" y="78"/>
                            </a:lnTo>
                            <a:lnTo>
                              <a:pt x="21" y="66"/>
                            </a:lnTo>
                            <a:lnTo>
                              <a:pt x="24" y="57"/>
                            </a:lnTo>
                            <a:lnTo>
                              <a:pt x="26" y="45"/>
                            </a:lnTo>
                            <a:lnTo>
                              <a:pt x="26" y="36"/>
                            </a:lnTo>
                            <a:lnTo>
                              <a:pt x="20" y="27"/>
                            </a:lnTo>
                            <a:lnTo>
                              <a:pt x="15" y="20"/>
                            </a:lnTo>
                            <a:lnTo>
                              <a:pt x="8" y="15"/>
                            </a:lnTo>
                            <a:lnTo>
                              <a:pt x="0" y="11"/>
                            </a:lnTo>
                            <a:lnTo>
                              <a:pt x="5" y="11"/>
                            </a:lnTo>
                            <a:lnTo>
                              <a:pt x="7" y="9"/>
                            </a:lnTo>
                            <a:lnTo>
                              <a:pt x="9" y="7"/>
                            </a:lnTo>
                            <a:lnTo>
                              <a:pt x="10" y="3"/>
                            </a:lnTo>
                            <a:lnTo>
                              <a:pt x="1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59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48" y="2459"/>
                        <a:ext cx="33" cy="17"/>
                      </a:xfrm>
                      <a:custGeom>
                        <a:avLst/>
                        <a:gdLst>
                          <a:gd name="T0" fmla="*/ 32 w 33"/>
                          <a:gd name="T1" fmla="*/ 9 h 17"/>
                          <a:gd name="T2" fmla="*/ 26 w 33"/>
                          <a:gd name="T3" fmla="*/ 13 h 17"/>
                          <a:gd name="T4" fmla="*/ 20 w 33"/>
                          <a:gd name="T5" fmla="*/ 13 h 17"/>
                          <a:gd name="T6" fmla="*/ 13 w 33"/>
                          <a:gd name="T7" fmla="*/ 16 h 17"/>
                          <a:gd name="T8" fmla="*/ 7 w 33"/>
                          <a:gd name="T9" fmla="*/ 13 h 17"/>
                          <a:gd name="T10" fmla="*/ 2 w 33"/>
                          <a:gd name="T11" fmla="*/ 13 h 17"/>
                          <a:gd name="T12" fmla="*/ 0 w 33"/>
                          <a:gd name="T13" fmla="*/ 9 h 17"/>
                          <a:gd name="T14" fmla="*/ 0 w 33"/>
                          <a:gd name="T15" fmla="*/ 2 h 17"/>
                          <a:gd name="T16" fmla="*/ 4 w 33"/>
                          <a:gd name="T17" fmla="*/ 0 h 17"/>
                          <a:gd name="T18" fmla="*/ 8 w 33"/>
                          <a:gd name="T19" fmla="*/ 0 h 17"/>
                          <a:gd name="T20" fmla="*/ 14 w 33"/>
                          <a:gd name="T21" fmla="*/ 2 h 17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w 33"/>
                          <a:gd name="T34" fmla="*/ 0 h 17"/>
                          <a:gd name="T35" fmla="*/ 33 w 33"/>
                          <a:gd name="T36" fmla="*/ 17 h 17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T33" t="T34" r="T35" b="T36"/>
                        <a:pathLst>
                          <a:path w="33" h="17">
                            <a:moveTo>
                              <a:pt x="32" y="9"/>
                            </a:moveTo>
                            <a:lnTo>
                              <a:pt x="26" y="13"/>
                            </a:lnTo>
                            <a:lnTo>
                              <a:pt x="20" y="13"/>
                            </a:lnTo>
                            <a:lnTo>
                              <a:pt x="13" y="16"/>
                            </a:lnTo>
                            <a:lnTo>
                              <a:pt x="7" y="13"/>
                            </a:lnTo>
                            <a:lnTo>
                              <a:pt x="2" y="13"/>
                            </a:lnTo>
                            <a:lnTo>
                              <a:pt x="0" y="9"/>
                            </a:lnTo>
                            <a:lnTo>
                              <a:pt x="0" y="2"/>
                            </a:lnTo>
                            <a:lnTo>
                              <a:pt x="4" y="0"/>
                            </a:lnTo>
                            <a:lnTo>
                              <a:pt x="8" y="0"/>
                            </a:lnTo>
                            <a:lnTo>
                              <a:pt x="14" y="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60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75" y="2486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0 h 17"/>
                          <a:gd name="T2" fmla="*/ 6 w 17"/>
                          <a:gd name="T3" fmla="*/ 2 h 17"/>
                          <a:gd name="T4" fmla="*/ 12 w 17"/>
                          <a:gd name="T5" fmla="*/ 6 h 17"/>
                          <a:gd name="T6" fmla="*/ 14 w 17"/>
                          <a:gd name="T7" fmla="*/ 11 h 17"/>
                          <a:gd name="T8" fmla="*/ 1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7"/>
                          <a:gd name="T16" fmla="*/ 0 h 17"/>
                          <a:gd name="T17" fmla="*/ 17 w 17"/>
                          <a:gd name="T18" fmla="*/ 17 h 1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7" h="17">
                            <a:moveTo>
                              <a:pt x="0" y="0"/>
                            </a:moveTo>
                            <a:lnTo>
                              <a:pt x="6" y="2"/>
                            </a:lnTo>
                            <a:lnTo>
                              <a:pt x="12" y="6"/>
                            </a:lnTo>
                            <a:lnTo>
                              <a:pt x="14" y="11"/>
                            </a:lnTo>
                            <a:lnTo>
                              <a:pt x="16" y="1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61" name="Freeform 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44" y="2436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0 h 17"/>
                          <a:gd name="T2" fmla="*/ 8 w 17"/>
                          <a:gd name="T3" fmla="*/ 16 h 17"/>
                          <a:gd name="T4" fmla="*/ 8 w 17"/>
                          <a:gd name="T5" fmla="*/ 11 h 17"/>
                          <a:gd name="T6" fmla="*/ 4 w 17"/>
                          <a:gd name="T7" fmla="*/ 9 h 17"/>
                          <a:gd name="T8" fmla="*/ 0 w 17"/>
                          <a:gd name="T9" fmla="*/ 9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7"/>
                          <a:gd name="T16" fmla="*/ 0 h 17"/>
                          <a:gd name="T17" fmla="*/ 17 w 17"/>
                          <a:gd name="T18" fmla="*/ 17 h 1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7" h="17">
                            <a:moveTo>
                              <a:pt x="16" y="0"/>
                            </a:moveTo>
                            <a:lnTo>
                              <a:pt x="8" y="16"/>
                            </a:lnTo>
                            <a:lnTo>
                              <a:pt x="8" y="11"/>
                            </a:lnTo>
                            <a:lnTo>
                              <a:pt x="4" y="9"/>
                            </a:lnTo>
                            <a:lnTo>
                              <a:pt x="0" y="9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62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41" y="2451"/>
                        <a:ext cx="17" cy="17"/>
                      </a:xfrm>
                      <a:custGeom>
                        <a:avLst/>
                        <a:gdLst>
                          <a:gd name="T0" fmla="*/ 9 w 17"/>
                          <a:gd name="T1" fmla="*/ 12 h 17"/>
                          <a:gd name="T2" fmla="*/ 13 w 17"/>
                          <a:gd name="T3" fmla="*/ 12 h 17"/>
                          <a:gd name="T4" fmla="*/ 16 w 17"/>
                          <a:gd name="T5" fmla="*/ 8 h 17"/>
                          <a:gd name="T6" fmla="*/ 16 w 17"/>
                          <a:gd name="T7" fmla="*/ 4 h 17"/>
                          <a:gd name="T8" fmla="*/ 13 w 17"/>
                          <a:gd name="T9" fmla="*/ 0 h 17"/>
                          <a:gd name="T10" fmla="*/ 6 w 17"/>
                          <a:gd name="T11" fmla="*/ 0 h 17"/>
                          <a:gd name="T12" fmla="*/ 2 w 17"/>
                          <a:gd name="T13" fmla="*/ 0 h 17"/>
                          <a:gd name="T14" fmla="*/ 2 w 17"/>
                          <a:gd name="T15" fmla="*/ 4 h 17"/>
                          <a:gd name="T16" fmla="*/ 2 w 17"/>
                          <a:gd name="T17" fmla="*/ 8 h 17"/>
                          <a:gd name="T18" fmla="*/ 0 w 17"/>
                          <a:gd name="T19" fmla="*/ 12 h 17"/>
                          <a:gd name="T20" fmla="*/ 0 w 17"/>
                          <a:gd name="T21" fmla="*/ 16 h 17"/>
                          <a:gd name="T22" fmla="*/ 2 w 17"/>
                          <a:gd name="T23" fmla="*/ 16 h 17"/>
                          <a:gd name="T24" fmla="*/ 9 w 17"/>
                          <a:gd name="T25" fmla="*/ 12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7"/>
                          <a:gd name="T40" fmla="*/ 0 h 17"/>
                          <a:gd name="T41" fmla="*/ 17 w 17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7" h="17">
                            <a:moveTo>
                              <a:pt x="9" y="12"/>
                            </a:moveTo>
                            <a:lnTo>
                              <a:pt x="13" y="12"/>
                            </a:lnTo>
                            <a:lnTo>
                              <a:pt x="16" y="8"/>
                            </a:lnTo>
                            <a:lnTo>
                              <a:pt x="16" y="4"/>
                            </a:lnTo>
                            <a:lnTo>
                              <a:pt x="13" y="0"/>
                            </a:lnTo>
                            <a:lnTo>
                              <a:pt x="6" y="0"/>
                            </a:lnTo>
                            <a:lnTo>
                              <a:pt x="2" y="0"/>
                            </a:lnTo>
                            <a:lnTo>
                              <a:pt x="2" y="4"/>
                            </a:lnTo>
                            <a:lnTo>
                              <a:pt x="2" y="8"/>
                            </a:lnTo>
                            <a:lnTo>
                              <a:pt x="0" y="12"/>
                            </a:lnTo>
                            <a:lnTo>
                              <a:pt x="0" y="16"/>
                            </a:lnTo>
                            <a:lnTo>
                              <a:pt x="2" y="16"/>
                            </a:lnTo>
                            <a:lnTo>
                              <a:pt x="9" y="12"/>
                            </a:lnTo>
                          </a:path>
                        </a:pathLst>
                      </a:custGeom>
                      <a:solidFill>
                        <a:srgbClr val="C0804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63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28" y="2429"/>
                        <a:ext cx="17" cy="31"/>
                      </a:xfrm>
                      <a:custGeom>
                        <a:avLst/>
                        <a:gdLst>
                          <a:gd name="T0" fmla="*/ 0 w 17"/>
                          <a:gd name="T1" fmla="*/ 30 h 31"/>
                          <a:gd name="T2" fmla="*/ 0 w 17"/>
                          <a:gd name="T3" fmla="*/ 21 h 31"/>
                          <a:gd name="T4" fmla="*/ 3 w 17"/>
                          <a:gd name="T5" fmla="*/ 12 h 31"/>
                          <a:gd name="T6" fmla="*/ 9 w 17"/>
                          <a:gd name="T7" fmla="*/ 11 h 31"/>
                          <a:gd name="T8" fmla="*/ 15 w 17"/>
                          <a:gd name="T9" fmla="*/ 6 h 31"/>
                          <a:gd name="T10" fmla="*/ 16 w 17"/>
                          <a:gd name="T11" fmla="*/ 0 h 31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17"/>
                          <a:gd name="T19" fmla="*/ 0 h 31"/>
                          <a:gd name="T20" fmla="*/ 17 w 17"/>
                          <a:gd name="T21" fmla="*/ 31 h 31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17" h="31">
                            <a:moveTo>
                              <a:pt x="0" y="30"/>
                            </a:moveTo>
                            <a:lnTo>
                              <a:pt x="0" y="21"/>
                            </a:lnTo>
                            <a:lnTo>
                              <a:pt x="3" y="12"/>
                            </a:lnTo>
                            <a:lnTo>
                              <a:pt x="9" y="11"/>
                            </a:lnTo>
                            <a:lnTo>
                              <a:pt x="15" y="6"/>
                            </a:lnTo>
                            <a:lnTo>
                              <a:pt x="16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64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44" y="2466"/>
                        <a:ext cx="21" cy="29"/>
                      </a:xfrm>
                      <a:custGeom>
                        <a:avLst/>
                        <a:gdLst>
                          <a:gd name="T0" fmla="*/ 9 w 21"/>
                          <a:gd name="T1" fmla="*/ 27 h 29"/>
                          <a:gd name="T2" fmla="*/ 14 w 21"/>
                          <a:gd name="T3" fmla="*/ 28 h 29"/>
                          <a:gd name="T4" fmla="*/ 18 w 21"/>
                          <a:gd name="T5" fmla="*/ 27 h 29"/>
                          <a:gd name="T6" fmla="*/ 20 w 21"/>
                          <a:gd name="T7" fmla="*/ 24 h 29"/>
                          <a:gd name="T8" fmla="*/ 20 w 21"/>
                          <a:gd name="T9" fmla="*/ 18 h 29"/>
                          <a:gd name="T10" fmla="*/ 16 w 21"/>
                          <a:gd name="T11" fmla="*/ 15 h 29"/>
                          <a:gd name="T12" fmla="*/ 11 w 21"/>
                          <a:gd name="T13" fmla="*/ 12 h 29"/>
                          <a:gd name="T14" fmla="*/ 5 w 21"/>
                          <a:gd name="T15" fmla="*/ 7 h 29"/>
                          <a:gd name="T16" fmla="*/ 1 w 21"/>
                          <a:gd name="T17" fmla="*/ 4 h 29"/>
                          <a:gd name="T18" fmla="*/ 0 w 21"/>
                          <a:gd name="T19" fmla="*/ 0 h 2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1"/>
                          <a:gd name="T31" fmla="*/ 0 h 29"/>
                          <a:gd name="T32" fmla="*/ 21 w 21"/>
                          <a:gd name="T33" fmla="*/ 29 h 2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1" h="29">
                            <a:moveTo>
                              <a:pt x="9" y="27"/>
                            </a:moveTo>
                            <a:lnTo>
                              <a:pt x="14" y="28"/>
                            </a:lnTo>
                            <a:lnTo>
                              <a:pt x="18" y="27"/>
                            </a:lnTo>
                            <a:lnTo>
                              <a:pt x="20" y="24"/>
                            </a:lnTo>
                            <a:lnTo>
                              <a:pt x="20" y="18"/>
                            </a:lnTo>
                            <a:lnTo>
                              <a:pt x="16" y="15"/>
                            </a:lnTo>
                            <a:lnTo>
                              <a:pt x="11" y="12"/>
                            </a:lnTo>
                            <a:lnTo>
                              <a:pt x="5" y="7"/>
                            </a:lnTo>
                            <a:lnTo>
                              <a:pt x="1" y="4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157" name="Line 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59" y="2494"/>
                      <a:ext cx="25" cy="1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153" name="Freeform 47"/>
                <p:cNvSpPr>
                  <a:spLocks/>
                </p:cNvSpPr>
                <p:nvPr/>
              </p:nvSpPr>
              <p:spPr bwMode="auto">
                <a:xfrm>
                  <a:off x="2591" y="2364"/>
                  <a:ext cx="130" cy="82"/>
                </a:xfrm>
                <a:custGeom>
                  <a:avLst/>
                  <a:gdLst>
                    <a:gd name="T0" fmla="*/ 124 w 130"/>
                    <a:gd name="T1" fmla="*/ 81 h 82"/>
                    <a:gd name="T2" fmla="*/ 116 w 130"/>
                    <a:gd name="T3" fmla="*/ 77 h 82"/>
                    <a:gd name="T4" fmla="*/ 111 w 130"/>
                    <a:gd name="T5" fmla="*/ 71 h 82"/>
                    <a:gd name="T6" fmla="*/ 109 w 130"/>
                    <a:gd name="T7" fmla="*/ 63 h 82"/>
                    <a:gd name="T8" fmla="*/ 106 w 130"/>
                    <a:gd name="T9" fmla="*/ 55 h 82"/>
                    <a:gd name="T10" fmla="*/ 104 w 130"/>
                    <a:gd name="T11" fmla="*/ 48 h 82"/>
                    <a:gd name="T12" fmla="*/ 98 w 130"/>
                    <a:gd name="T13" fmla="*/ 46 h 82"/>
                    <a:gd name="T14" fmla="*/ 93 w 130"/>
                    <a:gd name="T15" fmla="*/ 43 h 82"/>
                    <a:gd name="T16" fmla="*/ 87 w 130"/>
                    <a:gd name="T17" fmla="*/ 44 h 82"/>
                    <a:gd name="T18" fmla="*/ 82 w 130"/>
                    <a:gd name="T19" fmla="*/ 48 h 82"/>
                    <a:gd name="T20" fmla="*/ 79 w 130"/>
                    <a:gd name="T21" fmla="*/ 55 h 82"/>
                    <a:gd name="T22" fmla="*/ 81 w 130"/>
                    <a:gd name="T23" fmla="*/ 63 h 82"/>
                    <a:gd name="T24" fmla="*/ 86 w 130"/>
                    <a:gd name="T25" fmla="*/ 73 h 82"/>
                    <a:gd name="T26" fmla="*/ 75 w 130"/>
                    <a:gd name="T27" fmla="*/ 76 h 82"/>
                    <a:gd name="T28" fmla="*/ 74 w 130"/>
                    <a:gd name="T29" fmla="*/ 71 h 82"/>
                    <a:gd name="T30" fmla="*/ 69 w 130"/>
                    <a:gd name="T31" fmla="*/ 67 h 82"/>
                    <a:gd name="T32" fmla="*/ 65 w 130"/>
                    <a:gd name="T33" fmla="*/ 61 h 82"/>
                    <a:gd name="T34" fmla="*/ 63 w 130"/>
                    <a:gd name="T35" fmla="*/ 56 h 82"/>
                    <a:gd name="T36" fmla="*/ 62 w 130"/>
                    <a:gd name="T37" fmla="*/ 52 h 82"/>
                    <a:gd name="T38" fmla="*/ 59 w 130"/>
                    <a:gd name="T39" fmla="*/ 55 h 82"/>
                    <a:gd name="T40" fmla="*/ 54 w 130"/>
                    <a:gd name="T41" fmla="*/ 55 h 82"/>
                    <a:gd name="T42" fmla="*/ 50 w 130"/>
                    <a:gd name="T43" fmla="*/ 56 h 82"/>
                    <a:gd name="T44" fmla="*/ 45 w 130"/>
                    <a:gd name="T45" fmla="*/ 55 h 82"/>
                    <a:gd name="T46" fmla="*/ 43 w 130"/>
                    <a:gd name="T47" fmla="*/ 55 h 82"/>
                    <a:gd name="T48" fmla="*/ 39 w 130"/>
                    <a:gd name="T49" fmla="*/ 59 h 82"/>
                    <a:gd name="T50" fmla="*/ 36 w 130"/>
                    <a:gd name="T51" fmla="*/ 65 h 82"/>
                    <a:gd name="T52" fmla="*/ 30 w 130"/>
                    <a:gd name="T53" fmla="*/ 69 h 82"/>
                    <a:gd name="T54" fmla="*/ 24 w 130"/>
                    <a:gd name="T55" fmla="*/ 72 h 82"/>
                    <a:gd name="T56" fmla="*/ 18 w 130"/>
                    <a:gd name="T57" fmla="*/ 74 h 82"/>
                    <a:gd name="T58" fmla="*/ 11 w 130"/>
                    <a:gd name="T59" fmla="*/ 76 h 82"/>
                    <a:gd name="T60" fmla="*/ 5 w 130"/>
                    <a:gd name="T61" fmla="*/ 74 h 82"/>
                    <a:gd name="T62" fmla="*/ 1 w 130"/>
                    <a:gd name="T63" fmla="*/ 69 h 82"/>
                    <a:gd name="T64" fmla="*/ 0 w 130"/>
                    <a:gd name="T65" fmla="*/ 63 h 82"/>
                    <a:gd name="T66" fmla="*/ 1 w 130"/>
                    <a:gd name="T67" fmla="*/ 57 h 82"/>
                    <a:gd name="T68" fmla="*/ 5 w 130"/>
                    <a:gd name="T69" fmla="*/ 51 h 82"/>
                    <a:gd name="T70" fmla="*/ 7 w 130"/>
                    <a:gd name="T71" fmla="*/ 43 h 82"/>
                    <a:gd name="T72" fmla="*/ 10 w 130"/>
                    <a:gd name="T73" fmla="*/ 39 h 82"/>
                    <a:gd name="T74" fmla="*/ 16 w 130"/>
                    <a:gd name="T75" fmla="*/ 34 h 82"/>
                    <a:gd name="T76" fmla="*/ 20 w 130"/>
                    <a:gd name="T77" fmla="*/ 31 h 82"/>
                    <a:gd name="T78" fmla="*/ 26 w 130"/>
                    <a:gd name="T79" fmla="*/ 31 h 82"/>
                    <a:gd name="T80" fmla="*/ 30 w 130"/>
                    <a:gd name="T81" fmla="*/ 31 h 82"/>
                    <a:gd name="T82" fmla="*/ 35 w 130"/>
                    <a:gd name="T83" fmla="*/ 24 h 82"/>
                    <a:gd name="T84" fmla="*/ 42 w 130"/>
                    <a:gd name="T85" fmla="*/ 16 h 82"/>
                    <a:gd name="T86" fmla="*/ 53 w 130"/>
                    <a:gd name="T87" fmla="*/ 9 h 82"/>
                    <a:gd name="T88" fmla="*/ 67 w 130"/>
                    <a:gd name="T89" fmla="*/ 3 h 82"/>
                    <a:gd name="T90" fmla="*/ 82 w 130"/>
                    <a:gd name="T91" fmla="*/ 0 h 82"/>
                    <a:gd name="T92" fmla="*/ 92 w 130"/>
                    <a:gd name="T93" fmla="*/ 1 h 82"/>
                    <a:gd name="T94" fmla="*/ 94 w 130"/>
                    <a:gd name="T95" fmla="*/ 4 h 82"/>
                    <a:gd name="T96" fmla="*/ 98 w 130"/>
                    <a:gd name="T97" fmla="*/ 8 h 82"/>
                    <a:gd name="T98" fmla="*/ 103 w 130"/>
                    <a:gd name="T99" fmla="*/ 10 h 82"/>
                    <a:gd name="T100" fmla="*/ 110 w 130"/>
                    <a:gd name="T101" fmla="*/ 14 h 82"/>
                    <a:gd name="T102" fmla="*/ 115 w 130"/>
                    <a:gd name="T103" fmla="*/ 17 h 82"/>
                    <a:gd name="T104" fmla="*/ 118 w 130"/>
                    <a:gd name="T105" fmla="*/ 21 h 82"/>
                    <a:gd name="T106" fmla="*/ 122 w 130"/>
                    <a:gd name="T107" fmla="*/ 26 h 82"/>
                    <a:gd name="T108" fmla="*/ 124 w 130"/>
                    <a:gd name="T109" fmla="*/ 31 h 82"/>
                    <a:gd name="T110" fmla="*/ 124 w 130"/>
                    <a:gd name="T111" fmla="*/ 38 h 82"/>
                    <a:gd name="T112" fmla="*/ 127 w 130"/>
                    <a:gd name="T113" fmla="*/ 44 h 82"/>
                    <a:gd name="T114" fmla="*/ 129 w 130"/>
                    <a:gd name="T115" fmla="*/ 52 h 82"/>
                    <a:gd name="T116" fmla="*/ 129 w 130"/>
                    <a:gd name="T117" fmla="*/ 61 h 82"/>
                    <a:gd name="T118" fmla="*/ 129 w 130"/>
                    <a:gd name="T119" fmla="*/ 68 h 82"/>
                    <a:gd name="T120" fmla="*/ 128 w 130"/>
                    <a:gd name="T121" fmla="*/ 76 h 82"/>
                    <a:gd name="T122" fmla="*/ 124 w 130"/>
                    <a:gd name="T123" fmla="*/ 81 h 8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0"/>
                    <a:gd name="T187" fmla="*/ 0 h 82"/>
                    <a:gd name="T188" fmla="*/ 130 w 130"/>
                    <a:gd name="T189" fmla="*/ 82 h 8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0" h="82">
                      <a:moveTo>
                        <a:pt x="124" y="81"/>
                      </a:moveTo>
                      <a:lnTo>
                        <a:pt x="116" y="77"/>
                      </a:lnTo>
                      <a:lnTo>
                        <a:pt x="111" y="71"/>
                      </a:lnTo>
                      <a:lnTo>
                        <a:pt x="109" y="63"/>
                      </a:lnTo>
                      <a:lnTo>
                        <a:pt x="106" y="55"/>
                      </a:lnTo>
                      <a:lnTo>
                        <a:pt x="104" y="48"/>
                      </a:lnTo>
                      <a:lnTo>
                        <a:pt x="98" y="46"/>
                      </a:lnTo>
                      <a:lnTo>
                        <a:pt x="93" y="43"/>
                      </a:lnTo>
                      <a:lnTo>
                        <a:pt x="87" y="44"/>
                      </a:lnTo>
                      <a:lnTo>
                        <a:pt x="82" y="48"/>
                      </a:lnTo>
                      <a:lnTo>
                        <a:pt x="79" y="55"/>
                      </a:lnTo>
                      <a:lnTo>
                        <a:pt x="81" y="63"/>
                      </a:lnTo>
                      <a:lnTo>
                        <a:pt x="86" y="73"/>
                      </a:lnTo>
                      <a:lnTo>
                        <a:pt x="75" y="76"/>
                      </a:lnTo>
                      <a:lnTo>
                        <a:pt x="74" y="71"/>
                      </a:lnTo>
                      <a:lnTo>
                        <a:pt x="69" y="67"/>
                      </a:lnTo>
                      <a:lnTo>
                        <a:pt x="65" y="61"/>
                      </a:lnTo>
                      <a:lnTo>
                        <a:pt x="63" y="56"/>
                      </a:lnTo>
                      <a:lnTo>
                        <a:pt x="62" y="52"/>
                      </a:lnTo>
                      <a:lnTo>
                        <a:pt x="59" y="55"/>
                      </a:lnTo>
                      <a:lnTo>
                        <a:pt x="54" y="55"/>
                      </a:lnTo>
                      <a:lnTo>
                        <a:pt x="50" y="56"/>
                      </a:lnTo>
                      <a:lnTo>
                        <a:pt x="45" y="55"/>
                      </a:lnTo>
                      <a:lnTo>
                        <a:pt x="43" y="55"/>
                      </a:lnTo>
                      <a:lnTo>
                        <a:pt x="39" y="59"/>
                      </a:lnTo>
                      <a:lnTo>
                        <a:pt x="36" y="65"/>
                      </a:lnTo>
                      <a:lnTo>
                        <a:pt x="30" y="69"/>
                      </a:lnTo>
                      <a:lnTo>
                        <a:pt x="24" y="72"/>
                      </a:lnTo>
                      <a:lnTo>
                        <a:pt x="18" y="74"/>
                      </a:lnTo>
                      <a:lnTo>
                        <a:pt x="11" y="76"/>
                      </a:lnTo>
                      <a:lnTo>
                        <a:pt x="5" y="74"/>
                      </a:lnTo>
                      <a:lnTo>
                        <a:pt x="1" y="69"/>
                      </a:lnTo>
                      <a:lnTo>
                        <a:pt x="0" y="63"/>
                      </a:lnTo>
                      <a:lnTo>
                        <a:pt x="1" y="57"/>
                      </a:lnTo>
                      <a:lnTo>
                        <a:pt x="5" y="51"/>
                      </a:lnTo>
                      <a:lnTo>
                        <a:pt x="7" y="43"/>
                      </a:lnTo>
                      <a:lnTo>
                        <a:pt x="10" y="39"/>
                      </a:lnTo>
                      <a:lnTo>
                        <a:pt x="16" y="34"/>
                      </a:lnTo>
                      <a:lnTo>
                        <a:pt x="20" y="31"/>
                      </a:lnTo>
                      <a:lnTo>
                        <a:pt x="26" y="31"/>
                      </a:lnTo>
                      <a:lnTo>
                        <a:pt x="30" y="31"/>
                      </a:lnTo>
                      <a:lnTo>
                        <a:pt x="35" y="24"/>
                      </a:lnTo>
                      <a:lnTo>
                        <a:pt x="42" y="16"/>
                      </a:lnTo>
                      <a:lnTo>
                        <a:pt x="53" y="9"/>
                      </a:lnTo>
                      <a:lnTo>
                        <a:pt x="67" y="3"/>
                      </a:lnTo>
                      <a:lnTo>
                        <a:pt x="82" y="0"/>
                      </a:lnTo>
                      <a:lnTo>
                        <a:pt x="92" y="1"/>
                      </a:lnTo>
                      <a:lnTo>
                        <a:pt x="94" y="4"/>
                      </a:lnTo>
                      <a:lnTo>
                        <a:pt x="98" y="8"/>
                      </a:lnTo>
                      <a:lnTo>
                        <a:pt x="103" y="10"/>
                      </a:lnTo>
                      <a:lnTo>
                        <a:pt x="110" y="14"/>
                      </a:lnTo>
                      <a:lnTo>
                        <a:pt x="115" y="17"/>
                      </a:lnTo>
                      <a:lnTo>
                        <a:pt x="118" y="21"/>
                      </a:lnTo>
                      <a:lnTo>
                        <a:pt x="122" y="26"/>
                      </a:lnTo>
                      <a:lnTo>
                        <a:pt x="124" y="31"/>
                      </a:lnTo>
                      <a:lnTo>
                        <a:pt x="124" y="38"/>
                      </a:lnTo>
                      <a:lnTo>
                        <a:pt x="127" y="44"/>
                      </a:lnTo>
                      <a:lnTo>
                        <a:pt x="129" y="52"/>
                      </a:lnTo>
                      <a:lnTo>
                        <a:pt x="129" y="61"/>
                      </a:lnTo>
                      <a:lnTo>
                        <a:pt x="129" y="68"/>
                      </a:lnTo>
                      <a:lnTo>
                        <a:pt x="128" y="76"/>
                      </a:lnTo>
                      <a:lnTo>
                        <a:pt x="124" y="81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22" name="Group 48"/>
              <p:cNvGrpSpPr>
                <a:grpSpLocks/>
              </p:cNvGrpSpPr>
              <p:nvPr/>
            </p:nvGrpSpPr>
            <p:grpSpPr bwMode="auto">
              <a:xfrm>
                <a:off x="2925" y="2996"/>
                <a:ext cx="240" cy="74"/>
                <a:chOff x="2925" y="2996"/>
                <a:chExt cx="240" cy="74"/>
              </a:xfrm>
            </p:grpSpPr>
            <p:sp>
              <p:nvSpPr>
                <p:cNvPr id="4150" name="Freeform 49"/>
                <p:cNvSpPr>
                  <a:spLocks/>
                </p:cNvSpPr>
                <p:nvPr/>
              </p:nvSpPr>
              <p:spPr bwMode="auto">
                <a:xfrm>
                  <a:off x="2927" y="2996"/>
                  <a:ext cx="238" cy="59"/>
                </a:xfrm>
                <a:custGeom>
                  <a:avLst/>
                  <a:gdLst>
                    <a:gd name="T0" fmla="*/ 124 w 238"/>
                    <a:gd name="T1" fmla="*/ 0 h 59"/>
                    <a:gd name="T2" fmla="*/ 109 w 238"/>
                    <a:gd name="T3" fmla="*/ 1 h 59"/>
                    <a:gd name="T4" fmla="*/ 96 w 238"/>
                    <a:gd name="T5" fmla="*/ 7 h 59"/>
                    <a:gd name="T6" fmla="*/ 83 w 238"/>
                    <a:gd name="T7" fmla="*/ 12 h 59"/>
                    <a:gd name="T8" fmla="*/ 64 w 238"/>
                    <a:gd name="T9" fmla="*/ 18 h 59"/>
                    <a:gd name="T10" fmla="*/ 51 w 238"/>
                    <a:gd name="T11" fmla="*/ 18 h 59"/>
                    <a:gd name="T12" fmla="*/ 33 w 238"/>
                    <a:gd name="T13" fmla="*/ 22 h 59"/>
                    <a:gd name="T14" fmla="*/ 18 w 238"/>
                    <a:gd name="T15" fmla="*/ 28 h 59"/>
                    <a:gd name="T16" fmla="*/ 1 w 238"/>
                    <a:gd name="T17" fmla="*/ 33 h 59"/>
                    <a:gd name="T18" fmla="*/ 0 w 238"/>
                    <a:gd name="T19" fmla="*/ 41 h 59"/>
                    <a:gd name="T20" fmla="*/ 7 w 238"/>
                    <a:gd name="T21" fmla="*/ 50 h 59"/>
                    <a:gd name="T22" fmla="*/ 20 w 238"/>
                    <a:gd name="T23" fmla="*/ 57 h 59"/>
                    <a:gd name="T24" fmla="*/ 38 w 238"/>
                    <a:gd name="T25" fmla="*/ 58 h 59"/>
                    <a:gd name="T26" fmla="*/ 96 w 238"/>
                    <a:gd name="T27" fmla="*/ 58 h 59"/>
                    <a:gd name="T28" fmla="*/ 117 w 238"/>
                    <a:gd name="T29" fmla="*/ 57 h 59"/>
                    <a:gd name="T30" fmla="*/ 139 w 238"/>
                    <a:gd name="T31" fmla="*/ 54 h 59"/>
                    <a:gd name="T32" fmla="*/ 158 w 238"/>
                    <a:gd name="T33" fmla="*/ 48 h 59"/>
                    <a:gd name="T34" fmla="*/ 169 w 238"/>
                    <a:gd name="T35" fmla="*/ 46 h 59"/>
                    <a:gd name="T36" fmla="*/ 169 w 238"/>
                    <a:gd name="T37" fmla="*/ 52 h 59"/>
                    <a:gd name="T38" fmla="*/ 223 w 238"/>
                    <a:gd name="T39" fmla="*/ 54 h 59"/>
                    <a:gd name="T40" fmla="*/ 231 w 238"/>
                    <a:gd name="T41" fmla="*/ 46 h 59"/>
                    <a:gd name="T42" fmla="*/ 236 w 238"/>
                    <a:gd name="T43" fmla="*/ 33 h 59"/>
                    <a:gd name="T44" fmla="*/ 237 w 238"/>
                    <a:gd name="T45" fmla="*/ 25 h 59"/>
                    <a:gd name="T46" fmla="*/ 236 w 238"/>
                    <a:gd name="T47" fmla="*/ 11 h 59"/>
                    <a:gd name="T48" fmla="*/ 233 w 238"/>
                    <a:gd name="T49" fmla="*/ 1 h 59"/>
                    <a:gd name="T50" fmla="*/ 220 w 238"/>
                    <a:gd name="T51" fmla="*/ 1 h 59"/>
                    <a:gd name="T52" fmla="*/ 205 w 238"/>
                    <a:gd name="T53" fmla="*/ 8 h 59"/>
                    <a:gd name="T54" fmla="*/ 187 w 238"/>
                    <a:gd name="T55" fmla="*/ 14 h 59"/>
                    <a:gd name="T56" fmla="*/ 174 w 238"/>
                    <a:gd name="T57" fmla="*/ 14 h 59"/>
                    <a:gd name="T58" fmla="*/ 160 w 238"/>
                    <a:gd name="T59" fmla="*/ 11 h 59"/>
                    <a:gd name="T60" fmla="*/ 145 w 238"/>
                    <a:gd name="T61" fmla="*/ 8 h 59"/>
                    <a:gd name="T62" fmla="*/ 116 w 238"/>
                    <a:gd name="T63" fmla="*/ 12 h 59"/>
                    <a:gd name="T64" fmla="*/ 124 w 238"/>
                    <a:gd name="T65" fmla="*/ 0 h 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8"/>
                    <a:gd name="T100" fmla="*/ 0 h 59"/>
                    <a:gd name="T101" fmla="*/ 238 w 238"/>
                    <a:gd name="T102" fmla="*/ 59 h 5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8" h="59">
                      <a:moveTo>
                        <a:pt x="124" y="0"/>
                      </a:moveTo>
                      <a:lnTo>
                        <a:pt x="109" y="1"/>
                      </a:lnTo>
                      <a:lnTo>
                        <a:pt x="96" y="7"/>
                      </a:lnTo>
                      <a:lnTo>
                        <a:pt x="83" y="12"/>
                      </a:lnTo>
                      <a:lnTo>
                        <a:pt x="64" y="18"/>
                      </a:lnTo>
                      <a:lnTo>
                        <a:pt x="51" y="18"/>
                      </a:lnTo>
                      <a:lnTo>
                        <a:pt x="33" y="22"/>
                      </a:lnTo>
                      <a:lnTo>
                        <a:pt x="18" y="28"/>
                      </a:lnTo>
                      <a:lnTo>
                        <a:pt x="1" y="33"/>
                      </a:lnTo>
                      <a:lnTo>
                        <a:pt x="0" y="41"/>
                      </a:lnTo>
                      <a:lnTo>
                        <a:pt x="7" y="50"/>
                      </a:lnTo>
                      <a:lnTo>
                        <a:pt x="20" y="57"/>
                      </a:lnTo>
                      <a:lnTo>
                        <a:pt x="38" y="58"/>
                      </a:lnTo>
                      <a:lnTo>
                        <a:pt x="96" y="58"/>
                      </a:lnTo>
                      <a:lnTo>
                        <a:pt x="117" y="57"/>
                      </a:lnTo>
                      <a:lnTo>
                        <a:pt x="139" y="54"/>
                      </a:lnTo>
                      <a:lnTo>
                        <a:pt x="158" y="48"/>
                      </a:lnTo>
                      <a:lnTo>
                        <a:pt x="169" y="46"/>
                      </a:lnTo>
                      <a:lnTo>
                        <a:pt x="169" y="52"/>
                      </a:lnTo>
                      <a:lnTo>
                        <a:pt x="223" y="54"/>
                      </a:lnTo>
                      <a:lnTo>
                        <a:pt x="231" y="46"/>
                      </a:lnTo>
                      <a:lnTo>
                        <a:pt x="236" y="33"/>
                      </a:lnTo>
                      <a:lnTo>
                        <a:pt x="237" y="25"/>
                      </a:lnTo>
                      <a:lnTo>
                        <a:pt x="236" y="11"/>
                      </a:lnTo>
                      <a:lnTo>
                        <a:pt x="233" y="1"/>
                      </a:lnTo>
                      <a:lnTo>
                        <a:pt x="220" y="1"/>
                      </a:lnTo>
                      <a:lnTo>
                        <a:pt x="205" y="8"/>
                      </a:lnTo>
                      <a:lnTo>
                        <a:pt x="187" y="14"/>
                      </a:lnTo>
                      <a:lnTo>
                        <a:pt x="174" y="14"/>
                      </a:lnTo>
                      <a:lnTo>
                        <a:pt x="160" y="11"/>
                      </a:lnTo>
                      <a:lnTo>
                        <a:pt x="145" y="8"/>
                      </a:lnTo>
                      <a:lnTo>
                        <a:pt x="116" y="12"/>
                      </a:lnTo>
                      <a:lnTo>
                        <a:pt x="124" y="0"/>
                      </a:lnTo>
                    </a:path>
                  </a:pathLst>
                </a:custGeom>
                <a:solidFill>
                  <a:srgbClr val="606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1" name="Freeform 50"/>
                <p:cNvSpPr>
                  <a:spLocks/>
                </p:cNvSpPr>
                <p:nvPr/>
              </p:nvSpPr>
              <p:spPr bwMode="auto">
                <a:xfrm>
                  <a:off x="2925" y="3011"/>
                  <a:ext cx="236" cy="59"/>
                </a:xfrm>
                <a:custGeom>
                  <a:avLst/>
                  <a:gdLst>
                    <a:gd name="T0" fmla="*/ 123 w 236"/>
                    <a:gd name="T1" fmla="*/ 0 h 59"/>
                    <a:gd name="T2" fmla="*/ 107 w 236"/>
                    <a:gd name="T3" fmla="*/ 3 h 59"/>
                    <a:gd name="T4" fmla="*/ 96 w 236"/>
                    <a:gd name="T5" fmla="*/ 7 h 59"/>
                    <a:gd name="T6" fmla="*/ 83 w 236"/>
                    <a:gd name="T7" fmla="*/ 12 h 59"/>
                    <a:gd name="T8" fmla="*/ 64 w 236"/>
                    <a:gd name="T9" fmla="*/ 18 h 59"/>
                    <a:gd name="T10" fmla="*/ 51 w 236"/>
                    <a:gd name="T11" fmla="*/ 18 h 59"/>
                    <a:gd name="T12" fmla="*/ 32 w 236"/>
                    <a:gd name="T13" fmla="*/ 22 h 59"/>
                    <a:gd name="T14" fmla="*/ 17 w 236"/>
                    <a:gd name="T15" fmla="*/ 28 h 59"/>
                    <a:gd name="T16" fmla="*/ 1 w 236"/>
                    <a:gd name="T17" fmla="*/ 35 h 59"/>
                    <a:gd name="T18" fmla="*/ 0 w 236"/>
                    <a:gd name="T19" fmla="*/ 41 h 59"/>
                    <a:gd name="T20" fmla="*/ 6 w 236"/>
                    <a:gd name="T21" fmla="*/ 50 h 59"/>
                    <a:gd name="T22" fmla="*/ 20 w 236"/>
                    <a:gd name="T23" fmla="*/ 55 h 59"/>
                    <a:gd name="T24" fmla="*/ 37 w 236"/>
                    <a:gd name="T25" fmla="*/ 57 h 59"/>
                    <a:gd name="T26" fmla="*/ 94 w 236"/>
                    <a:gd name="T27" fmla="*/ 58 h 59"/>
                    <a:gd name="T28" fmla="*/ 117 w 236"/>
                    <a:gd name="T29" fmla="*/ 57 h 59"/>
                    <a:gd name="T30" fmla="*/ 137 w 236"/>
                    <a:gd name="T31" fmla="*/ 54 h 59"/>
                    <a:gd name="T32" fmla="*/ 157 w 236"/>
                    <a:gd name="T33" fmla="*/ 48 h 59"/>
                    <a:gd name="T34" fmla="*/ 168 w 236"/>
                    <a:gd name="T35" fmla="*/ 46 h 59"/>
                    <a:gd name="T36" fmla="*/ 168 w 236"/>
                    <a:gd name="T37" fmla="*/ 52 h 59"/>
                    <a:gd name="T38" fmla="*/ 221 w 236"/>
                    <a:gd name="T39" fmla="*/ 52 h 59"/>
                    <a:gd name="T40" fmla="*/ 229 w 236"/>
                    <a:gd name="T41" fmla="*/ 46 h 59"/>
                    <a:gd name="T42" fmla="*/ 234 w 236"/>
                    <a:gd name="T43" fmla="*/ 35 h 59"/>
                    <a:gd name="T44" fmla="*/ 235 w 236"/>
                    <a:gd name="T45" fmla="*/ 25 h 59"/>
                    <a:gd name="T46" fmla="*/ 234 w 236"/>
                    <a:gd name="T47" fmla="*/ 11 h 59"/>
                    <a:gd name="T48" fmla="*/ 233 w 236"/>
                    <a:gd name="T49" fmla="*/ 1 h 59"/>
                    <a:gd name="T50" fmla="*/ 220 w 236"/>
                    <a:gd name="T51" fmla="*/ 1 h 59"/>
                    <a:gd name="T52" fmla="*/ 203 w 236"/>
                    <a:gd name="T53" fmla="*/ 8 h 59"/>
                    <a:gd name="T54" fmla="*/ 185 w 236"/>
                    <a:gd name="T55" fmla="*/ 14 h 59"/>
                    <a:gd name="T56" fmla="*/ 174 w 236"/>
                    <a:gd name="T57" fmla="*/ 14 h 59"/>
                    <a:gd name="T58" fmla="*/ 159 w 236"/>
                    <a:gd name="T59" fmla="*/ 11 h 59"/>
                    <a:gd name="T60" fmla="*/ 144 w 236"/>
                    <a:gd name="T61" fmla="*/ 8 h 59"/>
                    <a:gd name="T62" fmla="*/ 116 w 236"/>
                    <a:gd name="T63" fmla="*/ 12 h 59"/>
                    <a:gd name="T64" fmla="*/ 123 w 236"/>
                    <a:gd name="T65" fmla="*/ 0 h 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6"/>
                    <a:gd name="T100" fmla="*/ 0 h 59"/>
                    <a:gd name="T101" fmla="*/ 236 w 236"/>
                    <a:gd name="T102" fmla="*/ 59 h 5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6" h="59">
                      <a:moveTo>
                        <a:pt x="123" y="0"/>
                      </a:moveTo>
                      <a:lnTo>
                        <a:pt x="107" y="3"/>
                      </a:lnTo>
                      <a:lnTo>
                        <a:pt x="96" y="7"/>
                      </a:lnTo>
                      <a:lnTo>
                        <a:pt x="83" y="12"/>
                      </a:lnTo>
                      <a:lnTo>
                        <a:pt x="64" y="18"/>
                      </a:lnTo>
                      <a:lnTo>
                        <a:pt x="51" y="18"/>
                      </a:lnTo>
                      <a:lnTo>
                        <a:pt x="32" y="22"/>
                      </a:lnTo>
                      <a:lnTo>
                        <a:pt x="17" y="28"/>
                      </a:lnTo>
                      <a:lnTo>
                        <a:pt x="1" y="35"/>
                      </a:lnTo>
                      <a:lnTo>
                        <a:pt x="0" y="41"/>
                      </a:lnTo>
                      <a:lnTo>
                        <a:pt x="6" y="50"/>
                      </a:lnTo>
                      <a:lnTo>
                        <a:pt x="20" y="55"/>
                      </a:lnTo>
                      <a:lnTo>
                        <a:pt x="37" y="57"/>
                      </a:lnTo>
                      <a:lnTo>
                        <a:pt x="94" y="58"/>
                      </a:lnTo>
                      <a:lnTo>
                        <a:pt x="117" y="57"/>
                      </a:lnTo>
                      <a:lnTo>
                        <a:pt x="137" y="54"/>
                      </a:lnTo>
                      <a:lnTo>
                        <a:pt x="157" y="48"/>
                      </a:lnTo>
                      <a:lnTo>
                        <a:pt x="168" y="46"/>
                      </a:lnTo>
                      <a:lnTo>
                        <a:pt x="168" y="52"/>
                      </a:lnTo>
                      <a:lnTo>
                        <a:pt x="221" y="52"/>
                      </a:lnTo>
                      <a:lnTo>
                        <a:pt x="229" y="46"/>
                      </a:lnTo>
                      <a:lnTo>
                        <a:pt x="234" y="35"/>
                      </a:lnTo>
                      <a:lnTo>
                        <a:pt x="235" y="25"/>
                      </a:lnTo>
                      <a:lnTo>
                        <a:pt x="234" y="11"/>
                      </a:lnTo>
                      <a:lnTo>
                        <a:pt x="233" y="1"/>
                      </a:lnTo>
                      <a:lnTo>
                        <a:pt x="220" y="1"/>
                      </a:lnTo>
                      <a:lnTo>
                        <a:pt x="203" y="8"/>
                      </a:lnTo>
                      <a:lnTo>
                        <a:pt x="185" y="14"/>
                      </a:lnTo>
                      <a:lnTo>
                        <a:pt x="174" y="14"/>
                      </a:lnTo>
                      <a:lnTo>
                        <a:pt x="159" y="11"/>
                      </a:lnTo>
                      <a:lnTo>
                        <a:pt x="144" y="8"/>
                      </a:lnTo>
                      <a:lnTo>
                        <a:pt x="116" y="12"/>
                      </a:lnTo>
                      <a:lnTo>
                        <a:pt x="123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51"/>
              <p:cNvGrpSpPr>
                <a:grpSpLocks/>
              </p:cNvGrpSpPr>
              <p:nvPr/>
            </p:nvGrpSpPr>
            <p:grpSpPr bwMode="auto">
              <a:xfrm>
                <a:off x="3046" y="2343"/>
                <a:ext cx="189" cy="690"/>
                <a:chOff x="3046" y="2343"/>
                <a:chExt cx="189" cy="690"/>
              </a:xfrm>
            </p:grpSpPr>
            <p:sp>
              <p:nvSpPr>
                <p:cNvPr id="4148" name="Freeform 52"/>
                <p:cNvSpPr>
                  <a:spLocks/>
                </p:cNvSpPr>
                <p:nvPr/>
              </p:nvSpPr>
              <p:spPr bwMode="auto">
                <a:xfrm>
                  <a:off x="3046" y="2343"/>
                  <a:ext cx="189" cy="690"/>
                </a:xfrm>
                <a:custGeom>
                  <a:avLst/>
                  <a:gdLst>
                    <a:gd name="T0" fmla="*/ 134 w 189"/>
                    <a:gd name="T1" fmla="*/ 0 h 690"/>
                    <a:gd name="T2" fmla="*/ 115 w 189"/>
                    <a:gd name="T3" fmla="*/ 29 h 690"/>
                    <a:gd name="T4" fmla="*/ 100 w 189"/>
                    <a:gd name="T5" fmla="*/ 56 h 690"/>
                    <a:gd name="T6" fmla="*/ 93 w 189"/>
                    <a:gd name="T7" fmla="*/ 76 h 690"/>
                    <a:gd name="T8" fmla="*/ 54 w 189"/>
                    <a:gd name="T9" fmla="*/ 162 h 690"/>
                    <a:gd name="T10" fmla="*/ 38 w 189"/>
                    <a:gd name="T11" fmla="*/ 213 h 690"/>
                    <a:gd name="T12" fmla="*/ 36 w 189"/>
                    <a:gd name="T13" fmla="*/ 262 h 690"/>
                    <a:gd name="T14" fmla="*/ 33 w 189"/>
                    <a:gd name="T15" fmla="*/ 332 h 690"/>
                    <a:gd name="T16" fmla="*/ 31 w 189"/>
                    <a:gd name="T17" fmla="*/ 371 h 690"/>
                    <a:gd name="T18" fmla="*/ 23 w 189"/>
                    <a:gd name="T19" fmla="*/ 401 h 690"/>
                    <a:gd name="T20" fmla="*/ 19 w 189"/>
                    <a:gd name="T21" fmla="*/ 427 h 690"/>
                    <a:gd name="T22" fmla="*/ 20 w 189"/>
                    <a:gd name="T23" fmla="*/ 452 h 690"/>
                    <a:gd name="T24" fmla="*/ 26 w 189"/>
                    <a:gd name="T25" fmla="*/ 470 h 690"/>
                    <a:gd name="T26" fmla="*/ 29 w 189"/>
                    <a:gd name="T27" fmla="*/ 492 h 690"/>
                    <a:gd name="T28" fmla="*/ 26 w 189"/>
                    <a:gd name="T29" fmla="*/ 528 h 690"/>
                    <a:gd name="T30" fmla="*/ 25 w 189"/>
                    <a:gd name="T31" fmla="*/ 589 h 690"/>
                    <a:gd name="T32" fmla="*/ 21 w 189"/>
                    <a:gd name="T33" fmla="*/ 618 h 690"/>
                    <a:gd name="T34" fmla="*/ 13 w 189"/>
                    <a:gd name="T35" fmla="*/ 645 h 690"/>
                    <a:gd name="T36" fmla="*/ 0 w 189"/>
                    <a:gd name="T37" fmla="*/ 672 h 690"/>
                    <a:gd name="T38" fmla="*/ 24 w 189"/>
                    <a:gd name="T39" fmla="*/ 681 h 690"/>
                    <a:gd name="T40" fmla="*/ 51 w 189"/>
                    <a:gd name="T41" fmla="*/ 689 h 690"/>
                    <a:gd name="T42" fmla="*/ 71 w 189"/>
                    <a:gd name="T43" fmla="*/ 688 h 690"/>
                    <a:gd name="T44" fmla="*/ 112 w 189"/>
                    <a:gd name="T45" fmla="*/ 678 h 690"/>
                    <a:gd name="T46" fmla="*/ 117 w 189"/>
                    <a:gd name="T47" fmla="*/ 646 h 690"/>
                    <a:gd name="T48" fmla="*/ 120 w 189"/>
                    <a:gd name="T49" fmla="*/ 617 h 690"/>
                    <a:gd name="T50" fmla="*/ 118 w 189"/>
                    <a:gd name="T51" fmla="*/ 598 h 690"/>
                    <a:gd name="T52" fmla="*/ 114 w 189"/>
                    <a:gd name="T53" fmla="*/ 571 h 690"/>
                    <a:gd name="T54" fmla="*/ 118 w 189"/>
                    <a:gd name="T55" fmla="*/ 546 h 690"/>
                    <a:gd name="T56" fmla="*/ 126 w 189"/>
                    <a:gd name="T57" fmla="*/ 522 h 690"/>
                    <a:gd name="T58" fmla="*/ 133 w 189"/>
                    <a:gd name="T59" fmla="*/ 503 h 690"/>
                    <a:gd name="T60" fmla="*/ 134 w 189"/>
                    <a:gd name="T61" fmla="*/ 474 h 690"/>
                    <a:gd name="T62" fmla="*/ 139 w 189"/>
                    <a:gd name="T63" fmla="*/ 459 h 690"/>
                    <a:gd name="T64" fmla="*/ 144 w 189"/>
                    <a:gd name="T65" fmla="*/ 403 h 690"/>
                    <a:gd name="T66" fmla="*/ 151 w 189"/>
                    <a:gd name="T67" fmla="*/ 357 h 690"/>
                    <a:gd name="T68" fmla="*/ 155 w 189"/>
                    <a:gd name="T69" fmla="*/ 324 h 690"/>
                    <a:gd name="T70" fmla="*/ 162 w 189"/>
                    <a:gd name="T71" fmla="*/ 309 h 690"/>
                    <a:gd name="T72" fmla="*/ 169 w 189"/>
                    <a:gd name="T73" fmla="*/ 273 h 690"/>
                    <a:gd name="T74" fmla="*/ 174 w 189"/>
                    <a:gd name="T75" fmla="*/ 230 h 690"/>
                    <a:gd name="T76" fmla="*/ 173 w 189"/>
                    <a:gd name="T77" fmla="*/ 191 h 690"/>
                    <a:gd name="T78" fmla="*/ 174 w 189"/>
                    <a:gd name="T79" fmla="*/ 166 h 690"/>
                    <a:gd name="T80" fmla="*/ 180 w 189"/>
                    <a:gd name="T81" fmla="*/ 135 h 690"/>
                    <a:gd name="T82" fmla="*/ 182 w 189"/>
                    <a:gd name="T83" fmla="*/ 106 h 690"/>
                    <a:gd name="T84" fmla="*/ 186 w 189"/>
                    <a:gd name="T85" fmla="*/ 71 h 690"/>
                    <a:gd name="T86" fmla="*/ 188 w 189"/>
                    <a:gd name="T87" fmla="*/ 40 h 690"/>
                    <a:gd name="T88" fmla="*/ 183 w 189"/>
                    <a:gd name="T89" fmla="*/ 24 h 690"/>
                    <a:gd name="T90" fmla="*/ 174 w 189"/>
                    <a:gd name="T91" fmla="*/ 12 h 690"/>
                    <a:gd name="T92" fmla="*/ 157 w 189"/>
                    <a:gd name="T93" fmla="*/ 3 h 690"/>
                    <a:gd name="T94" fmla="*/ 134 w 189"/>
                    <a:gd name="T95" fmla="*/ 0 h 69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89"/>
                    <a:gd name="T145" fmla="*/ 0 h 690"/>
                    <a:gd name="T146" fmla="*/ 189 w 189"/>
                    <a:gd name="T147" fmla="*/ 690 h 69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89" h="690">
                      <a:moveTo>
                        <a:pt x="134" y="0"/>
                      </a:moveTo>
                      <a:lnTo>
                        <a:pt x="115" y="29"/>
                      </a:lnTo>
                      <a:lnTo>
                        <a:pt x="100" y="56"/>
                      </a:lnTo>
                      <a:lnTo>
                        <a:pt x="93" y="76"/>
                      </a:lnTo>
                      <a:lnTo>
                        <a:pt x="54" y="162"/>
                      </a:lnTo>
                      <a:lnTo>
                        <a:pt x="38" y="213"/>
                      </a:lnTo>
                      <a:lnTo>
                        <a:pt x="36" y="262"/>
                      </a:lnTo>
                      <a:lnTo>
                        <a:pt x="33" y="332"/>
                      </a:lnTo>
                      <a:lnTo>
                        <a:pt x="31" y="371"/>
                      </a:lnTo>
                      <a:lnTo>
                        <a:pt x="23" y="401"/>
                      </a:lnTo>
                      <a:lnTo>
                        <a:pt x="19" y="427"/>
                      </a:lnTo>
                      <a:lnTo>
                        <a:pt x="20" y="452"/>
                      </a:lnTo>
                      <a:lnTo>
                        <a:pt x="26" y="470"/>
                      </a:lnTo>
                      <a:lnTo>
                        <a:pt x="29" y="492"/>
                      </a:lnTo>
                      <a:lnTo>
                        <a:pt x="26" y="528"/>
                      </a:lnTo>
                      <a:lnTo>
                        <a:pt x="25" y="589"/>
                      </a:lnTo>
                      <a:lnTo>
                        <a:pt x="21" y="618"/>
                      </a:lnTo>
                      <a:lnTo>
                        <a:pt x="13" y="645"/>
                      </a:lnTo>
                      <a:lnTo>
                        <a:pt x="0" y="672"/>
                      </a:lnTo>
                      <a:lnTo>
                        <a:pt x="24" y="681"/>
                      </a:lnTo>
                      <a:lnTo>
                        <a:pt x="51" y="689"/>
                      </a:lnTo>
                      <a:lnTo>
                        <a:pt x="71" y="688"/>
                      </a:lnTo>
                      <a:lnTo>
                        <a:pt x="112" y="678"/>
                      </a:lnTo>
                      <a:lnTo>
                        <a:pt x="117" y="646"/>
                      </a:lnTo>
                      <a:lnTo>
                        <a:pt x="120" y="617"/>
                      </a:lnTo>
                      <a:lnTo>
                        <a:pt x="118" y="598"/>
                      </a:lnTo>
                      <a:lnTo>
                        <a:pt x="114" y="571"/>
                      </a:lnTo>
                      <a:lnTo>
                        <a:pt x="118" y="546"/>
                      </a:lnTo>
                      <a:lnTo>
                        <a:pt x="126" y="522"/>
                      </a:lnTo>
                      <a:lnTo>
                        <a:pt x="133" y="503"/>
                      </a:lnTo>
                      <a:lnTo>
                        <a:pt x="134" y="474"/>
                      </a:lnTo>
                      <a:lnTo>
                        <a:pt x="139" y="459"/>
                      </a:lnTo>
                      <a:lnTo>
                        <a:pt x="144" y="403"/>
                      </a:lnTo>
                      <a:lnTo>
                        <a:pt x="151" y="357"/>
                      </a:lnTo>
                      <a:lnTo>
                        <a:pt x="155" y="324"/>
                      </a:lnTo>
                      <a:lnTo>
                        <a:pt x="162" y="309"/>
                      </a:lnTo>
                      <a:lnTo>
                        <a:pt x="169" y="273"/>
                      </a:lnTo>
                      <a:lnTo>
                        <a:pt x="174" y="230"/>
                      </a:lnTo>
                      <a:lnTo>
                        <a:pt x="173" y="191"/>
                      </a:lnTo>
                      <a:lnTo>
                        <a:pt x="174" y="166"/>
                      </a:lnTo>
                      <a:lnTo>
                        <a:pt x="180" y="135"/>
                      </a:lnTo>
                      <a:lnTo>
                        <a:pt x="182" y="106"/>
                      </a:lnTo>
                      <a:lnTo>
                        <a:pt x="186" y="71"/>
                      </a:lnTo>
                      <a:lnTo>
                        <a:pt x="188" y="40"/>
                      </a:lnTo>
                      <a:lnTo>
                        <a:pt x="183" y="24"/>
                      </a:lnTo>
                      <a:lnTo>
                        <a:pt x="174" y="12"/>
                      </a:lnTo>
                      <a:lnTo>
                        <a:pt x="157" y="3"/>
                      </a:lnTo>
                      <a:lnTo>
                        <a:pt x="134" y="0"/>
                      </a:lnTo>
                    </a:path>
                  </a:pathLst>
                </a:custGeom>
                <a:solidFill>
                  <a:srgbClr val="000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9" name="Freeform 53"/>
                <p:cNvSpPr>
                  <a:spLocks/>
                </p:cNvSpPr>
                <p:nvPr/>
              </p:nvSpPr>
              <p:spPr bwMode="auto">
                <a:xfrm>
                  <a:off x="3160" y="2537"/>
                  <a:ext cx="50" cy="281"/>
                </a:xfrm>
                <a:custGeom>
                  <a:avLst/>
                  <a:gdLst>
                    <a:gd name="T0" fmla="*/ 11 w 50"/>
                    <a:gd name="T1" fmla="*/ 280 h 281"/>
                    <a:gd name="T2" fmla="*/ 11 w 50"/>
                    <a:gd name="T3" fmla="*/ 243 h 281"/>
                    <a:gd name="T4" fmla="*/ 4 w 50"/>
                    <a:gd name="T5" fmla="*/ 222 h 281"/>
                    <a:gd name="T6" fmla="*/ 0 w 50"/>
                    <a:gd name="T7" fmla="*/ 205 h 281"/>
                    <a:gd name="T8" fmla="*/ 11 w 50"/>
                    <a:gd name="T9" fmla="*/ 185 h 281"/>
                    <a:gd name="T10" fmla="*/ 11 w 50"/>
                    <a:gd name="T11" fmla="*/ 176 h 281"/>
                    <a:gd name="T12" fmla="*/ 16 w 50"/>
                    <a:gd name="T13" fmla="*/ 160 h 281"/>
                    <a:gd name="T14" fmla="*/ 23 w 50"/>
                    <a:gd name="T15" fmla="*/ 147 h 281"/>
                    <a:gd name="T16" fmla="*/ 20 w 50"/>
                    <a:gd name="T17" fmla="*/ 128 h 281"/>
                    <a:gd name="T18" fmla="*/ 30 w 50"/>
                    <a:gd name="T19" fmla="*/ 116 h 281"/>
                    <a:gd name="T20" fmla="*/ 35 w 50"/>
                    <a:gd name="T21" fmla="*/ 96 h 281"/>
                    <a:gd name="T22" fmla="*/ 35 w 50"/>
                    <a:gd name="T23" fmla="*/ 75 h 281"/>
                    <a:gd name="T24" fmla="*/ 38 w 50"/>
                    <a:gd name="T25" fmla="*/ 53 h 281"/>
                    <a:gd name="T26" fmla="*/ 44 w 50"/>
                    <a:gd name="T27" fmla="*/ 30 h 281"/>
                    <a:gd name="T28" fmla="*/ 49 w 50"/>
                    <a:gd name="T29" fmla="*/ 7 h 281"/>
                    <a:gd name="T30" fmla="*/ 49 w 50"/>
                    <a:gd name="T31" fmla="*/ 0 h 2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0"/>
                    <a:gd name="T49" fmla="*/ 0 h 281"/>
                    <a:gd name="T50" fmla="*/ 50 w 50"/>
                    <a:gd name="T51" fmla="*/ 281 h 2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0" h="281">
                      <a:moveTo>
                        <a:pt x="11" y="280"/>
                      </a:moveTo>
                      <a:lnTo>
                        <a:pt x="11" y="243"/>
                      </a:lnTo>
                      <a:lnTo>
                        <a:pt x="4" y="222"/>
                      </a:lnTo>
                      <a:lnTo>
                        <a:pt x="0" y="205"/>
                      </a:lnTo>
                      <a:lnTo>
                        <a:pt x="11" y="185"/>
                      </a:lnTo>
                      <a:lnTo>
                        <a:pt x="11" y="176"/>
                      </a:lnTo>
                      <a:lnTo>
                        <a:pt x="16" y="160"/>
                      </a:lnTo>
                      <a:lnTo>
                        <a:pt x="23" y="147"/>
                      </a:lnTo>
                      <a:lnTo>
                        <a:pt x="20" y="128"/>
                      </a:lnTo>
                      <a:lnTo>
                        <a:pt x="30" y="116"/>
                      </a:lnTo>
                      <a:lnTo>
                        <a:pt x="35" y="96"/>
                      </a:lnTo>
                      <a:lnTo>
                        <a:pt x="35" y="75"/>
                      </a:lnTo>
                      <a:lnTo>
                        <a:pt x="38" y="53"/>
                      </a:lnTo>
                      <a:lnTo>
                        <a:pt x="44" y="30"/>
                      </a:lnTo>
                      <a:lnTo>
                        <a:pt x="49" y="7"/>
                      </a:lnTo>
                      <a:lnTo>
                        <a:pt x="4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24" name="Group 54"/>
              <p:cNvGrpSpPr>
                <a:grpSpLocks/>
              </p:cNvGrpSpPr>
              <p:nvPr/>
            </p:nvGrpSpPr>
            <p:grpSpPr bwMode="auto">
              <a:xfrm>
                <a:off x="2714" y="2306"/>
                <a:ext cx="482" cy="376"/>
                <a:chOff x="2714" y="2306"/>
                <a:chExt cx="482" cy="376"/>
              </a:xfrm>
            </p:grpSpPr>
            <p:sp>
              <p:nvSpPr>
                <p:cNvPr id="4125" name="Freeform 55"/>
                <p:cNvSpPr>
                  <a:spLocks/>
                </p:cNvSpPr>
                <p:nvPr/>
              </p:nvSpPr>
              <p:spPr bwMode="auto">
                <a:xfrm>
                  <a:off x="2726" y="2552"/>
                  <a:ext cx="179" cy="101"/>
                </a:xfrm>
                <a:custGeom>
                  <a:avLst/>
                  <a:gdLst>
                    <a:gd name="T0" fmla="*/ 27 w 179"/>
                    <a:gd name="T1" fmla="*/ 0 h 101"/>
                    <a:gd name="T2" fmla="*/ 2 w 179"/>
                    <a:gd name="T3" fmla="*/ 19 h 101"/>
                    <a:gd name="T4" fmla="*/ 0 w 179"/>
                    <a:gd name="T5" fmla="*/ 27 h 101"/>
                    <a:gd name="T6" fmla="*/ 2 w 179"/>
                    <a:gd name="T7" fmla="*/ 40 h 101"/>
                    <a:gd name="T8" fmla="*/ 6 w 179"/>
                    <a:gd name="T9" fmla="*/ 52 h 101"/>
                    <a:gd name="T10" fmla="*/ 14 w 179"/>
                    <a:gd name="T11" fmla="*/ 63 h 101"/>
                    <a:gd name="T12" fmla="*/ 27 w 179"/>
                    <a:gd name="T13" fmla="*/ 73 h 101"/>
                    <a:gd name="T14" fmla="*/ 46 w 179"/>
                    <a:gd name="T15" fmla="*/ 83 h 101"/>
                    <a:gd name="T16" fmla="*/ 69 w 179"/>
                    <a:gd name="T17" fmla="*/ 92 h 101"/>
                    <a:gd name="T18" fmla="*/ 91 w 179"/>
                    <a:gd name="T19" fmla="*/ 99 h 101"/>
                    <a:gd name="T20" fmla="*/ 115 w 179"/>
                    <a:gd name="T21" fmla="*/ 100 h 101"/>
                    <a:gd name="T22" fmla="*/ 135 w 179"/>
                    <a:gd name="T23" fmla="*/ 99 h 101"/>
                    <a:gd name="T24" fmla="*/ 155 w 179"/>
                    <a:gd name="T25" fmla="*/ 89 h 101"/>
                    <a:gd name="T26" fmla="*/ 178 w 179"/>
                    <a:gd name="T27" fmla="*/ 79 h 101"/>
                    <a:gd name="T28" fmla="*/ 147 w 179"/>
                    <a:gd name="T29" fmla="*/ 85 h 101"/>
                    <a:gd name="T30" fmla="*/ 114 w 179"/>
                    <a:gd name="T31" fmla="*/ 88 h 101"/>
                    <a:gd name="T32" fmla="*/ 89 w 179"/>
                    <a:gd name="T33" fmla="*/ 79 h 101"/>
                    <a:gd name="T34" fmla="*/ 61 w 179"/>
                    <a:gd name="T35" fmla="*/ 65 h 101"/>
                    <a:gd name="T36" fmla="*/ 40 w 179"/>
                    <a:gd name="T37" fmla="*/ 45 h 101"/>
                    <a:gd name="T38" fmla="*/ 27 w 179"/>
                    <a:gd name="T39" fmla="*/ 0 h 10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79"/>
                    <a:gd name="T61" fmla="*/ 0 h 101"/>
                    <a:gd name="T62" fmla="*/ 179 w 179"/>
                    <a:gd name="T63" fmla="*/ 101 h 10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79" h="101">
                      <a:moveTo>
                        <a:pt x="27" y="0"/>
                      </a:moveTo>
                      <a:lnTo>
                        <a:pt x="2" y="19"/>
                      </a:lnTo>
                      <a:lnTo>
                        <a:pt x="0" y="27"/>
                      </a:lnTo>
                      <a:lnTo>
                        <a:pt x="2" y="40"/>
                      </a:lnTo>
                      <a:lnTo>
                        <a:pt x="6" y="52"/>
                      </a:lnTo>
                      <a:lnTo>
                        <a:pt x="14" y="63"/>
                      </a:lnTo>
                      <a:lnTo>
                        <a:pt x="27" y="73"/>
                      </a:lnTo>
                      <a:lnTo>
                        <a:pt x="46" y="83"/>
                      </a:lnTo>
                      <a:lnTo>
                        <a:pt x="69" y="92"/>
                      </a:lnTo>
                      <a:lnTo>
                        <a:pt x="91" y="99"/>
                      </a:lnTo>
                      <a:lnTo>
                        <a:pt x="115" y="100"/>
                      </a:lnTo>
                      <a:lnTo>
                        <a:pt x="135" y="99"/>
                      </a:lnTo>
                      <a:lnTo>
                        <a:pt x="155" y="89"/>
                      </a:lnTo>
                      <a:lnTo>
                        <a:pt x="178" y="79"/>
                      </a:lnTo>
                      <a:lnTo>
                        <a:pt x="147" y="85"/>
                      </a:lnTo>
                      <a:lnTo>
                        <a:pt x="114" y="88"/>
                      </a:lnTo>
                      <a:lnTo>
                        <a:pt x="89" y="79"/>
                      </a:lnTo>
                      <a:lnTo>
                        <a:pt x="61" y="65"/>
                      </a:lnTo>
                      <a:lnTo>
                        <a:pt x="40" y="45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rgbClr val="000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" name="Freeform 56"/>
                <p:cNvSpPr>
                  <a:spLocks/>
                </p:cNvSpPr>
                <p:nvPr/>
              </p:nvSpPr>
              <p:spPr bwMode="auto">
                <a:xfrm>
                  <a:off x="2714" y="2552"/>
                  <a:ext cx="77" cy="73"/>
                </a:xfrm>
                <a:custGeom>
                  <a:avLst/>
                  <a:gdLst>
                    <a:gd name="T0" fmla="*/ 18 w 77"/>
                    <a:gd name="T1" fmla="*/ 3 h 73"/>
                    <a:gd name="T2" fmla="*/ 5 w 77"/>
                    <a:gd name="T3" fmla="*/ 0 h 73"/>
                    <a:gd name="T4" fmla="*/ 1 w 77"/>
                    <a:gd name="T5" fmla="*/ 4 h 73"/>
                    <a:gd name="T6" fmla="*/ 0 w 77"/>
                    <a:gd name="T7" fmla="*/ 11 h 73"/>
                    <a:gd name="T8" fmla="*/ 4 w 77"/>
                    <a:gd name="T9" fmla="*/ 21 h 73"/>
                    <a:gd name="T10" fmla="*/ 12 w 77"/>
                    <a:gd name="T11" fmla="*/ 25 h 73"/>
                    <a:gd name="T12" fmla="*/ 20 w 77"/>
                    <a:gd name="T13" fmla="*/ 27 h 73"/>
                    <a:gd name="T14" fmla="*/ 30 w 77"/>
                    <a:gd name="T15" fmla="*/ 47 h 73"/>
                    <a:gd name="T16" fmla="*/ 50 w 77"/>
                    <a:gd name="T17" fmla="*/ 61 h 73"/>
                    <a:gd name="T18" fmla="*/ 63 w 77"/>
                    <a:gd name="T19" fmla="*/ 68 h 73"/>
                    <a:gd name="T20" fmla="*/ 76 w 77"/>
                    <a:gd name="T21" fmla="*/ 72 h 73"/>
                    <a:gd name="T22" fmla="*/ 61 w 77"/>
                    <a:gd name="T23" fmla="*/ 56 h 73"/>
                    <a:gd name="T24" fmla="*/ 51 w 77"/>
                    <a:gd name="T25" fmla="*/ 45 h 73"/>
                    <a:gd name="T26" fmla="*/ 43 w 77"/>
                    <a:gd name="T27" fmla="*/ 34 h 73"/>
                    <a:gd name="T28" fmla="*/ 29 w 77"/>
                    <a:gd name="T29" fmla="*/ 18 h 73"/>
                    <a:gd name="T30" fmla="*/ 24 w 77"/>
                    <a:gd name="T31" fmla="*/ 14 h 73"/>
                    <a:gd name="T32" fmla="*/ 23 w 77"/>
                    <a:gd name="T33" fmla="*/ 10 h 73"/>
                    <a:gd name="T34" fmla="*/ 21 w 77"/>
                    <a:gd name="T35" fmla="*/ 6 h 73"/>
                    <a:gd name="T36" fmla="*/ 18 w 77"/>
                    <a:gd name="T37" fmla="*/ 3 h 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7"/>
                    <a:gd name="T58" fmla="*/ 0 h 73"/>
                    <a:gd name="T59" fmla="*/ 77 w 77"/>
                    <a:gd name="T60" fmla="*/ 73 h 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7" h="73">
                      <a:moveTo>
                        <a:pt x="18" y="3"/>
                      </a:move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0" y="11"/>
                      </a:lnTo>
                      <a:lnTo>
                        <a:pt x="4" y="21"/>
                      </a:lnTo>
                      <a:lnTo>
                        <a:pt x="12" y="25"/>
                      </a:lnTo>
                      <a:lnTo>
                        <a:pt x="20" y="27"/>
                      </a:lnTo>
                      <a:lnTo>
                        <a:pt x="30" y="47"/>
                      </a:lnTo>
                      <a:lnTo>
                        <a:pt x="50" y="61"/>
                      </a:lnTo>
                      <a:lnTo>
                        <a:pt x="63" y="68"/>
                      </a:lnTo>
                      <a:lnTo>
                        <a:pt x="76" y="72"/>
                      </a:lnTo>
                      <a:lnTo>
                        <a:pt x="61" y="56"/>
                      </a:lnTo>
                      <a:lnTo>
                        <a:pt x="51" y="45"/>
                      </a:lnTo>
                      <a:lnTo>
                        <a:pt x="43" y="34"/>
                      </a:lnTo>
                      <a:lnTo>
                        <a:pt x="29" y="18"/>
                      </a:lnTo>
                      <a:lnTo>
                        <a:pt x="24" y="14"/>
                      </a:lnTo>
                      <a:lnTo>
                        <a:pt x="23" y="10"/>
                      </a:lnTo>
                      <a:lnTo>
                        <a:pt x="21" y="6"/>
                      </a:lnTo>
                      <a:lnTo>
                        <a:pt x="18" y="3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27" name="Group 57"/>
                <p:cNvGrpSpPr>
                  <a:grpSpLocks/>
                </p:cNvGrpSpPr>
                <p:nvPr/>
              </p:nvGrpSpPr>
              <p:grpSpPr bwMode="auto">
                <a:xfrm>
                  <a:off x="2719" y="2306"/>
                  <a:ext cx="477" cy="376"/>
                  <a:chOff x="2719" y="2306"/>
                  <a:chExt cx="477" cy="376"/>
                </a:xfrm>
              </p:grpSpPr>
              <p:grpSp>
                <p:nvGrpSpPr>
                  <p:cNvPr id="412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719" y="2306"/>
                    <a:ext cx="477" cy="376"/>
                    <a:chOff x="2719" y="2306"/>
                    <a:chExt cx="477" cy="376"/>
                  </a:xfrm>
                </p:grpSpPr>
                <p:grpSp>
                  <p:nvGrpSpPr>
                    <p:cNvPr id="4140" name="Group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19" y="2306"/>
                      <a:ext cx="477" cy="376"/>
                      <a:chOff x="2719" y="2306"/>
                      <a:chExt cx="477" cy="376"/>
                    </a:xfrm>
                  </p:grpSpPr>
                  <p:grpSp>
                    <p:nvGrpSpPr>
                      <p:cNvPr id="4142" name="Group 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35" y="2306"/>
                        <a:ext cx="78" cy="110"/>
                        <a:chOff x="3035" y="2306"/>
                        <a:chExt cx="78" cy="110"/>
                      </a:xfrm>
                    </p:grpSpPr>
                    <p:sp>
                      <p:nvSpPr>
                        <p:cNvPr id="4144" name="Freeform 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5" y="2306"/>
                          <a:ext cx="78" cy="110"/>
                        </a:xfrm>
                        <a:custGeom>
                          <a:avLst/>
                          <a:gdLst>
                            <a:gd name="T0" fmla="*/ 0 w 78"/>
                            <a:gd name="T1" fmla="*/ 67 h 110"/>
                            <a:gd name="T2" fmla="*/ 12 w 78"/>
                            <a:gd name="T3" fmla="*/ 58 h 110"/>
                            <a:gd name="T4" fmla="*/ 18 w 78"/>
                            <a:gd name="T5" fmla="*/ 50 h 110"/>
                            <a:gd name="T6" fmla="*/ 15 w 78"/>
                            <a:gd name="T7" fmla="*/ 43 h 110"/>
                            <a:gd name="T8" fmla="*/ 15 w 78"/>
                            <a:gd name="T9" fmla="*/ 38 h 110"/>
                            <a:gd name="T10" fmla="*/ 16 w 78"/>
                            <a:gd name="T11" fmla="*/ 33 h 110"/>
                            <a:gd name="T12" fmla="*/ 20 w 78"/>
                            <a:gd name="T13" fmla="*/ 32 h 110"/>
                            <a:gd name="T14" fmla="*/ 18 w 78"/>
                            <a:gd name="T15" fmla="*/ 28 h 110"/>
                            <a:gd name="T16" fmla="*/ 19 w 78"/>
                            <a:gd name="T17" fmla="*/ 22 h 110"/>
                            <a:gd name="T18" fmla="*/ 21 w 78"/>
                            <a:gd name="T19" fmla="*/ 17 h 110"/>
                            <a:gd name="T20" fmla="*/ 25 w 78"/>
                            <a:gd name="T21" fmla="*/ 16 h 110"/>
                            <a:gd name="T22" fmla="*/ 29 w 78"/>
                            <a:gd name="T23" fmla="*/ 14 h 110"/>
                            <a:gd name="T24" fmla="*/ 33 w 78"/>
                            <a:gd name="T25" fmla="*/ 16 h 110"/>
                            <a:gd name="T26" fmla="*/ 32 w 78"/>
                            <a:gd name="T27" fmla="*/ 12 h 110"/>
                            <a:gd name="T28" fmla="*/ 33 w 78"/>
                            <a:gd name="T29" fmla="*/ 7 h 110"/>
                            <a:gd name="T30" fmla="*/ 35 w 78"/>
                            <a:gd name="T31" fmla="*/ 5 h 110"/>
                            <a:gd name="T32" fmla="*/ 39 w 78"/>
                            <a:gd name="T33" fmla="*/ 4 h 110"/>
                            <a:gd name="T34" fmla="*/ 42 w 78"/>
                            <a:gd name="T35" fmla="*/ 4 h 110"/>
                            <a:gd name="T36" fmla="*/ 46 w 78"/>
                            <a:gd name="T37" fmla="*/ 5 h 110"/>
                            <a:gd name="T38" fmla="*/ 49 w 78"/>
                            <a:gd name="T39" fmla="*/ 1 h 110"/>
                            <a:gd name="T40" fmla="*/ 54 w 78"/>
                            <a:gd name="T41" fmla="*/ 0 h 110"/>
                            <a:gd name="T42" fmla="*/ 61 w 78"/>
                            <a:gd name="T43" fmla="*/ 0 h 110"/>
                            <a:gd name="T44" fmla="*/ 69 w 78"/>
                            <a:gd name="T45" fmla="*/ 3 h 110"/>
                            <a:gd name="T46" fmla="*/ 74 w 78"/>
                            <a:gd name="T47" fmla="*/ 8 h 110"/>
                            <a:gd name="T48" fmla="*/ 77 w 78"/>
                            <a:gd name="T49" fmla="*/ 12 h 110"/>
                            <a:gd name="T50" fmla="*/ 77 w 78"/>
                            <a:gd name="T51" fmla="*/ 18 h 110"/>
                            <a:gd name="T52" fmla="*/ 76 w 78"/>
                            <a:gd name="T53" fmla="*/ 25 h 110"/>
                            <a:gd name="T54" fmla="*/ 74 w 78"/>
                            <a:gd name="T55" fmla="*/ 32 h 110"/>
                            <a:gd name="T56" fmla="*/ 71 w 78"/>
                            <a:gd name="T57" fmla="*/ 41 h 110"/>
                            <a:gd name="T58" fmla="*/ 68 w 78"/>
                            <a:gd name="T59" fmla="*/ 49 h 110"/>
                            <a:gd name="T60" fmla="*/ 61 w 78"/>
                            <a:gd name="T61" fmla="*/ 55 h 110"/>
                            <a:gd name="T62" fmla="*/ 49 w 78"/>
                            <a:gd name="T63" fmla="*/ 64 h 110"/>
                            <a:gd name="T64" fmla="*/ 36 w 78"/>
                            <a:gd name="T65" fmla="*/ 70 h 110"/>
                            <a:gd name="T66" fmla="*/ 23 w 78"/>
                            <a:gd name="T67" fmla="*/ 75 h 110"/>
                            <a:gd name="T68" fmla="*/ 8 w 78"/>
                            <a:gd name="T69" fmla="*/ 91 h 110"/>
                            <a:gd name="T70" fmla="*/ 2 w 78"/>
                            <a:gd name="T71" fmla="*/ 109 h 110"/>
                            <a:gd name="T72" fmla="*/ 0 w 78"/>
                            <a:gd name="T73" fmla="*/ 67 h 110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w 78"/>
                            <a:gd name="T112" fmla="*/ 0 h 110"/>
                            <a:gd name="T113" fmla="*/ 78 w 78"/>
                            <a:gd name="T114" fmla="*/ 110 h 110"/>
                          </a:gdLst>
                          <a:ahLst/>
                          <a:cxnLst>
                            <a:cxn ang="T74">
                              <a:pos x="T0" y="T1"/>
                            </a:cxn>
                            <a:cxn ang="T75">
                              <a:pos x="T2" y="T3"/>
                            </a:cxn>
                            <a:cxn ang="T76">
                              <a:pos x="T4" y="T5"/>
                            </a:cxn>
                            <a:cxn ang="T77">
                              <a:pos x="T6" y="T7"/>
                            </a:cxn>
                            <a:cxn ang="T78">
                              <a:pos x="T8" y="T9"/>
                            </a:cxn>
                            <a:cxn ang="T79">
                              <a:pos x="T10" y="T11"/>
                            </a:cxn>
                            <a:cxn ang="T80">
                              <a:pos x="T12" y="T13"/>
                            </a:cxn>
                            <a:cxn ang="T81">
                              <a:pos x="T14" y="T15"/>
                            </a:cxn>
                            <a:cxn ang="T82">
                              <a:pos x="T16" y="T17"/>
                            </a:cxn>
                            <a:cxn ang="T83">
                              <a:pos x="T18" y="T19"/>
                            </a:cxn>
                            <a:cxn ang="T84">
                              <a:pos x="T20" y="T21"/>
                            </a:cxn>
                            <a:cxn ang="T85">
                              <a:pos x="T22" y="T23"/>
                            </a:cxn>
                            <a:cxn ang="T86">
                              <a:pos x="T24" y="T25"/>
                            </a:cxn>
                            <a:cxn ang="T87">
                              <a:pos x="T26" y="T27"/>
                            </a:cxn>
                            <a:cxn ang="T88">
                              <a:pos x="T28" y="T29"/>
                            </a:cxn>
                            <a:cxn ang="T89">
                              <a:pos x="T30" y="T31"/>
                            </a:cxn>
                            <a:cxn ang="T90">
                              <a:pos x="T32" y="T33"/>
                            </a:cxn>
                            <a:cxn ang="T91">
                              <a:pos x="T34" y="T35"/>
                            </a:cxn>
                            <a:cxn ang="T92">
                              <a:pos x="T36" y="T37"/>
                            </a:cxn>
                            <a:cxn ang="T93">
                              <a:pos x="T38" y="T39"/>
                            </a:cxn>
                            <a:cxn ang="T94">
                              <a:pos x="T40" y="T41"/>
                            </a:cxn>
                            <a:cxn ang="T95">
                              <a:pos x="T42" y="T43"/>
                            </a:cxn>
                            <a:cxn ang="T96">
                              <a:pos x="T44" y="T45"/>
                            </a:cxn>
                            <a:cxn ang="T97">
                              <a:pos x="T46" y="T47"/>
                            </a:cxn>
                            <a:cxn ang="T98">
                              <a:pos x="T48" y="T49"/>
                            </a:cxn>
                            <a:cxn ang="T99">
                              <a:pos x="T50" y="T51"/>
                            </a:cxn>
                            <a:cxn ang="T100">
                              <a:pos x="T52" y="T53"/>
                            </a:cxn>
                            <a:cxn ang="T101">
                              <a:pos x="T54" y="T55"/>
                            </a:cxn>
                            <a:cxn ang="T102">
                              <a:pos x="T56" y="T57"/>
                            </a:cxn>
                            <a:cxn ang="T103">
                              <a:pos x="T58" y="T59"/>
                            </a:cxn>
                            <a:cxn ang="T104">
                              <a:pos x="T60" y="T61"/>
                            </a:cxn>
                            <a:cxn ang="T105">
                              <a:pos x="T62" y="T63"/>
                            </a:cxn>
                            <a:cxn ang="T106">
                              <a:pos x="T64" y="T65"/>
                            </a:cxn>
                            <a:cxn ang="T107">
                              <a:pos x="T66" y="T67"/>
                            </a:cxn>
                            <a:cxn ang="T108">
                              <a:pos x="T68" y="T69"/>
                            </a:cxn>
                            <a:cxn ang="T109">
                              <a:pos x="T70" y="T71"/>
                            </a:cxn>
                            <a:cxn ang="T110">
                              <a:pos x="T72" y="T73"/>
                            </a:cxn>
                          </a:cxnLst>
                          <a:rect l="T111" t="T112" r="T113" b="T114"/>
                          <a:pathLst>
                            <a:path w="78" h="110">
                              <a:moveTo>
                                <a:pt x="0" y="67"/>
                              </a:moveTo>
                              <a:lnTo>
                                <a:pt x="12" y="58"/>
                              </a:lnTo>
                              <a:lnTo>
                                <a:pt x="18" y="50"/>
                              </a:lnTo>
                              <a:lnTo>
                                <a:pt x="15" y="43"/>
                              </a:lnTo>
                              <a:lnTo>
                                <a:pt x="15" y="38"/>
                              </a:lnTo>
                              <a:lnTo>
                                <a:pt x="16" y="33"/>
                              </a:lnTo>
                              <a:lnTo>
                                <a:pt x="20" y="32"/>
                              </a:lnTo>
                              <a:lnTo>
                                <a:pt x="18" y="28"/>
                              </a:lnTo>
                              <a:lnTo>
                                <a:pt x="19" y="22"/>
                              </a:lnTo>
                              <a:lnTo>
                                <a:pt x="21" y="17"/>
                              </a:lnTo>
                              <a:lnTo>
                                <a:pt x="25" y="16"/>
                              </a:lnTo>
                              <a:lnTo>
                                <a:pt x="29" y="14"/>
                              </a:lnTo>
                              <a:lnTo>
                                <a:pt x="33" y="16"/>
                              </a:lnTo>
                              <a:lnTo>
                                <a:pt x="32" y="12"/>
                              </a:lnTo>
                              <a:lnTo>
                                <a:pt x="33" y="7"/>
                              </a:lnTo>
                              <a:lnTo>
                                <a:pt x="35" y="5"/>
                              </a:lnTo>
                              <a:lnTo>
                                <a:pt x="39" y="4"/>
                              </a:lnTo>
                              <a:lnTo>
                                <a:pt x="42" y="4"/>
                              </a:lnTo>
                              <a:lnTo>
                                <a:pt x="46" y="5"/>
                              </a:lnTo>
                              <a:lnTo>
                                <a:pt x="49" y="1"/>
                              </a:lnTo>
                              <a:lnTo>
                                <a:pt x="54" y="0"/>
                              </a:lnTo>
                              <a:lnTo>
                                <a:pt x="61" y="0"/>
                              </a:lnTo>
                              <a:lnTo>
                                <a:pt x="69" y="3"/>
                              </a:lnTo>
                              <a:lnTo>
                                <a:pt x="74" y="8"/>
                              </a:lnTo>
                              <a:lnTo>
                                <a:pt x="77" y="12"/>
                              </a:lnTo>
                              <a:lnTo>
                                <a:pt x="77" y="18"/>
                              </a:lnTo>
                              <a:lnTo>
                                <a:pt x="76" y="25"/>
                              </a:lnTo>
                              <a:lnTo>
                                <a:pt x="74" y="32"/>
                              </a:lnTo>
                              <a:lnTo>
                                <a:pt x="71" y="41"/>
                              </a:lnTo>
                              <a:lnTo>
                                <a:pt x="68" y="49"/>
                              </a:lnTo>
                              <a:lnTo>
                                <a:pt x="61" y="55"/>
                              </a:lnTo>
                              <a:lnTo>
                                <a:pt x="49" y="64"/>
                              </a:lnTo>
                              <a:lnTo>
                                <a:pt x="36" y="70"/>
                              </a:lnTo>
                              <a:lnTo>
                                <a:pt x="23" y="75"/>
                              </a:lnTo>
                              <a:lnTo>
                                <a:pt x="8" y="91"/>
                              </a:lnTo>
                              <a:lnTo>
                                <a:pt x="2" y="109"/>
                              </a:lnTo>
                              <a:lnTo>
                                <a:pt x="0" y="67"/>
                              </a:lnTo>
                            </a:path>
                          </a:pathLst>
                        </a:custGeom>
                        <a:solidFill>
                          <a:srgbClr val="E0A08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145" name="Freeform 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82" y="2315"/>
                          <a:ext cx="17" cy="22"/>
                        </a:xfrm>
                        <a:custGeom>
                          <a:avLst/>
                          <a:gdLst>
                            <a:gd name="T0" fmla="*/ 15 w 17"/>
                            <a:gd name="T1" fmla="*/ 21 h 22"/>
                            <a:gd name="T2" fmla="*/ 16 w 17"/>
                            <a:gd name="T3" fmla="*/ 14 h 22"/>
                            <a:gd name="T4" fmla="*/ 15 w 17"/>
                            <a:gd name="T5" fmla="*/ 9 h 22"/>
                            <a:gd name="T6" fmla="*/ 13 w 17"/>
                            <a:gd name="T7" fmla="*/ 4 h 22"/>
                            <a:gd name="T8" fmla="*/ 9 w 17"/>
                            <a:gd name="T9" fmla="*/ 3 h 22"/>
                            <a:gd name="T10" fmla="*/ 6 w 17"/>
                            <a:gd name="T11" fmla="*/ 1 h 22"/>
                            <a:gd name="T12" fmla="*/ 3 w 17"/>
                            <a:gd name="T13" fmla="*/ 1 h 22"/>
                            <a:gd name="T14" fmla="*/ 0 w 17"/>
                            <a:gd name="T15" fmla="*/ 0 h 22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w 17"/>
                            <a:gd name="T25" fmla="*/ 0 h 22"/>
                            <a:gd name="T26" fmla="*/ 17 w 17"/>
                            <a:gd name="T27" fmla="*/ 22 h 22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T24" t="T25" r="T26" b="T27"/>
                          <a:pathLst>
                            <a:path w="17" h="22">
                              <a:moveTo>
                                <a:pt x="15" y="21"/>
                              </a:moveTo>
                              <a:lnTo>
                                <a:pt x="16" y="14"/>
                              </a:lnTo>
                              <a:lnTo>
                                <a:pt x="15" y="9"/>
                              </a:lnTo>
                              <a:lnTo>
                                <a:pt x="13" y="4"/>
                              </a:lnTo>
                              <a:lnTo>
                                <a:pt x="9" y="3"/>
                              </a:lnTo>
                              <a:lnTo>
                                <a:pt x="6" y="1"/>
                              </a:lnTo>
                              <a:lnTo>
                                <a:pt x="3" y="1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146" name="Freeform 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0" y="2322"/>
                          <a:ext cx="17" cy="22"/>
                        </a:xfrm>
                        <a:custGeom>
                          <a:avLst/>
                          <a:gdLst>
                            <a:gd name="T0" fmla="*/ 0 w 17"/>
                            <a:gd name="T1" fmla="*/ 0 h 22"/>
                            <a:gd name="T2" fmla="*/ 6 w 17"/>
                            <a:gd name="T3" fmla="*/ 1 h 22"/>
                            <a:gd name="T4" fmla="*/ 12 w 17"/>
                            <a:gd name="T5" fmla="*/ 4 h 22"/>
                            <a:gd name="T6" fmla="*/ 16 w 17"/>
                            <a:gd name="T7" fmla="*/ 8 h 22"/>
                            <a:gd name="T8" fmla="*/ 16 w 17"/>
                            <a:gd name="T9" fmla="*/ 12 h 22"/>
                            <a:gd name="T10" fmla="*/ 11 w 17"/>
                            <a:gd name="T11" fmla="*/ 16 h 22"/>
                            <a:gd name="T12" fmla="*/ 10 w 17"/>
                            <a:gd name="T13" fmla="*/ 21 h 2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7"/>
                            <a:gd name="T22" fmla="*/ 0 h 22"/>
                            <a:gd name="T23" fmla="*/ 17 w 17"/>
                            <a:gd name="T24" fmla="*/ 22 h 22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7" h="22">
                              <a:moveTo>
                                <a:pt x="0" y="0"/>
                              </a:moveTo>
                              <a:lnTo>
                                <a:pt x="6" y="1"/>
                              </a:lnTo>
                              <a:lnTo>
                                <a:pt x="12" y="4"/>
                              </a:lnTo>
                              <a:lnTo>
                                <a:pt x="16" y="8"/>
                              </a:lnTo>
                              <a:lnTo>
                                <a:pt x="16" y="12"/>
                              </a:lnTo>
                              <a:lnTo>
                                <a:pt x="11" y="16"/>
                              </a:lnTo>
                              <a:lnTo>
                                <a:pt x="1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147" name="Freeform 6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56" y="2336"/>
                          <a:ext cx="17" cy="17"/>
                        </a:xfrm>
                        <a:custGeom>
                          <a:avLst/>
                          <a:gdLst>
                            <a:gd name="T0" fmla="*/ 0 w 17"/>
                            <a:gd name="T1" fmla="*/ 2 h 17"/>
                            <a:gd name="T2" fmla="*/ 5 w 17"/>
                            <a:gd name="T3" fmla="*/ 0 h 17"/>
                            <a:gd name="T4" fmla="*/ 10 w 17"/>
                            <a:gd name="T5" fmla="*/ 1 h 17"/>
                            <a:gd name="T6" fmla="*/ 14 w 17"/>
                            <a:gd name="T7" fmla="*/ 3 h 17"/>
                            <a:gd name="T8" fmla="*/ 16 w 17"/>
                            <a:gd name="T9" fmla="*/ 8 h 17"/>
                            <a:gd name="T10" fmla="*/ 13 w 17"/>
                            <a:gd name="T11" fmla="*/ 10 h 17"/>
                            <a:gd name="T12" fmla="*/ 10 w 17"/>
                            <a:gd name="T13" fmla="*/ 16 h 17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7"/>
                            <a:gd name="T22" fmla="*/ 0 h 17"/>
                            <a:gd name="T23" fmla="*/ 17 w 17"/>
                            <a:gd name="T24" fmla="*/ 17 h 17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7" h="17">
                              <a:moveTo>
                                <a:pt x="0" y="2"/>
                              </a:moveTo>
                              <a:lnTo>
                                <a:pt x="5" y="0"/>
                              </a:lnTo>
                              <a:lnTo>
                                <a:pt x="10" y="1"/>
                              </a:lnTo>
                              <a:lnTo>
                                <a:pt x="14" y="3"/>
                              </a:lnTo>
                              <a:lnTo>
                                <a:pt x="16" y="8"/>
                              </a:lnTo>
                              <a:lnTo>
                                <a:pt x="13" y="10"/>
                              </a:lnTo>
                              <a:lnTo>
                                <a:pt x="10" y="1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143" name="Freeform 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19" y="2330"/>
                        <a:ext cx="477" cy="352"/>
                      </a:xfrm>
                      <a:custGeom>
                        <a:avLst/>
                        <a:gdLst>
                          <a:gd name="T0" fmla="*/ 293 w 477"/>
                          <a:gd name="T1" fmla="*/ 269 h 352"/>
                          <a:gd name="T2" fmla="*/ 308 w 477"/>
                          <a:gd name="T3" fmla="*/ 290 h 352"/>
                          <a:gd name="T4" fmla="*/ 322 w 477"/>
                          <a:gd name="T5" fmla="*/ 302 h 352"/>
                          <a:gd name="T6" fmla="*/ 341 w 477"/>
                          <a:gd name="T7" fmla="*/ 313 h 352"/>
                          <a:gd name="T8" fmla="*/ 345 w 477"/>
                          <a:gd name="T9" fmla="*/ 326 h 352"/>
                          <a:gd name="T10" fmla="*/ 353 w 477"/>
                          <a:gd name="T11" fmla="*/ 335 h 352"/>
                          <a:gd name="T12" fmla="*/ 360 w 477"/>
                          <a:gd name="T13" fmla="*/ 351 h 352"/>
                          <a:gd name="T14" fmla="*/ 366 w 477"/>
                          <a:gd name="T15" fmla="*/ 310 h 352"/>
                          <a:gd name="T16" fmla="*/ 372 w 477"/>
                          <a:gd name="T17" fmla="*/ 283 h 352"/>
                          <a:gd name="T18" fmla="*/ 366 w 477"/>
                          <a:gd name="T19" fmla="*/ 237 h 352"/>
                          <a:gd name="T20" fmla="*/ 377 w 477"/>
                          <a:gd name="T21" fmla="*/ 213 h 352"/>
                          <a:gd name="T22" fmla="*/ 392 w 477"/>
                          <a:gd name="T23" fmla="*/ 168 h 352"/>
                          <a:gd name="T24" fmla="*/ 420 w 477"/>
                          <a:gd name="T25" fmla="*/ 119 h 352"/>
                          <a:gd name="T26" fmla="*/ 429 w 477"/>
                          <a:gd name="T27" fmla="*/ 89 h 352"/>
                          <a:gd name="T28" fmla="*/ 445 w 477"/>
                          <a:gd name="T29" fmla="*/ 50 h 352"/>
                          <a:gd name="T30" fmla="*/ 462 w 477"/>
                          <a:gd name="T31" fmla="*/ 24 h 352"/>
                          <a:gd name="T32" fmla="*/ 476 w 477"/>
                          <a:gd name="T33" fmla="*/ 13 h 352"/>
                          <a:gd name="T34" fmla="*/ 459 w 477"/>
                          <a:gd name="T35" fmla="*/ 5 h 352"/>
                          <a:gd name="T36" fmla="*/ 438 w 477"/>
                          <a:gd name="T37" fmla="*/ 0 h 352"/>
                          <a:gd name="T38" fmla="*/ 413 w 477"/>
                          <a:gd name="T39" fmla="*/ 3 h 352"/>
                          <a:gd name="T40" fmla="*/ 387 w 477"/>
                          <a:gd name="T41" fmla="*/ 11 h 352"/>
                          <a:gd name="T42" fmla="*/ 363 w 477"/>
                          <a:gd name="T43" fmla="*/ 21 h 352"/>
                          <a:gd name="T44" fmla="*/ 346 w 477"/>
                          <a:gd name="T45" fmla="*/ 30 h 352"/>
                          <a:gd name="T46" fmla="*/ 339 w 477"/>
                          <a:gd name="T47" fmla="*/ 28 h 352"/>
                          <a:gd name="T48" fmla="*/ 328 w 477"/>
                          <a:gd name="T49" fmla="*/ 21 h 352"/>
                          <a:gd name="T50" fmla="*/ 326 w 477"/>
                          <a:gd name="T51" fmla="*/ 5 h 352"/>
                          <a:gd name="T52" fmla="*/ 315 w 477"/>
                          <a:gd name="T53" fmla="*/ 13 h 352"/>
                          <a:gd name="T54" fmla="*/ 301 w 477"/>
                          <a:gd name="T55" fmla="*/ 17 h 352"/>
                          <a:gd name="T56" fmla="*/ 282 w 477"/>
                          <a:gd name="T57" fmla="*/ 21 h 352"/>
                          <a:gd name="T58" fmla="*/ 265 w 477"/>
                          <a:gd name="T59" fmla="*/ 23 h 352"/>
                          <a:gd name="T60" fmla="*/ 248 w 477"/>
                          <a:gd name="T61" fmla="*/ 25 h 352"/>
                          <a:gd name="T62" fmla="*/ 223 w 477"/>
                          <a:gd name="T63" fmla="*/ 24 h 352"/>
                          <a:gd name="T64" fmla="*/ 203 w 477"/>
                          <a:gd name="T65" fmla="*/ 32 h 352"/>
                          <a:gd name="T66" fmla="*/ 185 w 477"/>
                          <a:gd name="T67" fmla="*/ 48 h 352"/>
                          <a:gd name="T68" fmla="*/ 168 w 477"/>
                          <a:gd name="T69" fmla="*/ 70 h 352"/>
                          <a:gd name="T70" fmla="*/ 155 w 477"/>
                          <a:gd name="T71" fmla="*/ 87 h 352"/>
                          <a:gd name="T72" fmla="*/ 138 w 477"/>
                          <a:gd name="T73" fmla="*/ 102 h 352"/>
                          <a:gd name="T74" fmla="*/ 122 w 477"/>
                          <a:gd name="T75" fmla="*/ 111 h 352"/>
                          <a:gd name="T76" fmla="*/ 106 w 477"/>
                          <a:gd name="T77" fmla="*/ 123 h 352"/>
                          <a:gd name="T78" fmla="*/ 99 w 477"/>
                          <a:gd name="T79" fmla="*/ 138 h 352"/>
                          <a:gd name="T80" fmla="*/ 72 w 477"/>
                          <a:gd name="T81" fmla="*/ 134 h 352"/>
                          <a:gd name="T82" fmla="*/ 38 w 477"/>
                          <a:gd name="T83" fmla="*/ 139 h 352"/>
                          <a:gd name="T84" fmla="*/ 44 w 477"/>
                          <a:gd name="T85" fmla="*/ 123 h 352"/>
                          <a:gd name="T86" fmla="*/ 8 w 477"/>
                          <a:gd name="T87" fmla="*/ 128 h 352"/>
                          <a:gd name="T88" fmla="*/ 6 w 477"/>
                          <a:gd name="T89" fmla="*/ 171 h 352"/>
                          <a:gd name="T90" fmla="*/ 5 w 477"/>
                          <a:gd name="T91" fmla="*/ 207 h 352"/>
                          <a:gd name="T92" fmla="*/ 0 w 477"/>
                          <a:gd name="T93" fmla="*/ 217 h 352"/>
                          <a:gd name="T94" fmla="*/ 8 w 477"/>
                          <a:gd name="T95" fmla="*/ 221 h 352"/>
                          <a:gd name="T96" fmla="*/ 18 w 477"/>
                          <a:gd name="T97" fmla="*/ 221 h 352"/>
                          <a:gd name="T98" fmla="*/ 26 w 477"/>
                          <a:gd name="T99" fmla="*/ 246 h 352"/>
                          <a:gd name="T100" fmla="*/ 44 w 477"/>
                          <a:gd name="T101" fmla="*/ 273 h 352"/>
                          <a:gd name="T102" fmla="*/ 58 w 477"/>
                          <a:gd name="T103" fmla="*/ 286 h 352"/>
                          <a:gd name="T104" fmla="*/ 72 w 477"/>
                          <a:gd name="T105" fmla="*/ 295 h 352"/>
                          <a:gd name="T106" fmla="*/ 102 w 477"/>
                          <a:gd name="T107" fmla="*/ 309 h 352"/>
                          <a:gd name="T108" fmla="*/ 130 w 477"/>
                          <a:gd name="T109" fmla="*/ 314 h 352"/>
                          <a:gd name="T110" fmla="*/ 161 w 477"/>
                          <a:gd name="T111" fmla="*/ 315 h 352"/>
                          <a:gd name="T112" fmla="*/ 184 w 477"/>
                          <a:gd name="T113" fmla="*/ 310 h 352"/>
                          <a:gd name="T114" fmla="*/ 204 w 477"/>
                          <a:gd name="T115" fmla="*/ 302 h 352"/>
                          <a:gd name="T116" fmla="*/ 222 w 477"/>
                          <a:gd name="T117" fmla="*/ 293 h 352"/>
                          <a:gd name="T118" fmla="*/ 236 w 477"/>
                          <a:gd name="T119" fmla="*/ 279 h 352"/>
                          <a:gd name="T120" fmla="*/ 247 w 477"/>
                          <a:gd name="T121" fmla="*/ 269 h 352"/>
                          <a:gd name="T122" fmla="*/ 268 w 477"/>
                          <a:gd name="T123" fmla="*/ 262 h 352"/>
                          <a:gd name="T124" fmla="*/ 293 w 477"/>
                          <a:gd name="T125" fmla="*/ 269 h 352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60000 65536"/>
                          <a:gd name="T169" fmla="*/ 0 60000 65536"/>
                          <a:gd name="T170" fmla="*/ 0 60000 65536"/>
                          <a:gd name="T171" fmla="*/ 0 60000 65536"/>
                          <a:gd name="T172" fmla="*/ 0 60000 65536"/>
                          <a:gd name="T173" fmla="*/ 0 60000 65536"/>
                          <a:gd name="T174" fmla="*/ 0 60000 65536"/>
                          <a:gd name="T175" fmla="*/ 0 60000 65536"/>
                          <a:gd name="T176" fmla="*/ 0 60000 65536"/>
                          <a:gd name="T177" fmla="*/ 0 60000 65536"/>
                          <a:gd name="T178" fmla="*/ 0 60000 65536"/>
                          <a:gd name="T179" fmla="*/ 0 60000 65536"/>
                          <a:gd name="T180" fmla="*/ 0 60000 65536"/>
                          <a:gd name="T181" fmla="*/ 0 60000 65536"/>
                          <a:gd name="T182" fmla="*/ 0 60000 65536"/>
                          <a:gd name="T183" fmla="*/ 0 60000 65536"/>
                          <a:gd name="T184" fmla="*/ 0 60000 65536"/>
                          <a:gd name="T185" fmla="*/ 0 60000 65536"/>
                          <a:gd name="T186" fmla="*/ 0 60000 65536"/>
                          <a:gd name="T187" fmla="*/ 0 60000 65536"/>
                          <a:gd name="T188" fmla="*/ 0 60000 65536"/>
                          <a:gd name="T189" fmla="*/ 0 w 477"/>
                          <a:gd name="T190" fmla="*/ 0 h 352"/>
                          <a:gd name="T191" fmla="*/ 477 w 477"/>
                          <a:gd name="T192" fmla="*/ 352 h 352"/>
                        </a:gdLst>
                        <a:ahLst/>
                        <a:cxnLst>
                          <a:cxn ang="T126">
                            <a:pos x="T0" y="T1"/>
                          </a:cxn>
                          <a:cxn ang="T127">
                            <a:pos x="T2" y="T3"/>
                          </a:cxn>
                          <a:cxn ang="T128">
                            <a:pos x="T4" y="T5"/>
                          </a:cxn>
                          <a:cxn ang="T129">
                            <a:pos x="T6" y="T7"/>
                          </a:cxn>
                          <a:cxn ang="T130">
                            <a:pos x="T8" y="T9"/>
                          </a:cxn>
                          <a:cxn ang="T131">
                            <a:pos x="T10" y="T11"/>
                          </a:cxn>
                          <a:cxn ang="T132">
                            <a:pos x="T12" y="T13"/>
                          </a:cxn>
                          <a:cxn ang="T133">
                            <a:pos x="T14" y="T15"/>
                          </a:cxn>
                          <a:cxn ang="T134">
                            <a:pos x="T16" y="T17"/>
                          </a:cxn>
                          <a:cxn ang="T135">
                            <a:pos x="T18" y="T19"/>
                          </a:cxn>
                          <a:cxn ang="T136">
                            <a:pos x="T20" y="T21"/>
                          </a:cxn>
                          <a:cxn ang="T137">
                            <a:pos x="T22" y="T23"/>
                          </a:cxn>
                          <a:cxn ang="T138">
                            <a:pos x="T24" y="T25"/>
                          </a:cxn>
                          <a:cxn ang="T139">
                            <a:pos x="T26" y="T27"/>
                          </a:cxn>
                          <a:cxn ang="T140">
                            <a:pos x="T28" y="T29"/>
                          </a:cxn>
                          <a:cxn ang="T141">
                            <a:pos x="T30" y="T31"/>
                          </a:cxn>
                          <a:cxn ang="T142">
                            <a:pos x="T32" y="T33"/>
                          </a:cxn>
                          <a:cxn ang="T143">
                            <a:pos x="T34" y="T35"/>
                          </a:cxn>
                          <a:cxn ang="T144">
                            <a:pos x="T36" y="T37"/>
                          </a:cxn>
                          <a:cxn ang="T145">
                            <a:pos x="T38" y="T39"/>
                          </a:cxn>
                          <a:cxn ang="T146">
                            <a:pos x="T40" y="T41"/>
                          </a:cxn>
                          <a:cxn ang="T147">
                            <a:pos x="T42" y="T43"/>
                          </a:cxn>
                          <a:cxn ang="T148">
                            <a:pos x="T44" y="T45"/>
                          </a:cxn>
                          <a:cxn ang="T149">
                            <a:pos x="T46" y="T47"/>
                          </a:cxn>
                          <a:cxn ang="T150">
                            <a:pos x="T48" y="T49"/>
                          </a:cxn>
                          <a:cxn ang="T151">
                            <a:pos x="T50" y="T51"/>
                          </a:cxn>
                          <a:cxn ang="T152">
                            <a:pos x="T52" y="T53"/>
                          </a:cxn>
                          <a:cxn ang="T153">
                            <a:pos x="T54" y="T55"/>
                          </a:cxn>
                          <a:cxn ang="T154">
                            <a:pos x="T56" y="T57"/>
                          </a:cxn>
                          <a:cxn ang="T155">
                            <a:pos x="T58" y="T59"/>
                          </a:cxn>
                          <a:cxn ang="T156">
                            <a:pos x="T60" y="T61"/>
                          </a:cxn>
                          <a:cxn ang="T157">
                            <a:pos x="T62" y="T63"/>
                          </a:cxn>
                          <a:cxn ang="T158">
                            <a:pos x="T64" y="T65"/>
                          </a:cxn>
                          <a:cxn ang="T159">
                            <a:pos x="T66" y="T67"/>
                          </a:cxn>
                          <a:cxn ang="T160">
                            <a:pos x="T68" y="T69"/>
                          </a:cxn>
                          <a:cxn ang="T161">
                            <a:pos x="T70" y="T71"/>
                          </a:cxn>
                          <a:cxn ang="T162">
                            <a:pos x="T72" y="T73"/>
                          </a:cxn>
                          <a:cxn ang="T163">
                            <a:pos x="T74" y="T75"/>
                          </a:cxn>
                          <a:cxn ang="T164">
                            <a:pos x="T76" y="T77"/>
                          </a:cxn>
                          <a:cxn ang="T165">
                            <a:pos x="T78" y="T79"/>
                          </a:cxn>
                          <a:cxn ang="T166">
                            <a:pos x="T80" y="T81"/>
                          </a:cxn>
                          <a:cxn ang="T167">
                            <a:pos x="T82" y="T83"/>
                          </a:cxn>
                          <a:cxn ang="T168">
                            <a:pos x="T84" y="T85"/>
                          </a:cxn>
                          <a:cxn ang="T169">
                            <a:pos x="T86" y="T87"/>
                          </a:cxn>
                          <a:cxn ang="T170">
                            <a:pos x="T88" y="T89"/>
                          </a:cxn>
                          <a:cxn ang="T171">
                            <a:pos x="T90" y="T91"/>
                          </a:cxn>
                          <a:cxn ang="T172">
                            <a:pos x="T92" y="T93"/>
                          </a:cxn>
                          <a:cxn ang="T173">
                            <a:pos x="T94" y="T95"/>
                          </a:cxn>
                          <a:cxn ang="T174">
                            <a:pos x="T96" y="T97"/>
                          </a:cxn>
                          <a:cxn ang="T175">
                            <a:pos x="T98" y="T99"/>
                          </a:cxn>
                          <a:cxn ang="T176">
                            <a:pos x="T100" y="T101"/>
                          </a:cxn>
                          <a:cxn ang="T177">
                            <a:pos x="T102" y="T103"/>
                          </a:cxn>
                          <a:cxn ang="T178">
                            <a:pos x="T104" y="T105"/>
                          </a:cxn>
                          <a:cxn ang="T179">
                            <a:pos x="T106" y="T107"/>
                          </a:cxn>
                          <a:cxn ang="T180">
                            <a:pos x="T108" y="T109"/>
                          </a:cxn>
                          <a:cxn ang="T181">
                            <a:pos x="T110" y="T111"/>
                          </a:cxn>
                          <a:cxn ang="T182">
                            <a:pos x="T112" y="T113"/>
                          </a:cxn>
                          <a:cxn ang="T183">
                            <a:pos x="T114" y="T115"/>
                          </a:cxn>
                          <a:cxn ang="T184">
                            <a:pos x="T116" y="T117"/>
                          </a:cxn>
                          <a:cxn ang="T185">
                            <a:pos x="T118" y="T119"/>
                          </a:cxn>
                          <a:cxn ang="T186">
                            <a:pos x="T120" y="T121"/>
                          </a:cxn>
                          <a:cxn ang="T187">
                            <a:pos x="T122" y="T123"/>
                          </a:cxn>
                          <a:cxn ang="T188">
                            <a:pos x="T124" y="T125"/>
                          </a:cxn>
                        </a:cxnLst>
                        <a:rect l="T189" t="T190" r="T191" b="T192"/>
                        <a:pathLst>
                          <a:path w="477" h="352">
                            <a:moveTo>
                              <a:pt x="293" y="269"/>
                            </a:moveTo>
                            <a:lnTo>
                              <a:pt x="308" y="290"/>
                            </a:lnTo>
                            <a:lnTo>
                              <a:pt x="322" y="302"/>
                            </a:lnTo>
                            <a:lnTo>
                              <a:pt x="341" y="313"/>
                            </a:lnTo>
                            <a:lnTo>
                              <a:pt x="345" y="326"/>
                            </a:lnTo>
                            <a:lnTo>
                              <a:pt x="353" y="335"/>
                            </a:lnTo>
                            <a:lnTo>
                              <a:pt x="360" y="351"/>
                            </a:lnTo>
                            <a:lnTo>
                              <a:pt x="366" y="310"/>
                            </a:lnTo>
                            <a:lnTo>
                              <a:pt x="372" y="283"/>
                            </a:lnTo>
                            <a:lnTo>
                              <a:pt x="366" y="237"/>
                            </a:lnTo>
                            <a:lnTo>
                              <a:pt x="377" y="213"/>
                            </a:lnTo>
                            <a:lnTo>
                              <a:pt x="392" y="168"/>
                            </a:lnTo>
                            <a:lnTo>
                              <a:pt x="420" y="119"/>
                            </a:lnTo>
                            <a:lnTo>
                              <a:pt x="429" y="89"/>
                            </a:lnTo>
                            <a:lnTo>
                              <a:pt x="445" y="50"/>
                            </a:lnTo>
                            <a:lnTo>
                              <a:pt x="462" y="24"/>
                            </a:lnTo>
                            <a:lnTo>
                              <a:pt x="476" y="13"/>
                            </a:lnTo>
                            <a:lnTo>
                              <a:pt x="459" y="5"/>
                            </a:lnTo>
                            <a:lnTo>
                              <a:pt x="438" y="0"/>
                            </a:lnTo>
                            <a:lnTo>
                              <a:pt x="413" y="3"/>
                            </a:lnTo>
                            <a:lnTo>
                              <a:pt x="387" y="11"/>
                            </a:lnTo>
                            <a:lnTo>
                              <a:pt x="363" y="21"/>
                            </a:lnTo>
                            <a:lnTo>
                              <a:pt x="346" y="30"/>
                            </a:lnTo>
                            <a:lnTo>
                              <a:pt x="339" y="28"/>
                            </a:lnTo>
                            <a:lnTo>
                              <a:pt x="328" y="21"/>
                            </a:lnTo>
                            <a:lnTo>
                              <a:pt x="326" y="5"/>
                            </a:lnTo>
                            <a:lnTo>
                              <a:pt x="315" y="13"/>
                            </a:lnTo>
                            <a:lnTo>
                              <a:pt x="301" y="17"/>
                            </a:lnTo>
                            <a:lnTo>
                              <a:pt x="282" y="21"/>
                            </a:lnTo>
                            <a:lnTo>
                              <a:pt x="265" y="23"/>
                            </a:lnTo>
                            <a:lnTo>
                              <a:pt x="248" y="25"/>
                            </a:lnTo>
                            <a:lnTo>
                              <a:pt x="223" y="24"/>
                            </a:lnTo>
                            <a:lnTo>
                              <a:pt x="203" y="32"/>
                            </a:lnTo>
                            <a:lnTo>
                              <a:pt x="185" y="48"/>
                            </a:lnTo>
                            <a:lnTo>
                              <a:pt x="168" y="70"/>
                            </a:lnTo>
                            <a:lnTo>
                              <a:pt x="155" y="87"/>
                            </a:lnTo>
                            <a:lnTo>
                              <a:pt x="138" y="102"/>
                            </a:lnTo>
                            <a:lnTo>
                              <a:pt x="122" y="111"/>
                            </a:lnTo>
                            <a:lnTo>
                              <a:pt x="106" y="123"/>
                            </a:lnTo>
                            <a:lnTo>
                              <a:pt x="99" y="138"/>
                            </a:lnTo>
                            <a:lnTo>
                              <a:pt x="72" y="134"/>
                            </a:lnTo>
                            <a:lnTo>
                              <a:pt x="38" y="139"/>
                            </a:lnTo>
                            <a:lnTo>
                              <a:pt x="44" y="123"/>
                            </a:lnTo>
                            <a:lnTo>
                              <a:pt x="8" y="128"/>
                            </a:lnTo>
                            <a:lnTo>
                              <a:pt x="6" y="171"/>
                            </a:lnTo>
                            <a:lnTo>
                              <a:pt x="5" y="207"/>
                            </a:lnTo>
                            <a:lnTo>
                              <a:pt x="0" y="217"/>
                            </a:lnTo>
                            <a:lnTo>
                              <a:pt x="8" y="221"/>
                            </a:lnTo>
                            <a:lnTo>
                              <a:pt x="18" y="221"/>
                            </a:lnTo>
                            <a:lnTo>
                              <a:pt x="26" y="246"/>
                            </a:lnTo>
                            <a:lnTo>
                              <a:pt x="44" y="273"/>
                            </a:lnTo>
                            <a:lnTo>
                              <a:pt x="58" y="286"/>
                            </a:lnTo>
                            <a:lnTo>
                              <a:pt x="72" y="295"/>
                            </a:lnTo>
                            <a:lnTo>
                              <a:pt x="102" y="309"/>
                            </a:lnTo>
                            <a:lnTo>
                              <a:pt x="130" y="314"/>
                            </a:lnTo>
                            <a:lnTo>
                              <a:pt x="161" y="315"/>
                            </a:lnTo>
                            <a:lnTo>
                              <a:pt x="184" y="310"/>
                            </a:lnTo>
                            <a:lnTo>
                              <a:pt x="204" y="302"/>
                            </a:lnTo>
                            <a:lnTo>
                              <a:pt x="222" y="293"/>
                            </a:lnTo>
                            <a:lnTo>
                              <a:pt x="236" y="279"/>
                            </a:lnTo>
                            <a:lnTo>
                              <a:pt x="247" y="269"/>
                            </a:lnTo>
                            <a:lnTo>
                              <a:pt x="268" y="262"/>
                            </a:lnTo>
                            <a:lnTo>
                              <a:pt x="293" y="269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141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2814" y="2358"/>
                      <a:ext cx="252" cy="172"/>
                    </a:xfrm>
                    <a:custGeom>
                      <a:avLst/>
                      <a:gdLst>
                        <a:gd name="T0" fmla="*/ 251 w 252"/>
                        <a:gd name="T1" fmla="*/ 0 h 172"/>
                        <a:gd name="T2" fmla="*/ 234 w 252"/>
                        <a:gd name="T3" fmla="*/ 16 h 172"/>
                        <a:gd name="T4" fmla="*/ 219 w 252"/>
                        <a:gd name="T5" fmla="*/ 25 h 172"/>
                        <a:gd name="T6" fmla="*/ 205 w 252"/>
                        <a:gd name="T7" fmla="*/ 34 h 172"/>
                        <a:gd name="T8" fmla="*/ 197 w 252"/>
                        <a:gd name="T9" fmla="*/ 44 h 172"/>
                        <a:gd name="T10" fmla="*/ 190 w 252"/>
                        <a:gd name="T11" fmla="*/ 54 h 172"/>
                        <a:gd name="T12" fmla="*/ 180 w 252"/>
                        <a:gd name="T13" fmla="*/ 61 h 172"/>
                        <a:gd name="T14" fmla="*/ 165 w 252"/>
                        <a:gd name="T15" fmla="*/ 67 h 172"/>
                        <a:gd name="T16" fmla="*/ 156 w 252"/>
                        <a:gd name="T17" fmla="*/ 76 h 172"/>
                        <a:gd name="T18" fmla="*/ 148 w 252"/>
                        <a:gd name="T19" fmla="*/ 86 h 172"/>
                        <a:gd name="T20" fmla="*/ 139 w 252"/>
                        <a:gd name="T21" fmla="*/ 99 h 172"/>
                        <a:gd name="T22" fmla="*/ 132 w 252"/>
                        <a:gd name="T23" fmla="*/ 114 h 172"/>
                        <a:gd name="T24" fmla="*/ 126 w 252"/>
                        <a:gd name="T25" fmla="*/ 131 h 172"/>
                        <a:gd name="T26" fmla="*/ 117 w 252"/>
                        <a:gd name="T27" fmla="*/ 145 h 172"/>
                        <a:gd name="T28" fmla="*/ 107 w 252"/>
                        <a:gd name="T29" fmla="*/ 155 h 172"/>
                        <a:gd name="T30" fmla="*/ 94 w 252"/>
                        <a:gd name="T31" fmla="*/ 163 h 172"/>
                        <a:gd name="T32" fmla="*/ 81 w 252"/>
                        <a:gd name="T33" fmla="*/ 168 h 172"/>
                        <a:gd name="T34" fmla="*/ 69 w 252"/>
                        <a:gd name="T35" fmla="*/ 171 h 172"/>
                        <a:gd name="T36" fmla="*/ 55 w 252"/>
                        <a:gd name="T37" fmla="*/ 170 h 172"/>
                        <a:gd name="T38" fmla="*/ 42 w 252"/>
                        <a:gd name="T39" fmla="*/ 167 h 172"/>
                        <a:gd name="T40" fmla="*/ 27 w 252"/>
                        <a:gd name="T41" fmla="*/ 161 h 172"/>
                        <a:gd name="T42" fmla="*/ 15 w 252"/>
                        <a:gd name="T43" fmla="*/ 153 h 172"/>
                        <a:gd name="T44" fmla="*/ 7 w 252"/>
                        <a:gd name="T45" fmla="*/ 142 h 172"/>
                        <a:gd name="T46" fmla="*/ 2 w 252"/>
                        <a:gd name="T47" fmla="*/ 131 h 172"/>
                        <a:gd name="T48" fmla="*/ 0 w 252"/>
                        <a:gd name="T49" fmla="*/ 117 h 172"/>
                        <a:gd name="T50" fmla="*/ 2 w 252"/>
                        <a:gd name="T51" fmla="*/ 104 h 172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252"/>
                        <a:gd name="T79" fmla="*/ 0 h 172"/>
                        <a:gd name="T80" fmla="*/ 252 w 252"/>
                        <a:gd name="T81" fmla="*/ 172 h 172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252" h="172">
                          <a:moveTo>
                            <a:pt x="251" y="0"/>
                          </a:moveTo>
                          <a:lnTo>
                            <a:pt x="234" y="16"/>
                          </a:lnTo>
                          <a:lnTo>
                            <a:pt x="219" y="25"/>
                          </a:lnTo>
                          <a:lnTo>
                            <a:pt x="205" y="34"/>
                          </a:lnTo>
                          <a:lnTo>
                            <a:pt x="197" y="44"/>
                          </a:lnTo>
                          <a:lnTo>
                            <a:pt x="190" y="54"/>
                          </a:lnTo>
                          <a:lnTo>
                            <a:pt x="180" y="61"/>
                          </a:lnTo>
                          <a:lnTo>
                            <a:pt x="165" y="67"/>
                          </a:lnTo>
                          <a:lnTo>
                            <a:pt x="156" y="76"/>
                          </a:lnTo>
                          <a:lnTo>
                            <a:pt x="148" y="86"/>
                          </a:lnTo>
                          <a:lnTo>
                            <a:pt x="139" y="99"/>
                          </a:lnTo>
                          <a:lnTo>
                            <a:pt x="132" y="114"/>
                          </a:lnTo>
                          <a:lnTo>
                            <a:pt x="126" y="131"/>
                          </a:lnTo>
                          <a:lnTo>
                            <a:pt x="117" y="145"/>
                          </a:lnTo>
                          <a:lnTo>
                            <a:pt x="107" y="155"/>
                          </a:lnTo>
                          <a:lnTo>
                            <a:pt x="94" y="163"/>
                          </a:lnTo>
                          <a:lnTo>
                            <a:pt x="81" y="168"/>
                          </a:lnTo>
                          <a:lnTo>
                            <a:pt x="69" y="171"/>
                          </a:lnTo>
                          <a:lnTo>
                            <a:pt x="55" y="170"/>
                          </a:lnTo>
                          <a:lnTo>
                            <a:pt x="42" y="167"/>
                          </a:lnTo>
                          <a:lnTo>
                            <a:pt x="27" y="161"/>
                          </a:lnTo>
                          <a:lnTo>
                            <a:pt x="15" y="153"/>
                          </a:lnTo>
                          <a:lnTo>
                            <a:pt x="7" y="142"/>
                          </a:lnTo>
                          <a:lnTo>
                            <a:pt x="2" y="131"/>
                          </a:lnTo>
                          <a:lnTo>
                            <a:pt x="0" y="117"/>
                          </a:lnTo>
                          <a:lnTo>
                            <a:pt x="2" y="10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129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723" y="2372"/>
                    <a:ext cx="301" cy="274"/>
                    <a:chOff x="2723" y="2372"/>
                    <a:chExt cx="301" cy="274"/>
                  </a:xfrm>
                </p:grpSpPr>
                <p:sp>
                  <p:nvSpPr>
                    <p:cNvPr id="4130" name="Line 6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62" y="2502"/>
                      <a:ext cx="60" cy="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31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2953" y="2481"/>
                      <a:ext cx="26" cy="57"/>
                    </a:xfrm>
                    <a:custGeom>
                      <a:avLst/>
                      <a:gdLst>
                        <a:gd name="T0" fmla="*/ 23 w 26"/>
                        <a:gd name="T1" fmla="*/ 56 h 57"/>
                        <a:gd name="T2" fmla="*/ 25 w 26"/>
                        <a:gd name="T3" fmla="*/ 42 h 57"/>
                        <a:gd name="T4" fmla="*/ 22 w 26"/>
                        <a:gd name="T5" fmla="*/ 25 h 57"/>
                        <a:gd name="T6" fmla="*/ 14 w 26"/>
                        <a:gd name="T7" fmla="*/ 10 h 57"/>
                        <a:gd name="T8" fmla="*/ 0 w 26"/>
                        <a:gd name="T9" fmla="*/ 0 h 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6"/>
                        <a:gd name="T16" fmla="*/ 0 h 57"/>
                        <a:gd name="T17" fmla="*/ 26 w 26"/>
                        <a:gd name="T18" fmla="*/ 57 h 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6" h="57">
                          <a:moveTo>
                            <a:pt x="23" y="56"/>
                          </a:moveTo>
                          <a:lnTo>
                            <a:pt x="25" y="42"/>
                          </a:lnTo>
                          <a:lnTo>
                            <a:pt x="22" y="25"/>
                          </a:lnTo>
                          <a:lnTo>
                            <a:pt x="14" y="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32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2945" y="2494"/>
                      <a:ext cx="19" cy="59"/>
                    </a:xfrm>
                    <a:custGeom>
                      <a:avLst/>
                      <a:gdLst>
                        <a:gd name="T0" fmla="*/ 0 w 19"/>
                        <a:gd name="T1" fmla="*/ 58 h 59"/>
                        <a:gd name="T2" fmla="*/ 10 w 19"/>
                        <a:gd name="T3" fmla="*/ 53 h 59"/>
                        <a:gd name="T4" fmla="*/ 16 w 19"/>
                        <a:gd name="T5" fmla="*/ 44 h 59"/>
                        <a:gd name="T6" fmla="*/ 18 w 19"/>
                        <a:gd name="T7" fmla="*/ 32 h 59"/>
                        <a:gd name="T8" fmla="*/ 17 w 19"/>
                        <a:gd name="T9" fmla="*/ 21 h 59"/>
                        <a:gd name="T10" fmla="*/ 10 w 19"/>
                        <a:gd name="T11" fmla="*/ 9 h 59"/>
                        <a:gd name="T12" fmla="*/ 1 w 19"/>
                        <a:gd name="T13" fmla="*/ 0 h 5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9"/>
                        <a:gd name="T22" fmla="*/ 0 h 59"/>
                        <a:gd name="T23" fmla="*/ 19 w 19"/>
                        <a:gd name="T24" fmla="*/ 59 h 59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9" h="59">
                          <a:moveTo>
                            <a:pt x="0" y="58"/>
                          </a:moveTo>
                          <a:lnTo>
                            <a:pt x="10" y="53"/>
                          </a:lnTo>
                          <a:lnTo>
                            <a:pt x="16" y="44"/>
                          </a:lnTo>
                          <a:lnTo>
                            <a:pt x="18" y="32"/>
                          </a:lnTo>
                          <a:lnTo>
                            <a:pt x="17" y="21"/>
                          </a:lnTo>
                          <a:lnTo>
                            <a:pt x="10" y="9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33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2924" y="2502"/>
                      <a:ext cx="17" cy="28"/>
                    </a:xfrm>
                    <a:custGeom>
                      <a:avLst/>
                      <a:gdLst>
                        <a:gd name="T0" fmla="*/ 16 w 17"/>
                        <a:gd name="T1" fmla="*/ 0 h 28"/>
                        <a:gd name="T2" fmla="*/ 14 w 17"/>
                        <a:gd name="T3" fmla="*/ 12 h 28"/>
                        <a:gd name="T4" fmla="*/ 9 w 17"/>
                        <a:gd name="T5" fmla="*/ 22 h 28"/>
                        <a:gd name="T6" fmla="*/ 0 w 17"/>
                        <a:gd name="T7" fmla="*/ 27 h 2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28"/>
                        <a:gd name="T14" fmla="*/ 17 w 17"/>
                        <a:gd name="T15" fmla="*/ 28 h 2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28">
                          <a:moveTo>
                            <a:pt x="16" y="0"/>
                          </a:moveTo>
                          <a:lnTo>
                            <a:pt x="14" y="12"/>
                          </a:lnTo>
                          <a:lnTo>
                            <a:pt x="9" y="22"/>
                          </a:lnTo>
                          <a:lnTo>
                            <a:pt x="0" y="27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34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958" y="2459"/>
                      <a:ext cx="66" cy="36"/>
                    </a:xfrm>
                    <a:custGeom>
                      <a:avLst/>
                      <a:gdLst>
                        <a:gd name="T0" fmla="*/ 65 w 66"/>
                        <a:gd name="T1" fmla="*/ 35 h 36"/>
                        <a:gd name="T2" fmla="*/ 59 w 66"/>
                        <a:gd name="T3" fmla="*/ 24 h 36"/>
                        <a:gd name="T4" fmla="*/ 50 w 66"/>
                        <a:gd name="T5" fmla="*/ 13 h 36"/>
                        <a:gd name="T6" fmla="*/ 39 w 66"/>
                        <a:gd name="T7" fmla="*/ 5 h 36"/>
                        <a:gd name="T8" fmla="*/ 29 w 66"/>
                        <a:gd name="T9" fmla="*/ 1 h 36"/>
                        <a:gd name="T10" fmla="*/ 20 w 66"/>
                        <a:gd name="T11" fmla="*/ 0 h 36"/>
                        <a:gd name="T12" fmla="*/ 8 w 66"/>
                        <a:gd name="T13" fmla="*/ 3 h 36"/>
                        <a:gd name="T14" fmla="*/ 0 w 66"/>
                        <a:gd name="T15" fmla="*/ 8 h 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6"/>
                        <a:gd name="T25" fmla="*/ 0 h 36"/>
                        <a:gd name="T26" fmla="*/ 66 w 66"/>
                        <a:gd name="T27" fmla="*/ 36 h 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6" h="36">
                          <a:moveTo>
                            <a:pt x="65" y="35"/>
                          </a:moveTo>
                          <a:lnTo>
                            <a:pt x="59" y="24"/>
                          </a:lnTo>
                          <a:lnTo>
                            <a:pt x="50" y="13"/>
                          </a:lnTo>
                          <a:lnTo>
                            <a:pt x="39" y="5"/>
                          </a:lnTo>
                          <a:lnTo>
                            <a:pt x="29" y="1"/>
                          </a:lnTo>
                          <a:lnTo>
                            <a:pt x="20" y="0"/>
                          </a:lnTo>
                          <a:lnTo>
                            <a:pt x="8" y="3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35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822" y="2552"/>
                      <a:ext cx="146" cy="94"/>
                    </a:xfrm>
                    <a:custGeom>
                      <a:avLst/>
                      <a:gdLst>
                        <a:gd name="T0" fmla="*/ 145 w 146"/>
                        <a:gd name="T1" fmla="*/ 49 h 94"/>
                        <a:gd name="T2" fmla="*/ 123 w 146"/>
                        <a:gd name="T3" fmla="*/ 42 h 94"/>
                        <a:gd name="T4" fmla="*/ 103 w 146"/>
                        <a:gd name="T5" fmla="*/ 34 h 94"/>
                        <a:gd name="T6" fmla="*/ 81 w 146"/>
                        <a:gd name="T7" fmla="*/ 23 h 94"/>
                        <a:gd name="T8" fmla="*/ 62 w 146"/>
                        <a:gd name="T9" fmla="*/ 12 h 94"/>
                        <a:gd name="T10" fmla="*/ 47 w 146"/>
                        <a:gd name="T11" fmla="*/ 0 h 94"/>
                        <a:gd name="T12" fmla="*/ 40 w 146"/>
                        <a:gd name="T13" fmla="*/ 18 h 94"/>
                        <a:gd name="T14" fmla="*/ 29 w 146"/>
                        <a:gd name="T15" fmla="*/ 35 h 94"/>
                        <a:gd name="T16" fmla="*/ 16 w 146"/>
                        <a:gd name="T17" fmla="*/ 50 h 94"/>
                        <a:gd name="T18" fmla="*/ 0 w 146"/>
                        <a:gd name="T19" fmla="*/ 62 h 94"/>
                        <a:gd name="T20" fmla="*/ 14 w 146"/>
                        <a:gd name="T21" fmla="*/ 74 h 94"/>
                        <a:gd name="T22" fmla="*/ 28 w 146"/>
                        <a:gd name="T23" fmla="*/ 82 h 94"/>
                        <a:gd name="T24" fmla="*/ 47 w 146"/>
                        <a:gd name="T25" fmla="*/ 89 h 94"/>
                        <a:gd name="T26" fmla="*/ 64 w 146"/>
                        <a:gd name="T27" fmla="*/ 93 h 94"/>
                        <a:gd name="T28" fmla="*/ 75 w 146"/>
                        <a:gd name="T29" fmla="*/ 92 h 94"/>
                        <a:gd name="T30" fmla="*/ 86 w 146"/>
                        <a:gd name="T31" fmla="*/ 89 h 9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46"/>
                        <a:gd name="T49" fmla="*/ 0 h 94"/>
                        <a:gd name="T50" fmla="*/ 146 w 146"/>
                        <a:gd name="T51" fmla="*/ 94 h 9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46" h="94">
                          <a:moveTo>
                            <a:pt x="145" y="49"/>
                          </a:moveTo>
                          <a:lnTo>
                            <a:pt x="123" y="42"/>
                          </a:lnTo>
                          <a:lnTo>
                            <a:pt x="103" y="34"/>
                          </a:lnTo>
                          <a:lnTo>
                            <a:pt x="81" y="23"/>
                          </a:lnTo>
                          <a:lnTo>
                            <a:pt x="62" y="12"/>
                          </a:lnTo>
                          <a:lnTo>
                            <a:pt x="47" y="0"/>
                          </a:lnTo>
                          <a:lnTo>
                            <a:pt x="40" y="18"/>
                          </a:lnTo>
                          <a:lnTo>
                            <a:pt x="29" y="35"/>
                          </a:lnTo>
                          <a:lnTo>
                            <a:pt x="16" y="50"/>
                          </a:lnTo>
                          <a:lnTo>
                            <a:pt x="0" y="62"/>
                          </a:lnTo>
                          <a:lnTo>
                            <a:pt x="14" y="74"/>
                          </a:lnTo>
                          <a:lnTo>
                            <a:pt x="28" y="82"/>
                          </a:lnTo>
                          <a:lnTo>
                            <a:pt x="47" y="89"/>
                          </a:lnTo>
                          <a:lnTo>
                            <a:pt x="64" y="93"/>
                          </a:lnTo>
                          <a:lnTo>
                            <a:pt x="75" y="92"/>
                          </a:lnTo>
                          <a:lnTo>
                            <a:pt x="86" y="89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36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2865" y="2579"/>
                      <a:ext cx="50" cy="59"/>
                    </a:xfrm>
                    <a:custGeom>
                      <a:avLst/>
                      <a:gdLst>
                        <a:gd name="T0" fmla="*/ 49 w 50"/>
                        <a:gd name="T1" fmla="*/ 0 h 59"/>
                        <a:gd name="T2" fmla="*/ 38 w 50"/>
                        <a:gd name="T3" fmla="*/ 41 h 59"/>
                        <a:gd name="T4" fmla="*/ 0 w 50"/>
                        <a:gd name="T5" fmla="*/ 58 h 59"/>
                        <a:gd name="T6" fmla="*/ 0 60000 65536"/>
                        <a:gd name="T7" fmla="*/ 0 60000 65536"/>
                        <a:gd name="T8" fmla="*/ 0 60000 65536"/>
                        <a:gd name="T9" fmla="*/ 0 w 50"/>
                        <a:gd name="T10" fmla="*/ 0 h 59"/>
                        <a:gd name="T11" fmla="*/ 50 w 50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0" h="59">
                          <a:moveTo>
                            <a:pt x="49" y="0"/>
                          </a:moveTo>
                          <a:lnTo>
                            <a:pt x="38" y="41"/>
                          </a:lnTo>
                          <a:lnTo>
                            <a:pt x="0" y="5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37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2967" y="2372"/>
                      <a:ext cx="19" cy="58"/>
                    </a:xfrm>
                    <a:custGeom>
                      <a:avLst/>
                      <a:gdLst>
                        <a:gd name="T0" fmla="*/ 18 w 19"/>
                        <a:gd name="T1" fmla="*/ 0 h 58"/>
                        <a:gd name="T2" fmla="*/ 10 w 19"/>
                        <a:gd name="T3" fmla="*/ 7 h 58"/>
                        <a:gd name="T4" fmla="*/ 6 w 19"/>
                        <a:gd name="T5" fmla="*/ 17 h 58"/>
                        <a:gd name="T6" fmla="*/ 5 w 19"/>
                        <a:gd name="T7" fmla="*/ 25 h 58"/>
                        <a:gd name="T8" fmla="*/ 1 w 19"/>
                        <a:gd name="T9" fmla="*/ 36 h 58"/>
                        <a:gd name="T10" fmla="*/ 0 w 19"/>
                        <a:gd name="T11" fmla="*/ 46 h 58"/>
                        <a:gd name="T12" fmla="*/ 0 w 19"/>
                        <a:gd name="T13" fmla="*/ 57 h 5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9"/>
                        <a:gd name="T22" fmla="*/ 0 h 58"/>
                        <a:gd name="T23" fmla="*/ 19 w 19"/>
                        <a:gd name="T24" fmla="*/ 58 h 5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9" h="58">
                          <a:moveTo>
                            <a:pt x="18" y="0"/>
                          </a:moveTo>
                          <a:lnTo>
                            <a:pt x="10" y="7"/>
                          </a:lnTo>
                          <a:lnTo>
                            <a:pt x="6" y="17"/>
                          </a:lnTo>
                          <a:lnTo>
                            <a:pt x="5" y="25"/>
                          </a:lnTo>
                          <a:lnTo>
                            <a:pt x="1" y="36"/>
                          </a:lnTo>
                          <a:lnTo>
                            <a:pt x="0" y="46"/>
                          </a:lnTo>
                          <a:lnTo>
                            <a:pt x="0" y="57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38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2974" y="2387"/>
                      <a:ext cx="18" cy="29"/>
                    </a:xfrm>
                    <a:custGeom>
                      <a:avLst/>
                      <a:gdLst>
                        <a:gd name="T0" fmla="*/ 14 w 18"/>
                        <a:gd name="T1" fmla="*/ 0 h 29"/>
                        <a:gd name="T2" fmla="*/ 17 w 18"/>
                        <a:gd name="T3" fmla="*/ 6 h 29"/>
                        <a:gd name="T4" fmla="*/ 16 w 18"/>
                        <a:gd name="T5" fmla="*/ 12 h 29"/>
                        <a:gd name="T6" fmla="*/ 14 w 18"/>
                        <a:gd name="T7" fmla="*/ 18 h 29"/>
                        <a:gd name="T8" fmla="*/ 9 w 18"/>
                        <a:gd name="T9" fmla="*/ 21 h 29"/>
                        <a:gd name="T10" fmla="*/ 6 w 18"/>
                        <a:gd name="T11" fmla="*/ 25 h 29"/>
                        <a:gd name="T12" fmla="*/ 0 w 18"/>
                        <a:gd name="T13" fmla="*/ 28 h 2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8"/>
                        <a:gd name="T22" fmla="*/ 0 h 29"/>
                        <a:gd name="T23" fmla="*/ 18 w 18"/>
                        <a:gd name="T24" fmla="*/ 29 h 29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8" h="29">
                          <a:moveTo>
                            <a:pt x="14" y="0"/>
                          </a:moveTo>
                          <a:lnTo>
                            <a:pt x="17" y="6"/>
                          </a:lnTo>
                          <a:lnTo>
                            <a:pt x="16" y="12"/>
                          </a:lnTo>
                          <a:lnTo>
                            <a:pt x="14" y="18"/>
                          </a:lnTo>
                          <a:lnTo>
                            <a:pt x="9" y="21"/>
                          </a:lnTo>
                          <a:lnTo>
                            <a:pt x="6" y="25"/>
                          </a:lnTo>
                          <a:lnTo>
                            <a:pt x="0" y="2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39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2723" y="2451"/>
                      <a:ext cx="94" cy="187"/>
                    </a:xfrm>
                    <a:custGeom>
                      <a:avLst/>
                      <a:gdLst>
                        <a:gd name="T0" fmla="*/ 0 w 94"/>
                        <a:gd name="T1" fmla="*/ 97 h 187"/>
                        <a:gd name="T2" fmla="*/ 12 w 94"/>
                        <a:gd name="T3" fmla="*/ 98 h 187"/>
                        <a:gd name="T4" fmla="*/ 14 w 94"/>
                        <a:gd name="T5" fmla="*/ 105 h 187"/>
                        <a:gd name="T6" fmla="*/ 16 w 94"/>
                        <a:gd name="T7" fmla="*/ 111 h 187"/>
                        <a:gd name="T8" fmla="*/ 22 w 94"/>
                        <a:gd name="T9" fmla="*/ 113 h 187"/>
                        <a:gd name="T10" fmla="*/ 38 w 94"/>
                        <a:gd name="T11" fmla="*/ 133 h 187"/>
                        <a:gd name="T12" fmla="*/ 48 w 94"/>
                        <a:gd name="T13" fmla="*/ 151 h 187"/>
                        <a:gd name="T14" fmla="*/ 64 w 94"/>
                        <a:gd name="T15" fmla="*/ 166 h 187"/>
                        <a:gd name="T16" fmla="*/ 69 w 94"/>
                        <a:gd name="T17" fmla="*/ 175 h 187"/>
                        <a:gd name="T18" fmla="*/ 93 w 94"/>
                        <a:gd name="T19" fmla="*/ 186 h 187"/>
                        <a:gd name="T20" fmla="*/ 82 w 94"/>
                        <a:gd name="T21" fmla="*/ 177 h 187"/>
                        <a:gd name="T22" fmla="*/ 73 w 94"/>
                        <a:gd name="T23" fmla="*/ 163 h 187"/>
                        <a:gd name="T24" fmla="*/ 69 w 94"/>
                        <a:gd name="T25" fmla="*/ 151 h 187"/>
                        <a:gd name="T26" fmla="*/ 68 w 94"/>
                        <a:gd name="T27" fmla="*/ 136 h 187"/>
                        <a:gd name="T28" fmla="*/ 72 w 94"/>
                        <a:gd name="T29" fmla="*/ 117 h 187"/>
                        <a:gd name="T30" fmla="*/ 61 w 94"/>
                        <a:gd name="T31" fmla="*/ 106 h 187"/>
                        <a:gd name="T32" fmla="*/ 60 w 94"/>
                        <a:gd name="T33" fmla="*/ 88 h 187"/>
                        <a:gd name="T34" fmla="*/ 60 w 94"/>
                        <a:gd name="T35" fmla="*/ 80 h 187"/>
                        <a:gd name="T36" fmla="*/ 29 w 94"/>
                        <a:gd name="T37" fmla="*/ 100 h 187"/>
                        <a:gd name="T38" fmla="*/ 45 w 94"/>
                        <a:gd name="T39" fmla="*/ 74 h 187"/>
                        <a:gd name="T40" fmla="*/ 40 w 94"/>
                        <a:gd name="T41" fmla="*/ 62 h 187"/>
                        <a:gd name="T42" fmla="*/ 34 w 94"/>
                        <a:gd name="T43" fmla="*/ 40 h 187"/>
                        <a:gd name="T44" fmla="*/ 33 w 94"/>
                        <a:gd name="T45" fmla="*/ 26 h 187"/>
                        <a:gd name="T46" fmla="*/ 38 w 94"/>
                        <a:gd name="T47" fmla="*/ 12 h 187"/>
                        <a:gd name="T48" fmla="*/ 41 w 94"/>
                        <a:gd name="T49" fmla="*/ 0 h 187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94"/>
                        <a:gd name="T76" fmla="*/ 0 h 187"/>
                        <a:gd name="T77" fmla="*/ 94 w 94"/>
                        <a:gd name="T78" fmla="*/ 187 h 187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94" h="187">
                          <a:moveTo>
                            <a:pt x="0" y="97"/>
                          </a:moveTo>
                          <a:lnTo>
                            <a:pt x="12" y="98"/>
                          </a:lnTo>
                          <a:lnTo>
                            <a:pt x="14" y="105"/>
                          </a:lnTo>
                          <a:lnTo>
                            <a:pt x="16" y="111"/>
                          </a:lnTo>
                          <a:lnTo>
                            <a:pt x="22" y="113"/>
                          </a:lnTo>
                          <a:lnTo>
                            <a:pt x="38" y="133"/>
                          </a:lnTo>
                          <a:lnTo>
                            <a:pt x="48" y="151"/>
                          </a:lnTo>
                          <a:lnTo>
                            <a:pt x="64" y="166"/>
                          </a:lnTo>
                          <a:lnTo>
                            <a:pt x="69" y="175"/>
                          </a:lnTo>
                          <a:lnTo>
                            <a:pt x="93" y="186"/>
                          </a:lnTo>
                          <a:lnTo>
                            <a:pt x="82" y="177"/>
                          </a:lnTo>
                          <a:lnTo>
                            <a:pt x="73" y="163"/>
                          </a:lnTo>
                          <a:lnTo>
                            <a:pt x="69" y="151"/>
                          </a:lnTo>
                          <a:lnTo>
                            <a:pt x="68" y="136"/>
                          </a:lnTo>
                          <a:lnTo>
                            <a:pt x="72" y="117"/>
                          </a:lnTo>
                          <a:lnTo>
                            <a:pt x="61" y="106"/>
                          </a:lnTo>
                          <a:lnTo>
                            <a:pt x="60" y="88"/>
                          </a:lnTo>
                          <a:lnTo>
                            <a:pt x="60" y="80"/>
                          </a:lnTo>
                          <a:lnTo>
                            <a:pt x="29" y="100"/>
                          </a:lnTo>
                          <a:lnTo>
                            <a:pt x="45" y="74"/>
                          </a:lnTo>
                          <a:lnTo>
                            <a:pt x="40" y="62"/>
                          </a:lnTo>
                          <a:lnTo>
                            <a:pt x="34" y="40"/>
                          </a:lnTo>
                          <a:lnTo>
                            <a:pt x="33" y="26"/>
                          </a:lnTo>
                          <a:lnTo>
                            <a:pt x="38" y="12"/>
                          </a:lnTo>
                          <a:lnTo>
                            <a:pt x="41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15" name="Line 78"/>
            <p:cNvSpPr>
              <a:spLocks noChangeShapeType="1"/>
            </p:cNvSpPr>
            <p:nvPr/>
          </p:nvSpPr>
          <p:spPr bwMode="auto">
            <a:xfrm>
              <a:off x="2468" y="3342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79"/>
            <p:cNvSpPr>
              <a:spLocks noChangeShapeType="1"/>
            </p:cNvSpPr>
            <p:nvPr/>
          </p:nvSpPr>
          <p:spPr bwMode="auto">
            <a:xfrm>
              <a:off x="2468" y="3792"/>
              <a:ext cx="5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80"/>
            <p:cNvSpPr>
              <a:spLocks noChangeShapeType="1"/>
            </p:cNvSpPr>
            <p:nvPr/>
          </p:nvSpPr>
          <p:spPr bwMode="auto">
            <a:xfrm flipV="1">
              <a:off x="2495" y="3612"/>
              <a:ext cx="283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81"/>
            <p:cNvSpPr>
              <a:spLocks noChangeShapeType="1"/>
            </p:cNvSpPr>
            <p:nvPr/>
          </p:nvSpPr>
          <p:spPr bwMode="auto">
            <a:xfrm flipV="1">
              <a:off x="2795" y="3390"/>
              <a:ext cx="40" cy="2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82"/>
            <p:cNvSpPr>
              <a:spLocks noChangeShapeType="1"/>
            </p:cNvSpPr>
            <p:nvPr/>
          </p:nvSpPr>
          <p:spPr bwMode="auto">
            <a:xfrm flipV="1">
              <a:off x="2835" y="3354"/>
              <a:ext cx="173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898324" y="1091491"/>
            <a:ext cx="66030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Knowledge</a:t>
            </a:r>
            <a:r>
              <a:rPr lang="en-US" sz="4800" b="1" dirty="0"/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258404019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42901" y="366184"/>
            <a:ext cx="1637171" cy="202141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charset="0"/>
              </a:rPr>
              <a:t>Knowledge Hierarchy</a:t>
            </a:r>
          </a:p>
        </p:txBody>
      </p:sp>
      <p:sp>
        <p:nvSpPr>
          <p:cNvPr id="9219" name="Text Box 1029"/>
          <p:cNvSpPr txBox="1">
            <a:spLocks noChangeArrowheads="1"/>
          </p:cNvSpPr>
          <p:nvPr/>
        </p:nvSpPr>
        <p:spPr bwMode="auto">
          <a:xfrm>
            <a:off x="3057570" y="1820336"/>
            <a:ext cx="32733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b="1"/>
              <a:t> </a:t>
            </a:r>
          </a:p>
          <a:p>
            <a:pPr algn="ctr"/>
            <a:endParaRPr lang="en-US" sz="4000" b="1"/>
          </a:p>
          <a:p>
            <a:pPr algn="ctr"/>
            <a:endParaRPr lang="en-US" sz="4000" b="1"/>
          </a:p>
          <a:p>
            <a:pPr algn="ctr"/>
            <a:endParaRPr lang="en-US" sz="4000" b="1"/>
          </a:p>
          <a:p>
            <a:pPr algn="ctr"/>
            <a:r>
              <a:rPr lang="en-US" sz="4000" b="1"/>
              <a:t> </a:t>
            </a:r>
          </a:p>
          <a:p>
            <a:pPr algn="ctr"/>
            <a:endParaRPr lang="en-US" sz="4000" b="1"/>
          </a:p>
          <a:p>
            <a:pPr algn="ctr"/>
            <a:r>
              <a:rPr lang="en-US" sz="4000" b="1"/>
              <a:t> </a:t>
            </a:r>
          </a:p>
        </p:txBody>
      </p:sp>
      <p:sp>
        <p:nvSpPr>
          <p:cNvPr id="9220" name="AutoShape 1031"/>
          <p:cNvSpPr>
            <a:spLocks noChangeArrowheads="1"/>
          </p:cNvSpPr>
          <p:nvPr/>
        </p:nvSpPr>
        <p:spPr bwMode="auto">
          <a:xfrm>
            <a:off x="2428875" y="914400"/>
            <a:ext cx="2114550" cy="1473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4000" b="1" dirty="0"/>
              <a:t>Wisdom</a:t>
            </a:r>
          </a:p>
        </p:txBody>
      </p:sp>
      <p:sp>
        <p:nvSpPr>
          <p:cNvPr id="9221" name="AutoShape 1032"/>
          <p:cNvSpPr>
            <a:spLocks noChangeArrowheads="1"/>
          </p:cNvSpPr>
          <p:nvPr/>
        </p:nvSpPr>
        <p:spPr bwMode="auto">
          <a:xfrm>
            <a:off x="1757363" y="2692400"/>
            <a:ext cx="3114675" cy="1473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4000" b="1"/>
              <a:t>Knowledge</a:t>
            </a:r>
          </a:p>
        </p:txBody>
      </p:sp>
      <p:sp>
        <p:nvSpPr>
          <p:cNvPr id="9222" name="AutoShape 1033"/>
          <p:cNvSpPr>
            <a:spLocks noChangeArrowheads="1"/>
          </p:cNvSpPr>
          <p:nvPr/>
        </p:nvSpPr>
        <p:spPr bwMode="auto">
          <a:xfrm>
            <a:off x="928688" y="4572000"/>
            <a:ext cx="4900613" cy="1473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4000" b="1"/>
              <a:t>Information</a:t>
            </a:r>
          </a:p>
        </p:txBody>
      </p:sp>
      <p:sp>
        <p:nvSpPr>
          <p:cNvPr id="9223" name="AutoShape 1034"/>
          <p:cNvSpPr>
            <a:spLocks noChangeArrowheads="1"/>
          </p:cNvSpPr>
          <p:nvPr/>
        </p:nvSpPr>
        <p:spPr bwMode="auto">
          <a:xfrm>
            <a:off x="328613" y="6400800"/>
            <a:ext cx="5886450" cy="1473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4000" b="1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6140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While this definition is simply stated, it is actually quite broad. It incorporates </a:t>
            </a:r>
            <a:r>
              <a:rPr lang="en-US" dirty="0">
                <a:solidFill>
                  <a:srgbClr val="FF6600"/>
                </a:solidFill>
              </a:rPr>
              <a:t>four key dimensions</a:t>
            </a:r>
            <a:r>
              <a:rPr lang="en-US" dirty="0"/>
              <a:t>, which reflect the functions of government itself:</a:t>
            </a:r>
          </a:p>
          <a:p>
            <a:r>
              <a:rPr lang="en-US" dirty="0">
                <a:solidFill>
                  <a:srgbClr val="FF6600"/>
                </a:solidFill>
              </a:rPr>
              <a:t>E-services:</a:t>
            </a:r>
            <a:r>
              <a:rPr lang="en-US" dirty="0"/>
              <a:t> the electronic delivery of government information, programs, and services often (but not exclusively) over the Internet</a:t>
            </a:r>
          </a:p>
          <a:p>
            <a:r>
              <a:rPr lang="en-US" dirty="0">
                <a:solidFill>
                  <a:srgbClr val="FF6600"/>
                </a:solidFill>
              </a:rPr>
              <a:t>E-democracy / E-participation :  </a:t>
            </a:r>
            <a:r>
              <a:rPr lang="en-US" dirty="0"/>
              <a:t>the use of electronic communications to increase citizen participation in the public decision-making process</a:t>
            </a:r>
          </a:p>
          <a:p>
            <a:r>
              <a:rPr lang="en-US" dirty="0">
                <a:solidFill>
                  <a:srgbClr val="FF6600"/>
                </a:solidFill>
              </a:rPr>
              <a:t>E-commerce :</a:t>
            </a:r>
            <a:r>
              <a:rPr lang="en-US" dirty="0"/>
              <a:t> the electronic exchange of money for goods and services such as citizens paying taxes and utility bills, renewing vehicle registrations, or government buying supplies and auctioning surplus equipment</a:t>
            </a:r>
          </a:p>
          <a:p>
            <a:r>
              <a:rPr lang="en-US" dirty="0">
                <a:solidFill>
                  <a:srgbClr val="FF6600"/>
                </a:solidFill>
              </a:rPr>
              <a:t>E-management  / E-administration:</a:t>
            </a:r>
            <a:r>
              <a:rPr lang="en-US" dirty="0"/>
              <a:t> the use of information technology to improve the management of government, from streamlining business processes to maintaining electronic records, to improving the flow and integration of information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3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6600"/>
                </a:solidFill>
              </a:rPr>
              <a:t>E-Governance </a:t>
            </a:r>
            <a:r>
              <a:rPr lang="en-US" dirty="0"/>
              <a:t>refers to the development and enforcement of the policies, laws and regulations necessary to support the functioning of governmental units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6600"/>
                </a:solidFill>
              </a:rPr>
              <a:t>E-Government </a:t>
            </a:r>
            <a:r>
              <a:rPr lang="en-US" dirty="0"/>
              <a:t>refers to the use of information technologies by government agencies .</a:t>
            </a:r>
          </a:p>
        </p:txBody>
      </p:sp>
    </p:spTree>
    <p:extLst>
      <p:ext uri="{BB962C8B-B14F-4D97-AF65-F5344CB8AC3E}">
        <p14:creationId xmlns:p14="http://schemas.microsoft.com/office/powerpoint/2010/main" val="386664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for e-Government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Political :</a:t>
            </a:r>
            <a:r>
              <a:rPr lang="en-US" dirty="0"/>
              <a:t> Support, drive and vision from the top</a:t>
            </a:r>
          </a:p>
          <a:p>
            <a:r>
              <a:rPr lang="en-US" dirty="0">
                <a:solidFill>
                  <a:srgbClr val="FF6600"/>
                </a:solidFill>
              </a:rPr>
              <a:t>Economical :</a:t>
            </a:r>
            <a:r>
              <a:rPr lang="en-US" dirty="0"/>
              <a:t> Cost Reduction and efficiency</a:t>
            </a:r>
          </a:p>
          <a:p>
            <a:r>
              <a:rPr lang="en-US" dirty="0">
                <a:solidFill>
                  <a:srgbClr val="FF6600"/>
                </a:solidFill>
              </a:rPr>
              <a:t>Technological:</a:t>
            </a:r>
            <a:r>
              <a:rPr lang="en-US" dirty="0"/>
              <a:t>  Infrastructure and E-readiness</a:t>
            </a:r>
          </a:p>
          <a:p>
            <a:r>
              <a:rPr lang="en-US" dirty="0">
                <a:solidFill>
                  <a:srgbClr val="FF6600"/>
                </a:solidFill>
              </a:rPr>
              <a:t>Legislative and Regulatory : </a:t>
            </a:r>
            <a:r>
              <a:rPr lang="en-US" dirty="0"/>
              <a:t>Laws, policies and regulations</a:t>
            </a:r>
          </a:p>
          <a:p>
            <a:r>
              <a:rPr lang="en-US" dirty="0">
                <a:solidFill>
                  <a:srgbClr val="FF6600"/>
                </a:solidFill>
              </a:rPr>
              <a:t>Organizational:</a:t>
            </a:r>
            <a:r>
              <a:rPr lang="en-US" dirty="0"/>
              <a:t> Focus on transparency, accountability, etc. from </a:t>
            </a:r>
            <a:r>
              <a:rPr lang="en-US" dirty="0" err="1"/>
              <a:t>gov</a:t>
            </a:r>
            <a:r>
              <a:rPr lang="en-US" dirty="0"/>
              <a:t> agencies</a:t>
            </a:r>
          </a:p>
          <a:p>
            <a:r>
              <a:rPr lang="en-US" dirty="0">
                <a:solidFill>
                  <a:srgbClr val="FF6600"/>
                </a:solidFill>
              </a:rPr>
              <a:t>External environment:</a:t>
            </a:r>
            <a:r>
              <a:rPr lang="en-US" dirty="0"/>
              <a:t> Emergence of e-commerce in </a:t>
            </a:r>
            <a:r>
              <a:rPr lang="en-US" dirty="0" err="1"/>
              <a:t>pvt</a:t>
            </a:r>
            <a:r>
              <a:rPr lang="en-US" dirty="0"/>
              <a:t> sector, regional comparisons, international commitments,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7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E-Government and Nepalese context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do we stand ?</a:t>
            </a:r>
          </a:p>
        </p:txBody>
      </p:sp>
    </p:spTree>
    <p:extLst>
      <p:ext uri="{BB962C8B-B14F-4D97-AF65-F5344CB8AC3E}">
        <p14:creationId xmlns:p14="http://schemas.microsoft.com/office/powerpoint/2010/main" val="266329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9-22 at 9.5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937149" cy="9144000"/>
          </a:xfrm>
          <a:prstGeom prst="rect">
            <a:avLst/>
          </a:prstGeom>
        </p:spPr>
      </p:pic>
      <p:pic>
        <p:nvPicPr>
          <p:cNvPr id="5" name="Picture 4" descr="Screen Shot 2016-09-22 at 9.54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49" y="192025"/>
            <a:ext cx="1745532" cy="18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5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9-22 at 9.50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9" y="2129614"/>
            <a:ext cx="6509364" cy="3340241"/>
          </a:xfrm>
          <a:prstGeom prst="rect">
            <a:avLst/>
          </a:prstGeom>
        </p:spPr>
      </p:pic>
      <p:pic>
        <p:nvPicPr>
          <p:cNvPr id="5" name="Picture 4" descr="Screen Shot 2016-09-22 at 9.54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49" y="192025"/>
            <a:ext cx="1745532" cy="18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9-22 at 9.54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83" y="366186"/>
            <a:ext cx="1745532" cy="1834041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66842"/>
              </p:ext>
            </p:extLst>
          </p:nvPr>
        </p:nvGraphicFramePr>
        <p:xfrm>
          <a:off x="407534" y="2595560"/>
          <a:ext cx="2495550" cy="428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4" imgW="3327400" imgH="3213100" progId="Excel.Sheet.12">
                  <p:embed/>
                </p:oleObj>
              </mc:Choice>
              <mc:Fallback>
                <p:oleObj name="Worksheet" r:id="rId4" imgW="3327400" imgH="321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534" y="2595560"/>
                        <a:ext cx="2495550" cy="4284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17912"/>
              </p:ext>
            </p:extLst>
          </p:nvPr>
        </p:nvGraphicFramePr>
        <p:xfrm>
          <a:off x="3609170" y="2595559"/>
          <a:ext cx="3143250" cy="55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6" imgW="4191000" imgH="4191000" progId="Excel.Sheet.12">
                  <p:embed/>
                </p:oleObj>
              </mc:Choice>
              <mc:Fallback>
                <p:oleObj name="Worksheet" r:id="rId6" imgW="4191000" imgH="4191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09170" y="2595559"/>
                        <a:ext cx="3143250" cy="55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15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BD4FBC5C10DB46BE4D5B3F6054A85C" ma:contentTypeVersion="0" ma:contentTypeDescription="Create a new document." ma:contentTypeScope="" ma:versionID="bcef9b47bfaa682e3951ebd3e82c1f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0F4467-2539-4DE6-8E4B-FE6022C3DC9D}"/>
</file>

<file path=customXml/itemProps2.xml><?xml version="1.0" encoding="utf-8"?>
<ds:datastoreItem xmlns:ds="http://schemas.openxmlformats.org/officeDocument/2006/customXml" ds:itemID="{904D940F-8CA1-4764-A8CD-CD8050EF984E}"/>
</file>

<file path=customXml/itemProps3.xml><?xml version="1.0" encoding="utf-8"?>
<ds:datastoreItem xmlns:ds="http://schemas.openxmlformats.org/officeDocument/2006/customXml" ds:itemID="{612DC452-CA03-41B8-841B-4956E82C0147}"/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664</Words>
  <Application>Microsoft Office PowerPoint</Application>
  <PresentationFormat>On-screen Show (4:3)</PresentationFormat>
  <Paragraphs>117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Worksheet</vt:lpstr>
      <vt:lpstr>E-Governance</vt:lpstr>
      <vt:lpstr>E-Government</vt:lpstr>
      <vt:lpstr>E-Government</vt:lpstr>
      <vt:lpstr>PowerPoint Presentation</vt:lpstr>
      <vt:lpstr>Drivers for e-Government</vt:lpstr>
      <vt:lpstr>E-Government and Nepalese context</vt:lpstr>
      <vt:lpstr>PowerPoint Presentation</vt:lpstr>
      <vt:lpstr>PowerPoint Presentation</vt:lpstr>
      <vt:lpstr>PowerPoint Presentation</vt:lpstr>
      <vt:lpstr>PowerPoint Presentation</vt:lpstr>
      <vt:lpstr>E-Government and Nepalese context</vt:lpstr>
      <vt:lpstr>Mobile Penetration in Nepal</vt:lpstr>
      <vt:lpstr>Internet Penetration in Nepal</vt:lpstr>
      <vt:lpstr>E-Government Master Plan (eGMP) of Nepal</vt:lpstr>
      <vt:lpstr>E-Government Master Plan (eGMP) of Nepal</vt:lpstr>
      <vt:lpstr>eGMP Nepal</vt:lpstr>
      <vt:lpstr>eGMP Nepal – Completed/Ongoing Projects and Activities</vt:lpstr>
      <vt:lpstr>eGMP Nepal – Upcoming Projects and Activities</vt:lpstr>
      <vt:lpstr>Policy and Regulatory Frameworks</vt:lpstr>
      <vt:lpstr>E-Readiness</vt:lpstr>
      <vt:lpstr>E-Readiness</vt:lpstr>
      <vt:lpstr>PowerPoint Presentation</vt:lpstr>
      <vt:lpstr>PowerPoint Presentation</vt:lpstr>
      <vt:lpstr>e-Readiness for e-Government</vt:lpstr>
      <vt:lpstr>E-Government Challenges for Nepal</vt:lpstr>
      <vt:lpstr>E-Government Challenges for Nepal</vt:lpstr>
      <vt:lpstr>Emerging Concepts</vt:lpstr>
      <vt:lpstr>PowerPoint Presentation</vt:lpstr>
      <vt:lpstr>Knowledge Hierarchy</vt:lpstr>
    </vt:vector>
  </TitlesOfParts>
  <Company>YoungInnovations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E-Governance</dc:title>
  <dc:creator>Bibhusan Bista</dc:creator>
  <cp:lastModifiedBy>Loknath Regmi</cp:lastModifiedBy>
  <cp:revision>62</cp:revision>
  <cp:lastPrinted>2016-09-23T08:10:54Z</cp:lastPrinted>
  <dcterms:created xsi:type="dcterms:W3CDTF">2016-06-03T01:21:04Z</dcterms:created>
  <dcterms:modified xsi:type="dcterms:W3CDTF">2020-09-02T16:43:37Z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0x010100E2BD4FBC5C10DB46BE4D5B3F6054A85C</vt:lpwstr>
  </property>
</Properties>
</file>