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69" r:id="rId9"/>
    <p:sldId id="271" r:id="rId10"/>
    <p:sldId id="262" r:id="rId11"/>
    <p:sldId id="263" r:id="rId12"/>
    <p:sldId id="264" r:id="rId13"/>
    <p:sldId id="265" r:id="rId14"/>
    <p:sldId id="266"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dirty="0"/>
              <a:t>E-governance initiatives in India</a:t>
            </a:r>
          </a:p>
        </p:txBody>
      </p:sp>
      <p:sp>
        <p:nvSpPr>
          <p:cNvPr id="3" name="Subtitle 2"/>
          <p:cNvSpPr>
            <a:spLocks noGrp="1"/>
          </p:cNvSpPr>
          <p:nvPr>
            <p:ph type="subTitle" idx="1"/>
          </p:nvPr>
        </p:nvSpPr>
        <p:spPr>
          <a:xfrm>
            <a:off x="457200" y="1524000"/>
            <a:ext cx="8305800" cy="4876800"/>
          </a:xfrm>
        </p:spPr>
        <p:txBody>
          <a:bodyPr>
            <a:normAutofit/>
          </a:bodyPr>
          <a:lstStyle/>
          <a:p>
            <a:pPr algn="l" fontAlgn="base"/>
            <a:r>
              <a:rPr lang="en-US" sz="3600" b="1" dirty="0">
                <a:solidFill>
                  <a:schemeClr val="tx1"/>
                </a:solidFill>
                <a:latin typeface="+mj-lt"/>
                <a:ea typeface="+mj-ea"/>
                <a:cs typeface="+mj-cs"/>
              </a:rPr>
              <a:t>Government Interaction in e-governance</a:t>
            </a:r>
          </a:p>
          <a:p>
            <a:pPr algn="l" fontAlgn="base">
              <a:buFont typeface="Arial" pitchFamily="34" charset="0"/>
              <a:buChar char="•"/>
            </a:pPr>
            <a:r>
              <a:rPr lang="en-US" sz="3600" dirty="0">
                <a:solidFill>
                  <a:schemeClr val="tx1"/>
                </a:solidFill>
                <a:latin typeface="+mj-lt"/>
                <a:ea typeface="+mj-ea"/>
                <a:cs typeface="+mj-cs"/>
              </a:rPr>
              <a:t> </a:t>
            </a:r>
            <a:r>
              <a:rPr lang="en-US" sz="3600" dirty="0" err="1">
                <a:solidFill>
                  <a:schemeClr val="tx1"/>
                </a:solidFill>
                <a:latin typeface="+mj-lt"/>
                <a:ea typeface="+mj-ea"/>
                <a:cs typeface="+mj-cs"/>
              </a:rPr>
              <a:t>G2G</a:t>
            </a:r>
            <a:r>
              <a:rPr lang="en-US" sz="3600" dirty="0">
                <a:solidFill>
                  <a:schemeClr val="tx1"/>
                </a:solidFill>
                <a:latin typeface="+mj-lt"/>
                <a:ea typeface="+mj-ea"/>
                <a:cs typeface="+mj-cs"/>
              </a:rPr>
              <a:t>: Government to Government</a:t>
            </a:r>
          </a:p>
          <a:p>
            <a:pPr algn="l" fontAlgn="base">
              <a:buFont typeface="Arial" pitchFamily="34" charset="0"/>
              <a:buChar char="•"/>
            </a:pPr>
            <a:r>
              <a:rPr lang="en-US" sz="3600" dirty="0" err="1">
                <a:solidFill>
                  <a:schemeClr val="tx1"/>
                </a:solidFill>
                <a:latin typeface="+mj-lt"/>
                <a:ea typeface="+mj-ea"/>
                <a:cs typeface="+mj-cs"/>
              </a:rPr>
              <a:t>G2C</a:t>
            </a:r>
            <a:r>
              <a:rPr lang="en-US" sz="3600" dirty="0">
                <a:solidFill>
                  <a:schemeClr val="tx1"/>
                </a:solidFill>
                <a:latin typeface="+mj-lt"/>
                <a:ea typeface="+mj-ea"/>
                <a:cs typeface="+mj-cs"/>
              </a:rPr>
              <a:t>: Government to Citizen</a:t>
            </a:r>
          </a:p>
          <a:p>
            <a:pPr algn="l" fontAlgn="base">
              <a:buFont typeface="Arial" pitchFamily="34" charset="0"/>
              <a:buChar char="•"/>
            </a:pPr>
            <a:r>
              <a:rPr lang="en-US" sz="3600" dirty="0" err="1">
                <a:solidFill>
                  <a:schemeClr val="tx1"/>
                </a:solidFill>
                <a:latin typeface="+mj-lt"/>
                <a:ea typeface="+mj-ea"/>
                <a:cs typeface="+mj-cs"/>
              </a:rPr>
              <a:t>G2B</a:t>
            </a:r>
            <a:r>
              <a:rPr lang="en-US" sz="3600" dirty="0">
                <a:solidFill>
                  <a:schemeClr val="tx1"/>
                </a:solidFill>
                <a:latin typeface="+mj-lt"/>
                <a:ea typeface="+mj-ea"/>
                <a:cs typeface="+mj-cs"/>
              </a:rPr>
              <a:t>: Government to Business</a:t>
            </a:r>
          </a:p>
          <a:p>
            <a:pPr algn="l" fontAlgn="base">
              <a:buFont typeface="Arial" pitchFamily="34" charset="0"/>
              <a:buChar char="•"/>
            </a:pPr>
            <a:r>
              <a:rPr lang="en-US" sz="3600" dirty="0" err="1">
                <a:solidFill>
                  <a:schemeClr val="tx1"/>
                </a:solidFill>
                <a:latin typeface="+mj-lt"/>
                <a:ea typeface="+mj-ea"/>
                <a:cs typeface="+mj-cs"/>
              </a:rPr>
              <a:t>G2E</a:t>
            </a:r>
            <a:r>
              <a:rPr lang="en-US" sz="3600" dirty="0">
                <a:solidFill>
                  <a:schemeClr val="tx1"/>
                </a:solidFill>
                <a:latin typeface="+mj-lt"/>
                <a:ea typeface="+mj-ea"/>
                <a:cs typeface="+mj-cs"/>
              </a:rPr>
              <a:t>: Government to Employee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Cyber law</a:t>
            </a:r>
          </a:p>
        </p:txBody>
      </p:sp>
      <p:sp>
        <p:nvSpPr>
          <p:cNvPr id="3" name="Content Placeholder 2"/>
          <p:cNvSpPr>
            <a:spLocks noGrp="1"/>
          </p:cNvSpPr>
          <p:nvPr>
            <p:ph idx="1"/>
          </p:nvPr>
        </p:nvSpPr>
        <p:spPr>
          <a:xfrm>
            <a:off x="457200" y="990600"/>
            <a:ext cx="8229600" cy="5638800"/>
          </a:xfrm>
        </p:spPr>
        <p:txBody>
          <a:bodyPr>
            <a:noAutofit/>
          </a:bodyPr>
          <a:lstStyle/>
          <a:p>
            <a:pPr>
              <a:buNone/>
            </a:pPr>
            <a:r>
              <a:rPr lang="en-US" sz="2800" b="1" dirty="0"/>
              <a:t>What is Cyber Law?</a:t>
            </a:r>
            <a:endParaRPr lang="en-US" sz="2800" dirty="0"/>
          </a:p>
          <a:p>
            <a:pPr>
              <a:buNone/>
            </a:pPr>
            <a:r>
              <a:rPr lang="en-US" sz="1800" dirty="0"/>
              <a:t>Cyber Law is the law governing cyber space. Cyber space is a very wide term and includes computers, networks, software, data storage devices (such as hard disks, USB disks etc), the Internet, websites, emails and even electronic devices such as cell phones, ATM machines etc.</a:t>
            </a:r>
          </a:p>
          <a:p>
            <a:pPr>
              <a:buNone/>
            </a:pPr>
            <a:r>
              <a:rPr lang="en-US" sz="2400" b="1" dirty="0"/>
              <a:t>Law encompasses the rules of conduct:</a:t>
            </a:r>
          </a:p>
          <a:p>
            <a:r>
              <a:rPr lang="en-US" sz="1800" dirty="0"/>
              <a:t> that have been </a:t>
            </a:r>
            <a:r>
              <a:rPr lang="en-US" sz="1800" b="1" dirty="0"/>
              <a:t>approved </a:t>
            </a:r>
            <a:r>
              <a:rPr lang="en-US" sz="1800" dirty="0"/>
              <a:t>by the government </a:t>
            </a:r>
          </a:p>
          <a:p>
            <a:r>
              <a:rPr lang="en-US" sz="1800" dirty="0"/>
              <a:t>which are in </a:t>
            </a:r>
            <a:r>
              <a:rPr lang="en-US" sz="1800" b="1" dirty="0"/>
              <a:t>force </a:t>
            </a:r>
            <a:r>
              <a:rPr lang="en-US" sz="1800" dirty="0"/>
              <a:t>over a certain territory </a:t>
            </a:r>
          </a:p>
          <a:p>
            <a:r>
              <a:rPr lang="en-US" sz="1800" dirty="0"/>
              <a:t>which must be </a:t>
            </a:r>
            <a:r>
              <a:rPr lang="en-US" sz="1800" b="1" dirty="0"/>
              <a:t>obeyed </a:t>
            </a:r>
            <a:r>
              <a:rPr lang="en-US" sz="1800" dirty="0"/>
              <a:t>by all persons on that territory. </a:t>
            </a:r>
          </a:p>
          <a:p>
            <a:pPr>
              <a:buNone/>
            </a:pPr>
            <a:r>
              <a:rPr lang="en-US" sz="1800" dirty="0"/>
              <a:t>Violation of these rules could lead to government action such as imprisonment or fine or an order to pay compensation.</a:t>
            </a:r>
          </a:p>
          <a:p>
            <a:pPr>
              <a:buNone/>
            </a:pPr>
            <a:r>
              <a:rPr lang="en-US" sz="2400" b="1" dirty="0"/>
              <a:t>Cyber law encompasses laws relating to:</a:t>
            </a:r>
          </a:p>
          <a:p>
            <a:r>
              <a:rPr lang="en-US" sz="1800" dirty="0"/>
              <a:t>Cyber Crimes</a:t>
            </a:r>
          </a:p>
          <a:p>
            <a:r>
              <a:rPr lang="en-US" sz="1800" dirty="0"/>
              <a:t>Electronic and Digital Signatures</a:t>
            </a:r>
          </a:p>
          <a:p>
            <a:r>
              <a:rPr lang="en-US" sz="1800" dirty="0"/>
              <a:t>Intellectual Property</a:t>
            </a:r>
          </a:p>
          <a:p>
            <a:r>
              <a:rPr lang="en-US" sz="1800" dirty="0"/>
              <a:t>Data Protection and Privacy</a:t>
            </a:r>
          </a:p>
          <a:p>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92500" lnSpcReduction="10000"/>
          </a:bodyPr>
          <a:lstStyle/>
          <a:p>
            <a:pPr>
              <a:buNone/>
            </a:pPr>
            <a:r>
              <a:rPr lang="en-US" b="1" dirty="0"/>
              <a:t>1. Cyber crimes </a:t>
            </a:r>
            <a:r>
              <a:rPr lang="en-US" dirty="0"/>
              <a:t>are unlawful acts where the computer is used either as a tool or a target or both. The enormous growth in electronic commerce (e-commerce) and online share trading has led to a phenomenal spurt in incidents of cyber crime.</a:t>
            </a:r>
          </a:p>
          <a:p>
            <a:pPr>
              <a:buNone/>
            </a:pPr>
            <a:r>
              <a:rPr lang="en-US" b="1" dirty="0"/>
              <a:t>2. Electronic signatures </a:t>
            </a:r>
            <a:r>
              <a:rPr lang="en-US" dirty="0"/>
              <a:t>are used to authenticate electronic records. Digital signatures are one type of electronic signature. Digital signatures satisfy three major legal requirements – signer authentication, message authentication and message integrity. The technology and efficiency of digital signatures makes them more trustworthy than hand written signatures.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77500" lnSpcReduction="20000"/>
          </a:bodyPr>
          <a:lstStyle/>
          <a:p>
            <a:pPr>
              <a:buNone/>
            </a:pPr>
            <a:r>
              <a:rPr lang="en-US" b="1" dirty="0"/>
              <a:t>3. Intellectual property  </a:t>
            </a:r>
            <a:r>
              <a:rPr lang="en-US" dirty="0"/>
              <a:t>is refers to creations of the human mind e.g. a story, a song, a painting, a design etc. The facets of </a:t>
            </a:r>
            <a:r>
              <a:rPr lang="en-US" b="1" dirty="0"/>
              <a:t>intellectual property </a:t>
            </a:r>
            <a:r>
              <a:rPr lang="en-US" dirty="0"/>
              <a:t>that relate to cyber space are covered by cyber law. These include:</a:t>
            </a:r>
          </a:p>
          <a:p>
            <a:r>
              <a:rPr lang="en-US" b="1" dirty="0"/>
              <a:t>copyright law </a:t>
            </a:r>
            <a:r>
              <a:rPr lang="en-US" dirty="0"/>
              <a:t>in relation to computer software, computer source code, websites, cell phone content etc,</a:t>
            </a:r>
          </a:p>
          <a:p>
            <a:r>
              <a:rPr lang="en-US" b="1" dirty="0"/>
              <a:t>trademark law </a:t>
            </a:r>
            <a:r>
              <a:rPr lang="en-US" dirty="0"/>
              <a:t>with relation to domain names, meta tags, mirroring, framing, linking etc</a:t>
            </a:r>
          </a:p>
          <a:p>
            <a:r>
              <a:rPr lang="en-US" b="1" dirty="0"/>
              <a:t>semiconductor law </a:t>
            </a:r>
            <a:r>
              <a:rPr lang="en-US" dirty="0"/>
              <a:t>which relates to the protection of semiconductor integrated circuits design and layouts,</a:t>
            </a:r>
          </a:p>
          <a:p>
            <a:r>
              <a:rPr lang="en-US" b="1" dirty="0"/>
              <a:t>patent law </a:t>
            </a:r>
            <a:r>
              <a:rPr lang="en-US" dirty="0"/>
              <a:t>in relation to computer hardware and software.</a:t>
            </a:r>
          </a:p>
          <a:p>
            <a:pPr>
              <a:buNone/>
            </a:pPr>
            <a:r>
              <a:rPr lang="en-US" b="1" dirty="0"/>
              <a:t>4. Data protection and privacy </a:t>
            </a:r>
            <a:r>
              <a:rPr lang="en-US" dirty="0"/>
              <a:t>laws aim to achieve a fair balance between the privacy rights of the individual and the interests of data controllers such as banks, hospitals, email service providers etc. These laws seek to address the challenges to privacy caused by collecting, storing and transmitting data using new technologies.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Need of cyber law</a:t>
            </a:r>
          </a:p>
        </p:txBody>
      </p:sp>
      <p:sp>
        <p:nvSpPr>
          <p:cNvPr id="3" name="Content Placeholder 2"/>
          <p:cNvSpPr>
            <a:spLocks noGrp="1"/>
          </p:cNvSpPr>
          <p:nvPr>
            <p:ph idx="1"/>
          </p:nvPr>
        </p:nvSpPr>
        <p:spPr>
          <a:xfrm>
            <a:off x="457200" y="1219200"/>
            <a:ext cx="8229600" cy="5410200"/>
          </a:xfrm>
        </p:spPr>
        <p:txBody>
          <a:bodyPr>
            <a:normAutofit fontScale="62500" lnSpcReduction="20000"/>
          </a:bodyPr>
          <a:lstStyle/>
          <a:p>
            <a:pPr>
              <a:buNone/>
            </a:pPr>
            <a:r>
              <a:rPr lang="en-US" dirty="0"/>
              <a:t>1. Cyberspace is an </a:t>
            </a:r>
            <a:r>
              <a:rPr lang="en-US" b="1" dirty="0"/>
              <a:t>intangible </a:t>
            </a:r>
            <a:r>
              <a:rPr lang="en-US" dirty="0"/>
              <a:t>dimension that is impossible to govern and regulate using conventional law.</a:t>
            </a:r>
          </a:p>
          <a:p>
            <a:pPr>
              <a:buNone/>
            </a:pPr>
            <a:r>
              <a:rPr lang="en-US" dirty="0"/>
              <a:t>2. Cyberspace has complete </a:t>
            </a:r>
            <a:r>
              <a:rPr lang="en-US" b="1" dirty="0"/>
              <a:t>disrespect for jurisdictional  boundaries</a:t>
            </a:r>
            <a:r>
              <a:rPr lang="en-US" dirty="0"/>
              <a:t>. A person in India could break into a bank’s electronic vault hosted on a computer in USA and transfer millions of Rupees to another bank in Switzerland, all within minutes. All he would need is a laptop computer and a cell phone.</a:t>
            </a:r>
          </a:p>
          <a:p>
            <a:pPr>
              <a:buNone/>
            </a:pPr>
            <a:r>
              <a:rPr lang="en-US" dirty="0"/>
              <a:t>3. Cyberspace handles </a:t>
            </a:r>
            <a:r>
              <a:rPr lang="en-US" b="1" dirty="0"/>
              <a:t>gigantic traffic volumes every second</a:t>
            </a:r>
            <a:r>
              <a:rPr lang="en-US" dirty="0"/>
              <a:t>. Billions of emails are crisscrossing the globe even as we read this, millions of websites are being accessed every minute and billions of dollars are electronically transferred around the world by banks every day.</a:t>
            </a:r>
          </a:p>
          <a:p>
            <a:pPr>
              <a:buNone/>
            </a:pPr>
            <a:r>
              <a:rPr lang="en-US" dirty="0"/>
              <a:t>4. Cyberspace is absolutely </a:t>
            </a:r>
            <a:r>
              <a:rPr lang="en-US" b="1" dirty="0"/>
              <a:t>open to participation by all</a:t>
            </a:r>
            <a:r>
              <a:rPr lang="en-US" dirty="0"/>
              <a:t>. A ten year old in Bhutan can have a live chat session with an eight year old in Bali without any regard for the distance or the anonymity between them.</a:t>
            </a:r>
          </a:p>
          <a:p>
            <a:pPr>
              <a:buNone/>
            </a:pPr>
            <a:r>
              <a:rPr lang="en-US" dirty="0"/>
              <a:t>5. Cyberspace offers </a:t>
            </a:r>
            <a:r>
              <a:rPr lang="en-US" b="1" dirty="0"/>
              <a:t>enormous potential for anonymity </a:t>
            </a:r>
            <a:r>
              <a:rPr lang="en-US" dirty="0"/>
              <a:t>to its members. Readily available encryption software and </a:t>
            </a:r>
            <a:r>
              <a:rPr lang="en-US" dirty="0" err="1"/>
              <a:t>steganographic</a:t>
            </a:r>
            <a:r>
              <a:rPr lang="en-US" dirty="0"/>
              <a:t> tools that seamlessly hide information within image and sound files ensure the confidentiality of information exchanged between cyber-citizens.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Need of cyber law contd..</a:t>
            </a:r>
          </a:p>
        </p:txBody>
      </p:sp>
      <p:sp>
        <p:nvSpPr>
          <p:cNvPr id="3" name="Content Placeholder 2"/>
          <p:cNvSpPr>
            <a:spLocks noGrp="1"/>
          </p:cNvSpPr>
          <p:nvPr>
            <p:ph idx="1"/>
          </p:nvPr>
        </p:nvSpPr>
        <p:spPr>
          <a:xfrm>
            <a:off x="457200" y="990600"/>
            <a:ext cx="8229600" cy="5638800"/>
          </a:xfrm>
        </p:spPr>
        <p:txBody>
          <a:bodyPr>
            <a:normAutofit fontScale="70000" lnSpcReduction="20000"/>
          </a:bodyPr>
          <a:lstStyle/>
          <a:p>
            <a:pPr>
              <a:buNone/>
            </a:pPr>
            <a:r>
              <a:rPr lang="en-US" dirty="0"/>
              <a:t>6. Cyberspace offers never-seen-before </a:t>
            </a:r>
            <a:r>
              <a:rPr lang="en-US" b="1" dirty="0"/>
              <a:t>economic efficiency</a:t>
            </a:r>
            <a:r>
              <a:rPr lang="en-US" dirty="0"/>
              <a:t>. Billions of dollars worth of software can be traded over the Internet without the need for any government licenses, shipping and handling charges and without paying any customs duty.</a:t>
            </a:r>
          </a:p>
          <a:p>
            <a:pPr>
              <a:buNone/>
            </a:pPr>
            <a:r>
              <a:rPr lang="en-US" dirty="0"/>
              <a:t>7. Electronic information has become the main object of cyber crime. It is characterized by </a:t>
            </a:r>
            <a:r>
              <a:rPr lang="en-US" b="1" dirty="0"/>
              <a:t>extreme mobility</a:t>
            </a:r>
            <a:r>
              <a:rPr lang="en-US" dirty="0"/>
              <a:t>, which exceeds by far the mobility of persons, goods or other services. International computer networks can transfer huge amounts of data around the globe in a matter of seconds.</a:t>
            </a:r>
          </a:p>
          <a:p>
            <a:pPr>
              <a:buNone/>
            </a:pPr>
            <a:r>
              <a:rPr lang="en-US" dirty="0"/>
              <a:t>8. A software source code worth </a:t>
            </a:r>
            <a:r>
              <a:rPr lang="en-US" dirty="0" err="1"/>
              <a:t>crores</a:t>
            </a:r>
            <a:r>
              <a:rPr lang="en-US" dirty="0"/>
              <a:t> of rupees or a movie can be </a:t>
            </a:r>
            <a:r>
              <a:rPr lang="en-US" b="1" dirty="0"/>
              <a:t>pirated across the globe </a:t>
            </a:r>
            <a:r>
              <a:rPr lang="en-US" dirty="0"/>
              <a:t>within hours of their release.</a:t>
            </a:r>
          </a:p>
          <a:p>
            <a:pPr>
              <a:buNone/>
            </a:pPr>
            <a:r>
              <a:rPr lang="en-US" dirty="0"/>
              <a:t>9. </a:t>
            </a:r>
            <a:r>
              <a:rPr lang="en-US" b="1" dirty="0"/>
              <a:t>Theft of </a:t>
            </a:r>
            <a:r>
              <a:rPr lang="en-US" dirty="0"/>
              <a:t>corporeal </a:t>
            </a:r>
            <a:r>
              <a:rPr lang="en-US" b="1" dirty="0"/>
              <a:t>information </a:t>
            </a:r>
            <a:r>
              <a:rPr lang="en-US" dirty="0"/>
              <a:t>(e.g. books, papers, CD ROMs, floppy disks) is easily covered by traditional penal provisions. However, the problem begins when electronic records are copied quickly, inconspicuously and often via telecommunication facilities. Here the “original” information, so to say, remains in the “possession” of the “owner” and yet information gets stolen.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Factors influencing implementation of e-governance in Nepal </a:t>
            </a:r>
          </a:p>
        </p:txBody>
      </p:sp>
      <p:pic>
        <p:nvPicPr>
          <p:cNvPr id="4" name="Content Placeholder 3" descr="Capture.JPG"/>
          <p:cNvPicPr>
            <a:picLocks noGrp="1" noChangeAspect="1"/>
          </p:cNvPicPr>
          <p:nvPr>
            <p:ph idx="1"/>
          </p:nvPr>
        </p:nvPicPr>
        <p:blipFill>
          <a:blip r:embed="rId2"/>
          <a:stretch>
            <a:fillRect/>
          </a:stretch>
        </p:blipFill>
        <p:spPr>
          <a:xfrm>
            <a:off x="64340" y="1685842"/>
            <a:ext cx="8910472" cy="471495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https://www.itu.int/osg/spu/wsis-themes/contributions/others/e-gov%20Projects.doc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Government to Citizen (</a:t>
            </a:r>
            <a:r>
              <a:rPr lang="en-US" b="1" dirty="0" err="1"/>
              <a:t>G2C</a:t>
            </a:r>
            <a:r>
              <a:rPr lang="en-US" b="1" dirty="0"/>
              <a:t>) Initiatives:</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b="1" dirty="0"/>
              <a:t>Computerization of Land Records</a:t>
            </a:r>
            <a:r>
              <a:rPr lang="en-US" dirty="0"/>
              <a:t>: In collaboration with NIC. Ensuring that landowners get computerized copies of ownership, crop and tenancy and updated copies of Records of Rights (</a:t>
            </a:r>
            <a:r>
              <a:rPr lang="en-US" dirty="0" err="1"/>
              <a:t>RoRs</a:t>
            </a:r>
            <a:r>
              <a:rPr lang="en-US" dirty="0"/>
              <a:t>) on demand.</a:t>
            </a:r>
            <a:br>
              <a:rPr lang="en-US" dirty="0"/>
            </a:br>
            <a:endParaRPr lang="en-US" dirty="0"/>
          </a:p>
          <a:p>
            <a:pPr fontAlgn="base"/>
            <a:r>
              <a:rPr lang="en-US" b="1" dirty="0" err="1"/>
              <a:t>Bhoomi</a:t>
            </a:r>
            <a:r>
              <a:rPr lang="en-US" b="1" dirty="0"/>
              <a:t> Project</a:t>
            </a:r>
            <a:r>
              <a:rPr lang="en-US" dirty="0"/>
              <a:t>: Online delivery of Land Records. Self-sustainable e-Governance project for the computerized delivery of 20 million rural land records to 6.7 million farmers through 177 Government-owned kiosks in the State of Karnataka.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Government to Citizen (</a:t>
            </a:r>
            <a:r>
              <a:rPr lang="en-US" b="1" dirty="0" err="1"/>
              <a:t>G2C</a:t>
            </a:r>
            <a:r>
              <a:rPr lang="en-US" b="1" dirty="0"/>
              <a:t>) Initiatives:</a:t>
            </a:r>
            <a:endParaRPr lang="en-US"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pPr fontAlgn="base"/>
            <a:r>
              <a:rPr lang="en-US" b="1" dirty="0" err="1"/>
              <a:t>Gyandoot</a:t>
            </a:r>
            <a:r>
              <a:rPr lang="en-US" b="1" dirty="0"/>
              <a:t>: </a:t>
            </a:r>
            <a:r>
              <a:rPr lang="en-US" dirty="0"/>
              <a:t>It is an Intranet-based Government to Citizen (</a:t>
            </a:r>
            <a:r>
              <a:rPr lang="en-US" dirty="0" err="1"/>
              <a:t>G2C</a:t>
            </a:r>
            <a:r>
              <a:rPr lang="en-US" dirty="0"/>
              <a:t>) service delivery initiative. It was initiated in the </a:t>
            </a:r>
            <a:r>
              <a:rPr lang="en-US" dirty="0" err="1"/>
              <a:t>Dhar</a:t>
            </a:r>
            <a:r>
              <a:rPr lang="en-US" dirty="0"/>
              <a:t> district of Madhya Pradesh in January 2000 with the twin objective of providing relevant information to the rural population and acting as an interface between the district administration and the people.</a:t>
            </a:r>
            <a:br>
              <a:rPr lang="en-US" b="1" dirty="0"/>
            </a:br>
            <a:endParaRPr lang="en-US" dirty="0"/>
          </a:p>
          <a:p>
            <a:pPr fontAlgn="base"/>
            <a:r>
              <a:rPr lang="en-US" b="1" dirty="0" err="1"/>
              <a:t>Lokvani</a:t>
            </a:r>
            <a:r>
              <a:rPr lang="en-US" b="1" dirty="0"/>
              <a:t> Project in Uttar Pradesh: </a:t>
            </a:r>
            <a:r>
              <a:rPr lang="en-US" dirty="0" err="1"/>
              <a:t>Lokvani</a:t>
            </a:r>
            <a:r>
              <a:rPr lang="en-US" dirty="0"/>
              <a:t> is a public-private partnership project at </a:t>
            </a:r>
            <a:r>
              <a:rPr lang="en-US" dirty="0" err="1"/>
              <a:t>Sitapur</a:t>
            </a:r>
            <a:r>
              <a:rPr lang="en-US" dirty="0"/>
              <a:t> District in Uttar Pradesh which was initiated in November, 2004. Its objective is to provide a single window, self-sustainable e-Governance solution with regard to handling of grievances, land record maintenance and providing a mixture of essential services.</a:t>
            </a:r>
            <a:br>
              <a:rPr lang="en-US" b="1" dirty="0"/>
            </a:br>
            <a:endParaRPr lang="en-US" dirty="0"/>
          </a:p>
          <a:p>
            <a:pPr fontAlgn="base"/>
            <a:r>
              <a:rPr lang="en-US" b="1" dirty="0"/>
              <a:t>Project FRIENDS in Kerala: </a:t>
            </a:r>
            <a:r>
              <a:rPr lang="en-US" dirty="0"/>
              <a:t>FRIENDS (Fast, Reliable, Instant, Efficient Network for the Disbursement of Services) is a Single Window Facility providing citizens the means to pay taxes and other financial dues to the State </a:t>
            </a:r>
            <a:r>
              <a:rPr lang="en-US" dirty="0" err="1"/>
              <a:t>Government.The</a:t>
            </a:r>
            <a:r>
              <a:rPr lang="en-US" dirty="0"/>
              <a:t> services are provided through FRIENDS </a:t>
            </a:r>
            <a:r>
              <a:rPr lang="en-US" i="1" dirty="0" err="1"/>
              <a:t>Janasevana</a:t>
            </a:r>
            <a:r>
              <a:rPr lang="en-US" i="1" dirty="0"/>
              <a:t> </a:t>
            </a:r>
            <a:r>
              <a:rPr lang="en-US" i="1" dirty="0" err="1"/>
              <a:t>Kendrams</a:t>
            </a:r>
            <a:r>
              <a:rPr lang="en-US" i="1" dirty="0"/>
              <a:t> </a:t>
            </a:r>
            <a:r>
              <a:rPr lang="en-US" dirty="0"/>
              <a:t>located in the district headquarters.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Government to Citizen (</a:t>
            </a:r>
            <a:r>
              <a:rPr lang="en-US" b="1" dirty="0" err="1"/>
              <a:t>G2C</a:t>
            </a:r>
            <a:r>
              <a:rPr lang="en-US" b="1" dirty="0"/>
              <a:t>) Initiatives:</a:t>
            </a: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b="1" dirty="0"/>
              <a:t>e-</a:t>
            </a:r>
            <a:r>
              <a:rPr lang="en-US" b="1" dirty="0" err="1"/>
              <a:t>Mitra</a:t>
            </a:r>
            <a:r>
              <a:rPr lang="en-US" b="1" dirty="0"/>
              <a:t> Project in Rajasthan:</a:t>
            </a:r>
            <a:r>
              <a:rPr lang="en-US" dirty="0"/>
              <a:t> e-</a:t>
            </a:r>
            <a:r>
              <a:rPr lang="en-US" dirty="0" err="1"/>
              <a:t>Mitra</a:t>
            </a:r>
            <a:r>
              <a:rPr lang="en-US" dirty="0"/>
              <a:t> is an integrated project to facilitate the urban and the rural masses with maximum possible services related to different state government departments through </a:t>
            </a:r>
            <a:r>
              <a:rPr lang="en-US" dirty="0" err="1"/>
              <a:t>Lokmitra-Janmitra</a:t>
            </a:r>
            <a:r>
              <a:rPr lang="en-US" dirty="0"/>
              <a:t> Centers/Kiosks.</a:t>
            </a:r>
            <a:br>
              <a:rPr lang="en-US" dirty="0"/>
            </a:br>
            <a:endParaRPr lang="en-US" dirty="0"/>
          </a:p>
          <a:p>
            <a:pPr fontAlgn="base"/>
            <a:r>
              <a:rPr lang="en-US" b="1" dirty="0"/>
              <a:t>e-</a:t>
            </a:r>
            <a:r>
              <a:rPr lang="en-US" b="1" i="1" dirty="0" err="1"/>
              <a:t>Seva</a:t>
            </a:r>
            <a:r>
              <a:rPr lang="en-US" b="1" i="1" dirty="0"/>
              <a:t> </a:t>
            </a:r>
            <a:r>
              <a:rPr lang="en-US" b="1" dirty="0"/>
              <a:t>(Andhra Pradesh): </a:t>
            </a:r>
            <a:r>
              <a:rPr lang="en-US" dirty="0"/>
              <a:t>This project is designed to provide ‘Government to Citizen’ and ‘e-Business to Citizen’ services. The highlight of the </a:t>
            </a:r>
            <a:r>
              <a:rPr lang="en-US" dirty="0" err="1"/>
              <a:t>e</a:t>
            </a:r>
            <a:r>
              <a:rPr lang="en-US" i="1" dirty="0" err="1"/>
              <a:t>Seva</a:t>
            </a:r>
            <a:r>
              <a:rPr lang="en-US" i="1" dirty="0"/>
              <a:t> </a:t>
            </a:r>
            <a:r>
              <a:rPr lang="en-US" dirty="0"/>
              <a:t>project is that all the services are delivered online to consumers /citizens by connecting them to the respective government departments and providing online information at the point of service delivery.</a:t>
            </a:r>
            <a:br>
              <a:rPr lang="en-US" b="1" dirty="0"/>
            </a:br>
            <a:endParaRPr lang="en-US" dirty="0"/>
          </a:p>
          <a:p>
            <a:pPr fontAlgn="base"/>
            <a:r>
              <a:rPr lang="en-US" b="1" dirty="0"/>
              <a:t>Admission to Professional Colleges – Common Entrance Test (</a:t>
            </a:r>
            <a:r>
              <a:rPr lang="en-US" b="1" dirty="0" err="1"/>
              <a:t>CET</a:t>
            </a:r>
            <a:r>
              <a:rPr lang="en-US" b="1" dirty="0"/>
              <a:t>):</a:t>
            </a:r>
            <a:br>
              <a:rPr lang="en-US" dirty="0"/>
            </a:br>
            <a:r>
              <a:rPr lang="en-US" dirty="0"/>
              <a:t>With the rapid growth in the demand as well as supply of professional education, the process of admission to these institutions became a major challenge in the early </a:t>
            </a:r>
            <a:r>
              <a:rPr lang="en-US" dirty="0" err="1"/>
              <a:t>1990s</a:t>
            </a:r>
            <a:r>
              <a:rPr lang="en-US" dirty="0"/>
              <a:t>. Recourse was then taken to </a:t>
            </a:r>
            <a:r>
              <a:rPr lang="en-US" dirty="0" err="1"/>
              <a:t>ICT</a:t>
            </a:r>
            <a:r>
              <a:rPr lang="en-US" dirty="0"/>
              <a:t> to make the process of admission transparent and objective. One of the pioneering efforts was made by Karnataka. The State Government decided to conduct a common entrance test based on which admission to different colleges and disciplines was made.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Government to Business (</a:t>
            </a:r>
            <a:r>
              <a:rPr lang="en-US" b="1" dirty="0" err="1"/>
              <a:t>G2B</a:t>
            </a:r>
            <a:r>
              <a:rPr lang="en-US" b="1" dirty="0"/>
              <a:t>) Initiatives: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b="1" dirty="0"/>
              <a:t>e-Procurement Project in Andhra Pradesh and Gujarat:</a:t>
            </a:r>
            <a:br>
              <a:rPr lang="en-US" dirty="0"/>
            </a:br>
            <a:r>
              <a:rPr lang="en-US" dirty="0"/>
              <a:t>To reduce the time and cost of doing business for both vendors and government.</a:t>
            </a:r>
            <a:br>
              <a:rPr lang="en-US" b="1" dirty="0"/>
            </a:br>
            <a:endParaRPr lang="en-US" dirty="0"/>
          </a:p>
          <a:p>
            <a:pPr fontAlgn="base"/>
            <a:r>
              <a:rPr lang="en-US" b="1" dirty="0"/>
              <a:t>MCA 21: </a:t>
            </a:r>
            <a:r>
              <a:rPr lang="en-US" dirty="0"/>
              <a:t>By the Ministry of Corporate Affairs. The project aims at providing easy and secure online access to all registry related services provided by the Union Ministry of Corporate Affairs to </a:t>
            </a:r>
            <a:r>
              <a:rPr lang="en-US" dirty="0" err="1"/>
              <a:t>corporates</a:t>
            </a:r>
            <a:r>
              <a:rPr lang="en-US" dirty="0"/>
              <a:t> and other stakeholders at any time and in a manner that best suits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Government to Government (</a:t>
            </a:r>
            <a:r>
              <a:rPr lang="en-US" b="1" dirty="0" err="1"/>
              <a:t>G2G</a:t>
            </a:r>
            <a:r>
              <a:rPr lang="en-US" b="1" dirty="0"/>
              <a:t>) Initiatives:</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i="1" dirty="0" err="1"/>
              <a:t>Khajane</a:t>
            </a:r>
            <a:r>
              <a:rPr lang="en-US" b="1" i="1" dirty="0"/>
              <a:t> </a:t>
            </a:r>
            <a:r>
              <a:rPr lang="en-US" b="1" dirty="0"/>
              <a:t>Project in Karnataka: </a:t>
            </a:r>
            <a:r>
              <a:rPr lang="en-US" dirty="0"/>
              <a:t>It is a comprehensive online treasury computerization project of the Government of Karnataka. The project has resulted in the computerization of the entire treasury related activities of the State Government and the system has the ability to track every activity right from the approval of the State Budget to the point of rendering accounts to the government.</a:t>
            </a:r>
            <a:br>
              <a:rPr lang="en-US" b="1" u="sng" dirty="0"/>
            </a:br>
            <a:endParaRPr lang="en-US" dirty="0"/>
          </a:p>
          <a:p>
            <a:pPr fontAlgn="base"/>
            <a:r>
              <a:rPr lang="en-US" b="1" dirty="0" err="1"/>
              <a:t>SmartGov</a:t>
            </a:r>
            <a:r>
              <a:rPr lang="en-US" b="1" dirty="0"/>
              <a:t> (Andhra Pradesh): </a:t>
            </a:r>
            <a:r>
              <a:rPr lang="en-US" dirty="0" err="1"/>
              <a:t>SmartGov</a:t>
            </a:r>
            <a:r>
              <a:rPr lang="en-US" dirty="0"/>
              <a:t> has been developed to streamline operations, enhance efficiency through workflow automation and knowledge management for implementation in the Andhra Pradesh Secretariat.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e-</a:t>
            </a:r>
            <a:r>
              <a:rPr lang="en-US" dirty="0" err="1"/>
              <a:t>Seva</a:t>
            </a:r>
            <a:endParaRPr lang="en-US" dirty="0"/>
          </a:p>
        </p:txBody>
      </p:sp>
      <p:sp>
        <p:nvSpPr>
          <p:cNvPr id="3" name="Content Placeholder 2"/>
          <p:cNvSpPr>
            <a:spLocks noGrp="1"/>
          </p:cNvSpPr>
          <p:nvPr>
            <p:ph idx="1"/>
          </p:nvPr>
        </p:nvSpPr>
        <p:spPr>
          <a:xfrm>
            <a:off x="457200" y="914400"/>
            <a:ext cx="8229600" cy="5715000"/>
          </a:xfrm>
        </p:spPr>
        <p:txBody>
          <a:bodyPr>
            <a:normAutofit fontScale="62500" lnSpcReduction="20000"/>
          </a:bodyPr>
          <a:lstStyle/>
          <a:p>
            <a:r>
              <a:rPr lang="en-US" dirty="0"/>
              <a:t>e-</a:t>
            </a:r>
            <a:r>
              <a:rPr lang="en-US" dirty="0" err="1"/>
              <a:t>Seva</a:t>
            </a:r>
            <a:r>
              <a:rPr lang="en-US" dirty="0"/>
              <a:t> is one of the major IT project undertaken by the government of Andhra Pradesh as a part of e-governance</a:t>
            </a:r>
          </a:p>
          <a:p>
            <a:r>
              <a:rPr lang="en-US" dirty="0"/>
              <a:t>e-</a:t>
            </a:r>
            <a:r>
              <a:rPr lang="en-US" dirty="0" err="1"/>
              <a:t>Seva</a:t>
            </a:r>
            <a:r>
              <a:rPr lang="en-US" dirty="0"/>
              <a:t> is built on the success of TWINS (Twin Cities Network Services) pilot project, which was launched in December 1999 in Hyderabad, the state capital. </a:t>
            </a:r>
          </a:p>
          <a:p>
            <a:r>
              <a:rPr lang="en-US" dirty="0"/>
              <a:t>It is designed to provide citizens of Hyderabad and </a:t>
            </a:r>
            <a:r>
              <a:rPr lang="en-US" dirty="0" err="1"/>
              <a:t>Secunderabad</a:t>
            </a:r>
            <a:r>
              <a:rPr lang="en-US" dirty="0"/>
              <a:t> to handle integrated 19 services pertaining to six departments for delivery on a one-stop mode. </a:t>
            </a:r>
          </a:p>
          <a:p>
            <a:r>
              <a:rPr lang="en-US" dirty="0"/>
              <a:t>Services range from utility bill/tax payments, issue of certificates, provision of information and facilitation. </a:t>
            </a:r>
          </a:p>
          <a:p>
            <a:r>
              <a:rPr lang="en-US" dirty="0"/>
              <a:t>TWINS has been renamed e-</a:t>
            </a:r>
            <a:r>
              <a:rPr lang="en-US" dirty="0" err="1"/>
              <a:t>Seva</a:t>
            </a:r>
            <a:r>
              <a:rPr lang="en-US" dirty="0"/>
              <a:t> as the state government plans to extend it to major towns and municipalities in the state. </a:t>
            </a:r>
          </a:p>
          <a:p>
            <a:r>
              <a:rPr lang="en-US" dirty="0"/>
              <a:t>e-</a:t>
            </a:r>
            <a:r>
              <a:rPr lang="en-US" dirty="0" err="1"/>
              <a:t>Seva</a:t>
            </a:r>
            <a:r>
              <a:rPr lang="en-US" dirty="0"/>
              <a:t> is a citizen service with a difference, which provides a clean, transparent, efficient and effective administrative system through state-of-the-art electronic technology. </a:t>
            </a:r>
          </a:p>
          <a:p>
            <a:r>
              <a:rPr lang="en-US" dirty="0"/>
              <a:t>Citizens are benefited by the direct interface with the government, which saves time, energy and money and gives hassle free dealings with the administration.  </a:t>
            </a:r>
          </a:p>
          <a:p>
            <a:r>
              <a:rPr lang="en-US" dirty="0"/>
              <a:t>All the administrative departments come to the customer under one roof offering the citizen a wide range of citizen friendly services.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err="1"/>
              <a:t>Seva</a:t>
            </a:r>
            <a:r>
              <a:rPr lang="en-US" dirty="0"/>
              <a:t> contd..</a:t>
            </a:r>
          </a:p>
        </p:txBody>
      </p:sp>
      <p:sp>
        <p:nvSpPr>
          <p:cNvPr id="3" name="Content Placeholder 2"/>
          <p:cNvSpPr>
            <a:spLocks noGrp="1"/>
          </p:cNvSpPr>
          <p:nvPr>
            <p:ph idx="1"/>
          </p:nvPr>
        </p:nvSpPr>
        <p:spPr/>
        <p:txBody>
          <a:bodyPr>
            <a:normAutofit fontScale="85000" lnSpcReduction="10000"/>
          </a:bodyPr>
          <a:lstStyle/>
          <a:p>
            <a:r>
              <a:rPr lang="en-US" dirty="0"/>
              <a:t>e-</a:t>
            </a:r>
            <a:r>
              <a:rPr lang="en-US" dirty="0" err="1"/>
              <a:t>Seva</a:t>
            </a:r>
            <a:r>
              <a:rPr lang="en-US" dirty="0"/>
              <a:t> is a government project built on public-private partnership model.</a:t>
            </a:r>
          </a:p>
          <a:p>
            <a:r>
              <a:rPr lang="en-US" dirty="0"/>
              <a:t>Infrastructure and buildings are provided by the government. Staffs are provided by the government as well as by the private sector.</a:t>
            </a:r>
          </a:p>
          <a:p>
            <a:r>
              <a:rPr lang="en-US" dirty="0"/>
              <a:t>Government recruits the staffs through deputation and the respective department pays salaries. </a:t>
            </a:r>
          </a:p>
          <a:p>
            <a:r>
              <a:rPr lang="en-US" dirty="0"/>
              <a:t>Private sector hires the staff through tenders and they are protected by the minimum wage act. </a:t>
            </a:r>
          </a:p>
          <a:p>
            <a:r>
              <a:rPr lang="en-US" dirty="0"/>
              <a:t>Private sector provides the network and the software.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t>Salient features of e-</a:t>
            </a:r>
            <a:r>
              <a:rPr lang="en-US" dirty="0" err="1"/>
              <a:t>Seva</a:t>
            </a:r>
            <a:endParaRPr lang="en-US" dirty="0"/>
          </a:p>
        </p:txBody>
      </p:sp>
      <p:sp>
        <p:nvSpPr>
          <p:cNvPr id="3" name="Content Placeholder 2"/>
          <p:cNvSpPr>
            <a:spLocks noGrp="1"/>
          </p:cNvSpPr>
          <p:nvPr>
            <p:ph idx="1"/>
          </p:nvPr>
        </p:nvSpPr>
        <p:spPr>
          <a:xfrm>
            <a:off x="228600" y="1143000"/>
            <a:ext cx="8686800" cy="5486400"/>
          </a:xfrm>
        </p:spPr>
        <p:txBody>
          <a:bodyPr>
            <a:normAutofit fontScale="92500" lnSpcReduction="20000"/>
          </a:bodyPr>
          <a:lstStyle/>
          <a:p>
            <a:r>
              <a:rPr lang="en-US" dirty="0"/>
              <a:t>46 e-</a:t>
            </a:r>
            <a:r>
              <a:rPr lang="en-US" dirty="0" err="1"/>
              <a:t>Seva</a:t>
            </a:r>
            <a:r>
              <a:rPr lang="en-US" dirty="0"/>
              <a:t> </a:t>
            </a:r>
            <a:r>
              <a:rPr lang="en-US" dirty="0" err="1"/>
              <a:t>centres</a:t>
            </a:r>
            <a:r>
              <a:rPr lang="en-US" dirty="0"/>
              <a:t> (with 400 service counters) spread over the Twin Cities and </a:t>
            </a:r>
            <a:r>
              <a:rPr lang="en-US" dirty="0" err="1"/>
              <a:t>Ranga</a:t>
            </a:r>
            <a:r>
              <a:rPr lang="en-US" dirty="0"/>
              <a:t> Reddy District.</a:t>
            </a:r>
          </a:p>
          <a:p>
            <a:r>
              <a:rPr lang="en-US" dirty="0"/>
              <a:t> All service counters are facilitated with an electronic queuing system.</a:t>
            </a:r>
          </a:p>
          <a:p>
            <a:r>
              <a:rPr lang="en-US" dirty="0"/>
              <a:t> Operating from 8.00 am to 8.00 pm, on all working days and </a:t>
            </a:r>
            <a:r>
              <a:rPr lang="en-US" dirty="0" err="1"/>
              <a:t>9.00am</a:t>
            </a:r>
            <a:r>
              <a:rPr lang="en-US" dirty="0"/>
              <a:t> to </a:t>
            </a:r>
            <a:r>
              <a:rPr lang="en-US" dirty="0" err="1"/>
              <a:t>3.00pm</a:t>
            </a:r>
            <a:r>
              <a:rPr lang="en-US" dirty="0"/>
              <a:t> on holidays (Second Saturdays &amp; Sundays).</a:t>
            </a:r>
          </a:p>
          <a:p>
            <a:r>
              <a:rPr lang="en-US" dirty="0"/>
              <a:t> 'One-stop-shop' for over 66 </a:t>
            </a:r>
            <a:r>
              <a:rPr lang="en-US" dirty="0" err="1"/>
              <a:t>G2C</a:t>
            </a:r>
            <a:r>
              <a:rPr lang="en-US" dirty="0"/>
              <a:t> and </a:t>
            </a:r>
            <a:r>
              <a:rPr lang="en-US" dirty="0" err="1"/>
              <a:t>B2C</a:t>
            </a:r>
            <a:r>
              <a:rPr lang="en-US" dirty="0"/>
              <a:t> services.</a:t>
            </a:r>
          </a:p>
          <a:p>
            <a:r>
              <a:rPr lang="en-US" dirty="0"/>
              <a:t> No jurisdiction limits - any citizen in the twin cities can avail of the services at any of the 46 e-</a:t>
            </a:r>
            <a:r>
              <a:rPr lang="en-US" dirty="0" err="1"/>
              <a:t>Seva</a:t>
            </a:r>
            <a:r>
              <a:rPr lang="en-US" dirty="0"/>
              <a:t> service </a:t>
            </a:r>
            <a:r>
              <a:rPr lang="en-US" dirty="0" err="1"/>
              <a:t>centres</a:t>
            </a:r>
            <a:r>
              <a:rPr lang="en-US" dirty="0"/>
              <a:t>.</a:t>
            </a:r>
          </a:p>
          <a:p>
            <a:r>
              <a:rPr lang="en-US" dirty="0"/>
              <a:t> Online services: e-Forms, e-Filing, e-Payments.</a:t>
            </a:r>
          </a:p>
          <a:p>
            <a:r>
              <a:rPr lang="en-US" dirty="0"/>
              <a:t> Payments by cash/check/DD/credit card/Internet.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1889</Words>
  <Application>Microsoft Office PowerPoint</Application>
  <PresentationFormat>On-screen Show (4:3)</PresentationFormat>
  <Paragraphs>80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E-governance initiatives in India</vt:lpstr>
      <vt:lpstr>Government to Citizen (G2C) Initiatives:</vt:lpstr>
      <vt:lpstr>Government to Citizen (G2C) Initiatives:</vt:lpstr>
      <vt:lpstr>Government to Citizen (G2C) Initiatives:</vt:lpstr>
      <vt:lpstr>Government to Business (G2B) Initiatives:</vt:lpstr>
      <vt:lpstr>Government to Government (G2G) Initiatives:</vt:lpstr>
      <vt:lpstr>e-Seva</vt:lpstr>
      <vt:lpstr>e-Seva contd..</vt:lpstr>
      <vt:lpstr>Salient features of e-Seva</vt:lpstr>
      <vt:lpstr>Cyber law</vt:lpstr>
      <vt:lpstr>PowerPoint Presentation</vt:lpstr>
      <vt:lpstr>PowerPoint Presentation</vt:lpstr>
      <vt:lpstr>Need of cyber law</vt:lpstr>
      <vt:lpstr>Need of cyber law contd..</vt:lpstr>
      <vt:lpstr>Factors influencing implementation of e-governance in Nepal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E-governance initiatives in India</dc:title>
  <dc:creator>Administrator</dc:creator>
  <cp:lastModifiedBy>Loknath Regmi</cp:lastModifiedBy>
  <cp:revision>22</cp:revision>
  <dcterms:created xsi:type="dcterms:W3CDTF">2006-08-16T00:00:00Z</dcterms:created>
  <dcterms:modified xsi:type="dcterms:W3CDTF">2021-03-02T01:30:35Z</dcterms:modified>
</cp:coreProperties>
</file>