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1"/>
  </p:notesMasterIdLst>
  <p:sldIdLst>
    <p:sldId id="613" r:id="rId2"/>
    <p:sldId id="614" r:id="rId3"/>
    <p:sldId id="619" r:id="rId4"/>
    <p:sldId id="617" r:id="rId5"/>
    <p:sldId id="657" r:id="rId6"/>
    <p:sldId id="697" r:id="rId7"/>
    <p:sldId id="698" r:id="rId8"/>
    <p:sldId id="702" r:id="rId9"/>
    <p:sldId id="699" r:id="rId10"/>
    <p:sldId id="659" r:id="rId11"/>
    <p:sldId id="660" r:id="rId12"/>
    <p:sldId id="700" r:id="rId13"/>
    <p:sldId id="701" r:id="rId14"/>
    <p:sldId id="703" r:id="rId15"/>
    <p:sldId id="704" r:id="rId16"/>
    <p:sldId id="661" r:id="rId17"/>
    <p:sldId id="705" r:id="rId18"/>
    <p:sldId id="706" r:id="rId19"/>
    <p:sldId id="707" r:id="rId20"/>
    <p:sldId id="708" r:id="rId21"/>
    <p:sldId id="709" r:id="rId22"/>
    <p:sldId id="711" r:id="rId23"/>
    <p:sldId id="710" r:id="rId24"/>
    <p:sldId id="298" r:id="rId25"/>
    <p:sldId id="292" r:id="rId26"/>
    <p:sldId id="283" r:id="rId27"/>
    <p:sldId id="299" r:id="rId28"/>
    <p:sldId id="300" r:id="rId29"/>
    <p:sldId id="895" r:id="rId30"/>
  </p:sldIdLst>
  <p:sldSz cx="12192000" cy="6858000"/>
  <p:notesSz cx="9144000" cy="6858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howGuides="1">
      <p:cViewPr varScale="1">
        <p:scale>
          <a:sx n="108" d="100"/>
          <a:sy n="108" d="100"/>
        </p:scale>
        <p:origin x="678" y="102"/>
      </p:cViewPr>
      <p:guideLst>
        <p:guide orient="horz" pos="2139"/>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emf"/><Relationship Id="rId7" Type="http://schemas.openxmlformats.org/officeDocument/2006/relationships/image" Target="../media/image20.w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17D93EE-FCD4-4535-9915-94DFA710F094}"/>
              </a:ext>
            </a:extLst>
          </p:cNvPr>
          <p:cNvSpPr>
            <a:spLocks noGrp="1"/>
          </p:cNvSpPr>
          <p:nvPr>
            <p:ph type="hdr" sz="quarter"/>
          </p:nvPr>
        </p:nvSpPr>
        <p:spPr>
          <a:xfrm>
            <a:off x="0" y="0"/>
            <a:ext cx="3960813" cy="339725"/>
          </a:xfrm>
          <a:prstGeom prst="rect">
            <a:avLst/>
          </a:prstGeom>
          <a:noFill/>
          <a:ln w="9525">
            <a:noFill/>
          </a:ln>
        </p:spPr>
        <p:txBody>
          <a:bodyPr lIns="96661" tIns="48331" rIns="96661" bIns="48331"/>
          <a:lstStyle>
            <a:lvl1pPr eaLnBrk="1" hangingPunct="1">
              <a:buFont typeface="Arial" panose="020B0604020202020204" pitchFamily="34" charset="0"/>
              <a:buNone/>
              <a:defRPr sz="1300" noProof="1"/>
            </a:lvl1pPr>
          </a:lstStyle>
          <a:p>
            <a:pPr>
              <a:defRPr/>
            </a:pPr>
            <a:endParaRPr lang="zh-CN" altLang="en-US"/>
          </a:p>
        </p:txBody>
      </p:sp>
      <p:sp>
        <p:nvSpPr>
          <p:cNvPr id="2051" name="Rectangle 3">
            <a:extLst>
              <a:ext uri="{FF2B5EF4-FFF2-40B4-BE49-F238E27FC236}">
                <a16:creationId xmlns:a16="http://schemas.microsoft.com/office/drawing/2014/main" id="{53804BB8-2833-4E6E-A88F-A08E56142124}"/>
              </a:ext>
            </a:extLst>
          </p:cNvPr>
          <p:cNvSpPr>
            <a:spLocks noGrp="1"/>
          </p:cNvSpPr>
          <p:nvPr>
            <p:ph type="dt" idx="1"/>
          </p:nvPr>
        </p:nvSpPr>
        <p:spPr>
          <a:xfrm>
            <a:off x="5176838" y="0"/>
            <a:ext cx="3962400" cy="339725"/>
          </a:xfrm>
          <a:prstGeom prst="rect">
            <a:avLst/>
          </a:prstGeom>
          <a:noFill/>
          <a:ln w="9525">
            <a:noFill/>
          </a:ln>
        </p:spPr>
        <p:txBody>
          <a:bodyPr lIns="96661" tIns="48331" rIns="96661" bIns="48331"/>
          <a:lstStyle>
            <a:lvl1pPr algn="r" eaLnBrk="1" hangingPunct="1">
              <a:buFont typeface="Arial" panose="020B0604020202020204" pitchFamily="34" charset="0"/>
              <a:buNone/>
              <a:defRPr sz="1300" noProof="1"/>
            </a:lvl1pPr>
          </a:lstStyle>
          <a:p>
            <a:pPr>
              <a:defRPr/>
            </a:pPr>
            <a:endParaRPr lang="zh-CN" altLang="en-US"/>
          </a:p>
        </p:txBody>
      </p:sp>
      <p:sp>
        <p:nvSpPr>
          <p:cNvPr id="2052" name="Rectangle 4">
            <a:extLst>
              <a:ext uri="{FF2B5EF4-FFF2-40B4-BE49-F238E27FC236}">
                <a16:creationId xmlns:a16="http://schemas.microsoft.com/office/drawing/2014/main" id="{86B05A85-7510-410B-8B4D-2B1E545FDFB3}"/>
              </a:ext>
            </a:extLst>
          </p:cNvPr>
          <p:cNvSpPr>
            <a:spLocks noGrp="1" noRot="1" noChangeAspect="1" noChangeArrowheads="1" noTextEdit="1"/>
          </p:cNvSpPr>
          <p:nvPr>
            <p:ph type="sldImg" idx="4294967295"/>
          </p:nvPr>
        </p:nvSpPr>
        <p:spPr bwMode="auto">
          <a:xfrm>
            <a:off x="177800" y="514350"/>
            <a:ext cx="87852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1FF59E1-393A-4550-8F6A-9CA4BA687269}"/>
              </a:ext>
            </a:extLst>
          </p:cNvPr>
          <p:cNvSpPr>
            <a:spLocks noGrp="1" noRot="1" noChangeAspect="1" noChangeArrowheads="1" noTextEdit="1"/>
          </p:cNvSpPr>
          <p:nvPr/>
        </p:nvSpPr>
        <p:spPr bwMode="auto">
          <a:xfrm>
            <a:off x="909638" y="3254375"/>
            <a:ext cx="7315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4" name="Rectangle 6">
            <a:extLst>
              <a:ext uri="{FF2B5EF4-FFF2-40B4-BE49-F238E27FC236}">
                <a16:creationId xmlns:a16="http://schemas.microsoft.com/office/drawing/2014/main" id="{75B0E6AF-F5C2-4818-8D13-BBAD3553E0D1}"/>
              </a:ext>
            </a:extLst>
          </p:cNvPr>
          <p:cNvSpPr>
            <a:spLocks noGrp="1"/>
          </p:cNvSpPr>
          <p:nvPr>
            <p:ph type="ftr" sz="quarter" idx="4"/>
          </p:nvPr>
        </p:nvSpPr>
        <p:spPr>
          <a:xfrm>
            <a:off x="0" y="6511925"/>
            <a:ext cx="3960813" cy="342900"/>
          </a:xfrm>
          <a:prstGeom prst="rect">
            <a:avLst/>
          </a:prstGeom>
          <a:noFill/>
          <a:ln w="9525">
            <a:noFill/>
          </a:ln>
        </p:spPr>
        <p:txBody>
          <a:bodyPr lIns="96661" tIns="48331" rIns="96661" bIns="48331" anchor="b"/>
          <a:lstStyle>
            <a:lvl1pPr eaLnBrk="1" hangingPunct="1">
              <a:buFont typeface="Arial" panose="020B0604020202020204" pitchFamily="34" charset="0"/>
              <a:buNone/>
              <a:defRPr sz="1300" noProof="1"/>
            </a:lvl1pPr>
          </a:lstStyle>
          <a:p>
            <a:pPr>
              <a:defRPr/>
            </a:pPr>
            <a:endParaRPr lang="zh-CN" altLang="en-US"/>
          </a:p>
        </p:txBody>
      </p:sp>
      <p:sp>
        <p:nvSpPr>
          <p:cNvPr id="2055" name="Rectangle 7">
            <a:extLst>
              <a:ext uri="{FF2B5EF4-FFF2-40B4-BE49-F238E27FC236}">
                <a16:creationId xmlns:a16="http://schemas.microsoft.com/office/drawing/2014/main" id="{37CCAA0E-A07E-4283-9AD8-2EC351618D73}"/>
              </a:ext>
            </a:extLst>
          </p:cNvPr>
          <p:cNvSpPr>
            <a:spLocks noGrp="1"/>
          </p:cNvSpPr>
          <p:nvPr>
            <p:ph type="sldNum" sz="quarter" idx="5"/>
          </p:nvPr>
        </p:nvSpPr>
        <p:spPr>
          <a:xfrm>
            <a:off x="5176838" y="6511925"/>
            <a:ext cx="3962400" cy="342900"/>
          </a:xfrm>
          <a:prstGeom prst="rect">
            <a:avLst/>
          </a:prstGeom>
          <a:noFill/>
          <a:ln w="9525">
            <a:noFill/>
          </a:ln>
        </p:spPr>
        <p:txBody>
          <a:bodyPr vert="horz" wrap="square" lIns="96661" tIns="48331" rIns="96661" bIns="48331"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9244A700-AF3D-41B3-B1C4-A5D347C93C97}" type="slidenum">
              <a:rPr lang="en-US" altLang="zh-CN"/>
              <a:pPr>
                <a:defRPr/>
              </a:pPr>
              <a:t>‹#›</a:t>
            </a:fld>
            <a:endParaRPr lang="en-US" altLang="zh-CN" sz="13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1BC9C755-E762-434D-A4A2-F4D0E1E9F7B5}"/>
              </a:ext>
            </a:extLst>
          </p:cNvPr>
          <p:cNvSpPr>
            <a:spLocks noGrp="1" noRot="1" noChangeAspect="1" noChangeArrowheads="1" noTextEdit="1"/>
          </p:cNvSpPr>
          <p:nvPr>
            <p:ph type="sldImg" idx="4294967295"/>
          </p:nvPr>
        </p:nvSpPr>
        <p:spPr>
          <a:xfrm>
            <a:off x="2284413" y="514350"/>
            <a:ext cx="4572000" cy="2571750"/>
          </a:xfrm>
        </p:spPr>
      </p:sp>
      <p:sp>
        <p:nvSpPr>
          <p:cNvPr id="6147" name="备注占位符 2">
            <a:extLst>
              <a:ext uri="{FF2B5EF4-FFF2-40B4-BE49-F238E27FC236}">
                <a16:creationId xmlns:a16="http://schemas.microsoft.com/office/drawing/2014/main" id="{4EDD4BA8-DDB9-401E-BF97-ED63CCDBBAFF}"/>
              </a:ext>
            </a:extLst>
          </p:cNvPr>
          <p:cNvSpPr>
            <a:spLocks noGrp="1" noChangeArrowheads="1"/>
          </p:cNvSpPr>
          <p:nvPr>
            <p:ph type="body" idx="4294967295"/>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a:t>自图灵提出“机器与智能”，一直就有两派观点</a:t>
            </a:r>
            <a:r>
              <a:rPr lang="en-US" altLang="zh-CN" sz="1600"/>
              <a:t>:</a:t>
            </a:r>
          </a:p>
          <a:p>
            <a:r>
              <a:rPr lang="zh-CN" altLang="en-US" sz="1600"/>
              <a:t>一派认为实现人工智能必须用逻辑和符号系统，这一派看问题是自顶向下的；</a:t>
            </a:r>
            <a:endParaRPr lang="en-US" altLang="zh-CN" sz="1600"/>
          </a:p>
          <a:p>
            <a:r>
              <a:rPr lang="zh-CN" altLang="en-US" sz="1600"/>
              <a:t>还有一派认为通过仿造大脑可以达到人工智能，这一派是自底向上的，他们认定如果能造一台机器，模拟大脑中的神经网络，这台机器就有智能了。</a:t>
            </a:r>
          </a:p>
        </p:txBody>
      </p:sp>
      <p:sp>
        <p:nvSpPr>
          <p:cNvPr id="6148" name="灯片编号占位符 3">
            <a:extLst>
              <a:ext uri="{FF2B5EF4-FFF2-40B4-BE49-F238E27FC236}">
                <a16:creationId xmlns:a16="http://schemas.microsoft.com/office/drawing/2014/main" id="{23AF624F-C065-4A68-837A-A5246AE9BFFE}"/>
              </a:ext>
            </a:extLst>
          </p:cNvPr>
          <p:cNvSpPr txBox="1">
            <a:spLocks noGrp="1" noChangeArrowheads="1"/>
          </p:cNvSpPr>
          <p:nvPr/>
        </p:nvSpPr>
        <p:spPr bwMode="auto">
          <a:xfrm>
            <a:off x="5176838" y="6511925"/>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2F4275B5-F3A7-444C-8144-9735EE9F5705}" type="slidenum">
              <a:rPr lang="en-US" altLang="zh-CN"/>
              <a:pPr algn="r" eaLnBrk="1" hangingPunct="1"/>
              <a:t>3</a:t>
            </a:fld>
            <a:endParaRPr lang="en-US" altLang="zh-CN" sz="13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CA0E0F45-299C-400D-A69B-8FA5C702C6D9}"/>
              </a:ext>
            </a:extLst>
          </p:cNvPr>
          <p:cNvSpPr>
            <a:spLocks noGrp="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953A1CDE-4F37-42DB-B9FC-B4CB81E2BAAB}"/>
              </a:ext>
            </a:extLst>
          </p:cNvPr>
          <p:cNvSpPr>
            <a:spLocks noGrp="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6E10C2AC-E40C-426A-BB3F-FE45D6FCC1AF}"/>
              </a:ext>
            </a:extLst>
          </p:cNvPr>
          <p:cNvSpPr>
            <a:spLocks noGrp="1"/>
          </p:cNvSpPr>
          <p:nvPr>
            <p:ph type="sldNum" sz="quarter" idx="12"/>
          </p:nvPr>
        </p:nvSpPr>
        <p:spPr>
          <a:ln/>
        </p:spPr>
        <p:txBody>
          <a:bodyPr/>
          <a:lstStyle>
            <a:lvl1pPr>
              <a:defRPr/>
            </a:lvl1pPr>
          </a:lstStyle>
          <a:p>
            <a:pPr>
              <a:defRPr/>
            </a:pPr>
            <a:fld id="{F174FDF5-FE53-4A60-B88F-0FD41ADDC096}" type="slidenum">
              <a:rPr lang="zh-CN" altLang="en-US"/>
              <a:pPr>
                <a:defRPr/>
              </a:pPr>
              <a:t>‹#›</a:t>
            </a:fld>
            <a:endParaRPr lang="zh-CN" altLang="en-US"/>
          </a:p>
        </p:txBody>
      </p:sp>
    </p:spTree>
    <p:extLst>
      <p:ext uri="{BB962C8B-B14F-4D97-AF65-F5344CB8AC3E}">
        <p14:creationId xmlns:p14="http://schemas.microsoft.com/office/powerpoint/2010/main" val="65793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32F8585-7EA0-46AB-89EE-E7227F3BD0F7}"/>
              </a:ext>
            </a:extLst>
          </p:cNvPr>
          <p:cNvSpPr>
            <a:spLocks noGrp="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5BCD4B18-49B1-4524-89F6-D6330F327379}"/>
              </a:ext>
            </a:extLst>
          </p:cNvPr>
          <p:cNvSpPr>
            <a:spLocks noGrp="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C42F5FE2-A904-4F42-BE33-DC25E7C42F68}"/>
              </a:ext>
            </a:extLst>
          </p:cNvPr>
          <p:cNvSpPr>
            <a:spLocks noGrp="1"/>
          </p:cNvSpPr>
          <p:nvPr>
            <p:ph type="sldNum" sz="quarter" idx="12"/>
          </p:nvPr>
        </p:nvSpPr>
        <p:spPr>
          <a:ln/>
        </p:spPr>
        <p:txBody>
          <a:bodyPr/>
          <a:lstStyle>
            <a:lvl1pPr>
              <a:defRPr/>
            </a:lvl1pPr>
          </a:lstStyle>
          <a:p>
            <a:pPr>
              <a:defRPr/>
            </a:pPr>
            <a:fld id="{09A27F65-B97C-42DA-BFFD-45D8A86935B0}" type="slidenum">
              <a:rPr lang="zh-CN" altLang="en-US"/>
              <a:pPr>
                <a:defRPr/>
              </a:pPr>
              <a:t>‹#›</a:t>
            </a:fld>
            <a:endParaRPr lang="zh-CN" altLang="en-US"/>
          </a:p>
        </p:txBody>
      </p:sp>
    </p:spTree>
    <p:extLst>
      <p:ext uri="{BB962C8B-B14F-4D97-AF65-F5344CB8AC3E}">
        <p14:creationId xmlns:p14="http://schemas.microsoft.com/office/powerpoint/2010/main" val="117865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25400"/>
            <a:ext cx="3048000" cy="61515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0" y="-25400"/>
            <a:ext cx="8967304" cy="61515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A0B61834-604B-4C52-A4D5-C32806606DD6}"/>
              </a:ext>
            </a:extLst>
          </p:cNvPr>
          <p:cNvSpPr>
            <a:spLocks noGrp="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1D023602-8E60-4850-9DBA-88ED5A37E85F}"/>
              </a:ext>
            </a:extLst>
          </p:cNvPr>
          <p:cNvSpPr>
            <a:spLocks noGrp="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0A2D170C-4FD3-4CA8-A3FB-60A3041C0911}"/>
              </a:ext>
            </a:extLst>
          </p:cNvPr>
          <p:cNvSpPr>
            <a:spLocks noGrp="1"/>
          </p:cNvSpPr>
          <p:nvPr>
            <p:ph type="sldNum" sz="quarter" idx="12"/>
          </p:nvPr>
        </p:nvSpPr>
        <p:spPr>
          <a:ln/>
        </p:spPr>
        <p:txBody>
          <a:bodyPr/>
          <a:lstStyle>
            <a:lvl1pPr>
              <a:defRPr/>
            </a:lvl1pPr>
          </a:lstStyle>
          <a:p>
            <a:pPr>
              <a:defRPr/>
            </a:pPr>
            <a:fld id="{21404977-9A60-4010-820B-5F11A850FE40}" type="slidenum">
              <a:rPr lang="zh-CN" altLang="en-US"/>
              <a:pPr>
                <a:defRPr/>
              </a:pPr>
              <a:t>‹#›</a:t>
            </a:fld>
            <a:endParaRPr lang="zh-CN" altLang="en-US"/>
          </a:p>
        </p:txBody>
      </p:sp>
    </p:spTree>
    <p:extLst>
      <p:ext uri="{BB962C8B-B14F-4D97-AF65-F5344CB8AC3E}">
        <p14:creationId xmlns:p14="http://schemas.microsoft.com/office/powerpoint/2010/main" val="224104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B0A60BF3-219B-4038-AE3A-E645DA5CEECF}"/>
              </a:ext>
            </a:extLst>
          </p:cNvPr>
          <p:cNvSpPr>
            <a:spLocks noGrp="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F580B996-6F6D-41BA-A8E1-B3E849B572C6}"/>
              </a:ext>
            </a:extLst>
          </p:cNvPr>
          <p:cNvSpPr>
            <a:spLocks noGrp="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7BD75CB8-99F2-48AE-A03E-AA0E67C90EFC}"/>
              </a:ext>
            </a:extLst>
          </p:cNvPr>
          <p:cNvSpPr>
            <a:spLocks noGrp="1"/>
          </p:cNvSpPr>
          <p:nvPr>
            <p:ph type="sldNum" sz="quarter" idx="12"/>
          </p:nvPr>
        </p:nvSpPr>
        <p:spPr>
          <a:ln/>
        </p:spPr>
        <p:txBody>
          <a:bodyPr/>
          <a:lstStyle>
            <a:lvl1pPr>
              <a:defRPr/>
            </a:lvl1pPr>
          </a:lstStyle>
          <a:p>
            <a:pPr>
              <a:defRPr/>
            </a:pPr>
            <a:fld id="{0B439F95-49C8-48C8-8916-151A08EF2D85}" type="slidenum">
              <a:rPr lang="zh-CN" altLang="en-US"/>
              <a:pPr>
                <a:defRPr/>
              </a:pPr>
              <a:t>‹#›</a:t>
            </a:fld>
            <a:endParaRPr lang="zh-CN" altLang="en-US"/>
          </a:p>
        </p:txBody>
      </p:sp>
    </p:spTree>
    <p:extLst>
      <p:ext uri="{BB962C8B-B14F-4D97-AF65-F5344CB8AC3E}">
        <p14:creationId xmlns:p14="http://schemas.microsoft.com/office/powerpoint/2010/main" val="47178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BB24691-0B63-4D5D-B7B3-99B48610DB32}"/>
              </a:ext>
            </a:extLst>
          </p:cNvPr>
          <p:cNvSpPr>
            <a:spLocks noGrp="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2CBF45CD-B230-4AA7-AF74-1D8A2ECF1417}"/>
              </a:ext>
            </a:extLst>
          </p:cNvPr>
          <p:cNvSpPr>
            <a:spLocks noGrp="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16DF01D6-8831-423F-B389-6A968303B752}"/>
              </a:ext>
            </a:extLst>
          </p:cNvPr>
          <p:cNvSpPr>
            <a:spLocks noGrp="1"/>
          </p:cNvSpPr>
          <p:nvPr>
            <p:ph type="sldNum" sz="quarter" idx="12"/>
          </p:nvPr>
        </p:nvSpPr>
        <p:spPr>
          <a:ln/>
        </p:spPr>
        <p:txBody>
          <a:bodyPr/>
          <a:lstStyle>
            <a:lvl1pPr>
              <a:defRPr/>
            </a:lvl1pPr>
          </a:lstStyle>
          <a:p>
            <a:pPr>
              <a:defRPr/>
            </a:pPr>
            <a:fld id="{D5EB65DA-844E-4581-ACFD-F683FF481590}" type="slidenum">
              <a:rPr lang="zh-CN" altLang="en-US"/>
              <a:pPr>
                <a:defRPr/>
              </a:pPr>
              <a:t>‹#›</a:t>
            </a:fld>
            <a:endParaRPr lang="zh-CN" altLang="en-US"/>
          </a:p>
        </p:txBody>
      </p:sp>
    </p:spTree>
    <p:extLst>
      <p:ext uri="{BB962C8B-B14F-4D97-AF65-F5344CB8AC3E}">
        <p14:creationId xmlns:p14="http://schemas.microsoft.com/office/powerpoint/2010/main" val="351141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06400" y="1397000"/>
            <a:ext cx="5575808" cy="47291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09792" y="1397000"/>
            <a:ext cx="5575808" cy="47291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A44138B1-F761-4DEE-BBD6-F36F0F7CF639}"/>
              </a:ext>
            </a:extLst>
          </p:cNvPr>
          <p:cNvSpPr>
            <a:spLocks noGrp="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C7ED1BDD-E47D-40CF-8133-B697FB96A553}"/>
              </a:ext>
            </a:extLst>
          </p:cNvPr>
          <p:cNvSpPr>
            <a:spLocks noGrp="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A88858A5-3E96-43C5-9060-DF44B8D39BB9}"/>
              </a:ext>
            </a:extLst>
          </p:cNvPr>
          <p:cNvSpPr>
            <a:spLocks noGrp="1"/>
          </p:cNvSpPr>
          <p:nvPr>
            <p:ph type="sldNum" sz="quarter" idx="12"/>
          </p:nvPr>
        </p:nvSpPr>
        <p:spPr>
          <a:ln/>
        </p:spPr>
        <p:txBody>
          <a:bodyPr/>
          <a:lstStyle>
            <a:lvl1pPr>
              <a:defRPr/>
            </a:lvl1pPr>
          </a:lstStyle>
          <a:p>
            <a:pPr>
              <a:defRPr/>
            </a:pPr>
            <a:fld id="{242058CE-A6FB-43F6-AD4F-0E0ED1004D31}" type="slidenum">
              <a:rPr lang="zh-CN" altLang="en-US"/>
              <a:pPr>
                <a:defRPr/>
              </a:pPr>
              <a:t>‹#›</a:t>
            </a:fld>
            <a:endParaRPr lang="zh-CN" altLang="en-US"/>
          </a:p>
        </p:txBody>
      </p:sp>
    </p:spTree>
    <p:extLst>
      <p:ext uri="{BB962C8B-B14F-4D97-AF65-F5344CB8AC3E}">
        <p14:creationId xmlns:p14="http://schemas.microsoft.com/office/powerpoint/2010/main" val="73287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891ADC6E-742F-4CD7-B83D-827D0B5B169D}"/>
              </a:ext>
            </a:extLst>
          </p:cNvPr>
          <p:cNvSpPr>
            <a:spLocks noGrp="1"/>
          </p:cNvSpPr>
          <p:nvPr>
            <p:ph type="dt" sz="half" idx="10"/>
          </p:nvPr>
        </p:nvSpPr>
        <p:spPr>
          <a:ln/>
        </p:spPr>
        <p:txBody>
          <a:bodyPr/>
          <a:lstStyle>
            <a:lvl1pPr>
              <a:defRPr/>
            </a:lvl1pPr>
          </a:lstStyle>
          <a:p>
            <a:pPr>
              <a:defRPr/>
            </a:pPr>
            <a:endParaRPr lang="zh-CN" altLang="en-US"/>
          </a:p>
        </p:txBody>
      </p:sp>
      <p:sp>
        <p:nvSpPr>
          <p:cNvPr id="8" name="Rectangle 5">
            <a:extLst>
              <a:ext uri="{FF2B5EF4-FFF2-40B4-BE49-F238E27FC236}">
                <a16:creationId xmlns:a16="http://schemas.microsoft.com/office/drawing/2014/main" id="{726B6C3E-4EFC-4107-8942-27B787D22DD0}"/>
              </a:ext>
            </a:extLst>
          </p:cNvPr>
          <p:cNvSpPr>
            <a:spLocks noGrp="1"/>
          </p:cNvSpPr>
          <p:nvPr>
            <p:ph type="ftr" sz="quarter" idx="11"/>
          </p:nvPr>
        </p:nvSpPr>
        <p:spPr>
          <a:ln/>
        </p:spPr>
        <p:txBody>
          <a:bodyPr/>
          <a:lstStyle>
            <a:lvl1pPr>
              <a:defRPr/>
            </a:lvl1pPr>
          </a:lstStyle>
          <a:p>
            <a:pPr>
              <a:defRPr/>
            </a:pPr>
            <a:endParaRPr lang="zh-CN" altLang="en-US"/>
          </a:p>
        </p:txBody>
      </p:sp>
      <p:sp>
        <p:nvSpPr>
          <p:cNvPr id="9" name="Rectangle 6">
            <a:extLst>
              <a:ext uri="{FF2B5EF4-FFF2-40B4-BE49-F238E27FC236}">
                <a16:creationId xmlns:a16="http://schemas.microsoft.com/office/drawing/2014/main" id="{E0761355-0D4F-4AE0-A299-84D5592D5838}"/>
              </a:ext>
            </a:extLst>
          </p:cNvPr>
          <p:cNvSpPr>
            <a:spLocks noGrp="1"/>
          </p:cNvSpPr>
          <p:nvPr>
            <p:ph type="sldNum" sz="quarter" idx="12"/>
          </p:nvPr>
        </p:nvSpPr>
        <p:spPr>
          <a:ln/>
        </p:spPr>
        <p:txBody>
          <a:bodyPr/>
          <a:lstStyle>
            <a:lvl1pPr>
              <a:defRPr/>
            </a:lvl1pPr>
          </a:lstStyle>
          <a:p>
            <a:pPr>
              <a:defRPr/>
            </a:pPr>
            <a:fld id="{96E85671-6458-4D1D-BC67-39B61E11DC1A}" type="slidenum">
              <a:rPr lang="zh-CN" altLang="en-US"/>
              <a:pPr>
                <a:defRPr/>
              </a:pPr>
              <a:t>‹#›</a:t>
            </a:fld>
            <a:endParaRPr lang="zh-CN" altLang="en-US"/>
          </a:p>
        </p:txBody>
      </p:sp>
    </p:spTree>
    <p:extLst>
      <p:ext uri="{BB962C8B-B14F-4D97-AF65-F5344CB8AC3E}">
        <p14:creationId xmlns:p14="http://schemas.microsoft.com/office/powerpoint/2010/main" val="76495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FD66FB8-C316-4C41-A3E3-B1E5F96A2594}"/>
              </a:ext>
            </a:extLst>
          </p:cNvPr>
          <p:cNvSpPr>
            <a:spLocks noGrp="1"/>
          </p:cNvSpPr>
          <p:nvPr>
            <p:ph type="dt" sz="half" idx="10"/>
          </p:nvPr>
        </p:nvSpPr>
        <p:spPr>
          <a:ln/>
        </p:spPr>
        <p:txBody>
          <a:bodyPr/>
          <a:lstStyle>
            <a:lvl1pPr>
              <a:defRPr/>
            </a:lvl1pPr>
          </a:lstStyle>
          <a:p>
            <a:pPr>
              <a:defRPr/>
            </a:pPr>
            <a:endParaRPr lang="zh-CN" altLang="en-US"/>
          </a:p>
        </p:txBody>
      </p:sp>
      <p:sp>
        <p:nvSpPr>
          <p:cNvPr id="4" name="Rectangle 5">
            <a:extLst>
              <a:ext uri="{FF2B5EF4-FFF2-40B4-BE49-F238E27FC236}">
                <a16:creationId xmlns:a16="http://schemas.microsoft.com/office/drawing/2014/main" id="{028ECD49-CA20-435C-8D38-DEE27F5318BB}"/>
              </a:ext>
            </a:extLst>
          </p:cNvPr>
          <p:cNvSpPr>
            <a:spLocks noGrp="1"/>
          </p:cNvSpPr>
          <p:nvPr>
            <p:ph type="ftr" sz="quarter" idx="11"/>
          </p:nvPr>
        </p:nvSpPr>
        <p:spPr>
          <a:ln/>
        </p:spPr>
        <p:txBody>
          <a:bodyPr/>
          <a:lstStyle>
            <a:lvl1pPr>
              <a:defRPr/>
            </a:lvl1pPr>
          </a:lstStyle>
          <a:p>
            <a:pPr>
              <a:defRPr/>
            </a:pPr>
            <a:endParaRPr lang="zh-CN" altLang="en-US"/>
          </a:p>
        </p:txBody>
      </p:sp>
      <p:sp>
        <p:nvSpPr>
          <p:cNvPr id="5" name="Rectangle 6">
            <a:extLst>
              <a:ext uri="{FF2B5EF4-FFF2-40B4-BE49-F238E27FC236}">
                <a16:creationId xmlns:a16="http://schemas.microsoft.com/office/drawing/2014/main" id="{82B93EA6-2282-433D-B536-C6B855373E19}"/>
              </a:ext>
            </a:extLst>
          </p:cNvPr>
          <p:cNvSpPr>
            <a:spLocks noGrp="1"/>
          </p:cNvSpPr>
          <p:nvPr>
            <p:ph type="sldNum" sz="quarter" idx="12"/>
          </p:nvPr>
        </p:nvSpPr>
        <p:spPr>
          <a:ln/>
        </p:spPr>
        <p:txBody>
          <a:bodyPr/>
          <a:lstStyle>
            <a:lvl1pPr>
              <a:defRPr/>
            </a:lvl1pPr>
          </a:lstStyle>
          <a:p>
            <a:pPr>
              <a:defRPr/>
            </a:pPr>
            <a:fld id="{3D0E868E-D9D3-4512-9801-290F1E938515}" type="slidenum">
              <a:rPr lang="zh-CN" altLang="en-US"/>
              <a:pPr>
                <a:defRPr/>
              </a:pPr>
              <a:t>‹#›</a:t>
            </a:fld>
            <a:endParaRPr lang="zh-CN" altLang="en-US"/>
          </a:p>
        </p:txBody>
      </p:sp>
    </p:spTree>
    <p:extLst>
      <p:ext uri="{BB962C8B-B14F-4D97-AF65-F5344CB8AC3E}">
        <p14:creationId xmlns:p14="http://schemas.microsoft.com/office/powerpoint/2010/main" val="47009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EF4541E-B24E-4A5B-8ABA-4F34662B7FE7}"/>
              </a:ext>
            </a:extLst>
          </p:cNvPr>
          <p:cNvSpPr>
            <a:spLocks noGrp="1"/>
          </p:cNvSpPr>
          <p:nvPr>
            <p:ph type="dt" sz="half" idx="10"/>
          </p:nvPr>
        </p:nvSpPr>
        <p:spPr>
          <a:ln/>
        </p:spPr>
        <p:txBody>
          <a:bodyPr/>
          <a:lstStyle>
            <a:lvl1pPr>
              <a:defRPr/>
            </a:lvl1pPr>
          </a:lstStyle>
          <a:p>
            <a:pPr>
              <a:defRPr/>
            </a:pPr>
            <a:endParaRPr lang="zh-CN" altLang="en-US"/>
          </a:p>
        </p:txBody>
      </p:sp>
      <p:sp>
        <p:nvSpPr>
          <p:cNvPr id="3" name="Rectangle 5">
            <a:extLst>
              <a:ext uri="{FF2B5EF4-FFF2-40B4-BE49-F238E27FC236}">
                <a16:creationId xmlns:a16="http://schemas.microsoft.com/office/drawing/2014/main" id="{B2F9B743-84B0-48DD-BEEA-F4FFB3E11633}"/>
              </a:ext>
            </a:extLst>
          </p:cNvPr>
          <p:cNvSpPr>
            <a:spLocks noGrp="1"/>
          </p:cNvSpPr>
          <p:nvPr>
            <p:ph type="ftr" sz="quarter" idx="11"/>
          </p:nvPr>
        </p:nvSpPr>
        <p:spPr>
          <a:ln/>
        </p:spPr>
        <p:txBody>
          <a:bodyPr/>
          <a:lstStyle>
            <a:lvl1pPr>
              <a:defRPr/>
            </a:lvl1pPr>
          </a:lstStyle>
          <a:p>
            <a:pPr>
              <a:defRPr/>
            </a:pPr>
            <a:endParaRPr lang="zh-CN" altLang="en-US"/>
          </a:p>
        </p:txBody>
      </p:sp>
      <p:sp>
        <p:nvSpPr>
          <p:cNvPr id="4" name="Rectangle 6">
            <a:extLst>
              <a:ext uri="{FF2B5EF4-FFF2-40B4-BE49-F238E27FC236}">
                <a16:creationId xmlns:a16="http://schemas.microsoft.com/office/drawing/2014/main" id="{ACB6FDA7-2E55-46E5-A6F5-7EBCBA1734C7}"/>
              </a:ext>
            </a:extLst>
          </p:cNvPr>
          <p:cNvSpPr>
            <a:spLocks noGrp="1"/>
          </p:cNvSpPr>
          <p:nvPr>
            <p:ph type="sldNum" sz="quarter" idx="12"/>
          </p:nvPr>
        </p:nvSpPr>
        <p:spPr>
          <a:ln/>
        </p:spPr>
        <p:txBody>
          <a:bodyPr/>
          <a:lstStyle>
            <a:lvl1pPr>
              <a:defRPr/>
            </a:lvl1pPr>
          </a:lstStyle>
          <a:p>
            <a:pPr>
              <a:defRPr/>
            </a:pPr>
            <a:fld id="{E920B858-1C87-4FF9-B31E-F07B011FEFD2}" type="slidenum">
              <a:rPr lang="zh-CN" altLang="en-US"/>
              <a:pPr>
                <a:defRPr/>
              </a:pPr>
              <a:t>‹#›</a:t>
            </a:fld>
            <a:endParaRPr lang="zh-CN" altLang="en-US"/>
          </a:p>
        </p:txBody>
      </p:sp>
    </p:spTree>
    <p:extLst>
      <p:ext uri="{BB962C8B-B14F-4D97-AF65-F5344CB8AC3E}">
        <p14:creationId xmlns:p14="http://schemas.microsoft.com/office/powerpoint/2010/main" val="15145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0D9CABB1-1509-49FF-9261-3881F9174264}"/>
              </a:ext>
            </a:extLst>
          </p:cNvPr>
          <p:cNvSpPr>
            <a:spLocks noGrp="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1052F3CA-42CC-4B65-9382-6D5A127E4786}"/>
              </a:ext>
            </a:extLst>
          </p:cNvPr>
          <p:cNvSpPr>
            <a:spLocks noGrp="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11F8DE87-C20C-4B5F-8EC7-9E2D6339A029}"/>
              </a:ext>
            </a:extLst>
          </p:cNvPr>
          <p:cNvSpPr>
            <a:spLocks noGrp="1"/>
          </p:cNvSpPr>
          <p:nvPr>
            <p:ph type="sldNum" sz="quarter" idx="12"/>
          </p:nvPr>
        </p:nvSpPr>
        <p:spPr>
          <a:ln/>
        </p:spPr>
        <p:txBody>
          <a:bodyPr/>
          <a:lstStyle>
            <a:lvl1pPr>
              <a:defRPr/>
            </a:lvl1pPr>
          </a:lstStyle>
          <a:p>
            <a:pPr>
              <a:defRPr/>
            </a:pPr>
            <a:fld id="{58C13646-B12B-4258-9B84-A11EBD6FFC7C}" type="slidenum">
              <a:rPr lang="zh-CN" altLang="en-US"/>
              <a:pPr>
                <a:defRPr/>
              </a:pPr>
              <a:t>‹#›</a:t>
            </a:fld>
            <a:endParaRPr lang="zh-CN" altLang="en-US"/>
          </a:p>
        </p:txBody>
      </p:sp>
    </p:spTree>
    <p:extLst>
      <p:ext uri="{BB962C8B-B14F-4D97-AF65-F5344CB8AC3E}">
        <p14:creationId xmlns:p14="http://schemas.microsoft.com/office/powerpoint/2010/main" val="2079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sym typeface="Arial" pitchFamily="34" charset="0"/>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5D6FFE21-4AF0-40AA-B1C1-641085F612F8}"/>
              </a:ext>
            </a:extLst>
          </p:cNvPr>
          <p:cNvSpPr>
            <a:spLocks noGrp="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7778E85B-B3CC-41F3-A428-522A2F7FA9C0}"/>
              </a:ext>
            </a:extLst>
          </p:cNvPr>
          <p:cNvSpPr>
            <a:spLocks noGrp="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5A36EC6D-BDDA-4811-A4DB-B7AA6CDA5836}"/>
              </a:ext>
            </a:extLst>
          </p:cNvPr>
          <p:cNvSpPr>
            <a:spLocks noGrp="1"/>
          </p:cNvSpPr>
          <p:nvPr>
            <p:ph type="sldNum" sz="quarter" idx="12"/>
          </p:nvPr>
        </p:nvSpPr>
        <p:spPr>
          <a:ln/>
        </p:spPr>
        <p:txBody>
          <a:bodyPr/>
          <a:lstStyle>
            <a:lvl1pPr>
              <a:defRPr/>
            </a:lvl1pPr>
          </a:lstStyle>
          <a:p>
            <a:pPr>
              <a:defRPr/>
            </a:pPr>
            <a:fld id="{23973F2F-52EF-4A07-945D-DA77FDF8F7E3}" type="slidenum">
              <a:rPr lang="zh-CN" altLang="en-US"/>
              <a:pPr>
                <a:defRPr/>
              </a:pPr>
              <a:t>‹#›</a:t>
            </a:fld>
            <a:endParaRPr lang="zh-CN" altLang="en-US"/>
          </a:p>
        </p:txBody>
      </p:sp>
    </p:spTree>
    <p:extLst>
      <p:ext uri="{BB962C8B-B14F-4D97-AF65-F5344CB8AC3E}">
        <p14:creationId xmlns:p14="http://schemas.microsoft.com/office/powerpoint/2010/main" val="423151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367356-0471-4828-8F94-7C803C53DD0C}"/>
              </a:ext>
            </a:extLst>
          </p:cNvPr>
          <p:cNvSpPr>
            <a:spLocks noGrp="1" noChangeArrowheads="1"/>
          </p:cNvSpPr>
          <p:nvPr>
            <p:ph type="title" idx="4294967295"/>
          </p:nvPr>
        </p:nvSpPr>
        <p:spPr bwMode="auto">
          <a:xfrm>
            <a:off x="0" y="-2540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altLang="zh-CN">
                <a:sym typeface="Arial" panose="020B0604020202020204" pitchFamily="34" charset="0"/>
              </a:rPr>
              <a:t>Click to edit Master title style</a:t>
            </a:r>
          </a:p>
        </p:txBody>
      </p:sp>
      <p:sp>
        <p:nvSpPr>
          <p:cNvPr id="1027" name="Rectangle 3">
            <a:extLst>
              <a:ext uri="{FF2B5EF4-FFF2-40B4-BE49-F238E27FC236}">
                <a16:creationId xmlns:a16="http://schemas.microsoft.com/office/drawing/2014/main" id="{609FB24D-499F-42AB-9C24-35CA456F89E0}"/>
              </a:ext>
            </a:extLst>
          </p:cNvPr>
          <p:cNvSpPr>
            <a:spLocks noGrp="1" noChangeArrowheads="1"/>
          </p:cNvSpPr>
          <p:nvPr>
            <p:ph type="body" idx="4294967295"/>
          </p:nvPr>
        </p:nvSpPr>
        <p:spPr bwMode="auto">
          <a:xfrm>
            <a:off x="406400" y="1397000"/>
            <a:ext cx="113792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altLang="zh-CN">
                <a:sym typeface="Arial" panose="020B0604020202020204" pitchFamily="34" charset="0"/>
              </a:rPr>
              <a:t>Click to edit Master text styles</a:t>
            </a:r>
          </a:p>
          <a:p>
            <a:pPr lvl="1"/>
            <a:r>
              <a:rPr lang="en-US" altLang="zh-CN">
                <a:sym typeface="Arial" panose="020B0604020202020204" pitchFamily="34" charset="0"/>
              </a:rPr>
              <a:t>Second level</a:t>
            </a:r>
          </a:p>
          <a:p>
            <a:pPr lvl="2"/>
            <a:r>
              <a:rPr lang="en-US" altLang="zh-CN">
                <a:sym typeface="Arial" panose="020B0604020202020204" pitchFamily="34" charset="0"/>
              </a:rPr>
              <a:t>Third level</a:t>
            </a:r>
          </a:p>
          <a:p>
            <a:pPr lvl="3"/>
            <a:r>
              <a:rPr lang="en-US" altLang="zh-CN">
                <a:sym typeface="Arial" panose="020B0604020202020204" pitchFamily="34" charset="0"/>
              </a:rPr>
              <a:t>Fourth level</a:t>
            </a:r>
          </a:p>
          <a:p>
            <a:pPr lvl="4"/>
            <a:r>
              <a:rPr lang="en-US" altLang="zh-CN">
                <a:sym typeface="Arial" panose="020B0604020202020204" pitchFamily="34" charset="0"/>
              </a:rPr>
              <a:t>Fifth level</a:t>
            </a:r>
          </a:p>
        </p:txBody>
      </p:sp>
      <p:sp>
        <p:nvSpPr>
          <p:cNvPr id="1028" name="Rectangle 4">
            <a:extLst>
              <a:ext uri="{FF2B5EF4-FFF2-40B4-BE49-F238E27FC236}">
                <a16:creationId xmlns:a16="http://schemas.microsoft.com/office/drawing/2014/main" id="{A5C7FB19-4E54-4151-AF2A-E26450B4035B}"/>
              </a:ext>
            </a:extLst>
          </p:cNvPr>
          <p:cNvSpPr>
            <a:spLocks noGrp="1"/>
          </p:cNvSpPr>
          <p:nvPr>
            <p:ph type="dt" sz="half" idx="2"/>
          </p:nvPr>
        </p:nvSpPr>
        <p:spPr>
          <a:xfrm>
            <a:off x="457200" y="6245225"/>
            <a:ext cx="2133600" cy="476250"/>
          </a:xfrm>
          <a:prstGeom prst="rect">
            <a:avLst/>
          </a:prstGeom>
          <a:noFill/>
          <a:ln w="9525">
            <a:noFill/>
          </a:ln>
        </p:spPr>
        <p:txBody>
          <a:bodyPr lIns="91436" tIns="45718" rIns="91436" bIns="45718"/>
          <a:lstStyle>
            <a:lvl1pPr eaLnBrk="1" hangingPunct="1">
              <a:buFont typeface="Arial" panose="020B0604020202020204" pitchFamily="34" charset="0"/>
              <a:buNone/>
              <a:defRPr sz="1500" noProof="1"/>
            </a:lvl1pPr>
          </a:lstStyle>
          <a:p>
            <a:pPr>
              <a:defRPr/>
            </a:pPr>
            <a:endParaRPr lang="zh-CN" altLang="en-US"/>
          </a:p>
        </p:txBody>
      </p:sp>
      <p:sp>
        <p:nvSpPr>
          <p:cNvPr id="1029" name="Rectangle 5">
            <a:extLst>
              <a:ext uri="{FF2B5EF4-FFF2-40B4-BE49-F238E27FC236}">
                <a16:creationId xmlns:a16="http://schemas.microsoft.com/office/drawing/2014/main" id="{AF5D705A-7EA9-4DE1-B26C-397BCE1BB718}"/>
              </a:ext>
            </a:extLst>
          </p:cNvPr>
          <p:cNvSpPr>
            <a:spLocks noGrp="1"/>
          </p:cNvSpPr>
          <p:nvPr>
            <p:ph type="ftr" sz="quarter" idx="3"/>
          </p:nvPr>
        </p:nvSpPr>
        <p:spPr>
          <a:xfrm>
            <a:off x="3124200" y="6245225"/>
            <a:ext cx="2895600" cy="476250"/>
          </a:xfrm>
          <a:prstGeom prst="rect">
            <a:avLst/>
          </a:prstGeom>
          <a:noFill/>
          <a:ln w="9525">
            <a:noFill/>
          </a:ln>
        </p:spPr>
        <p:txBody>
          <a:bodyPr lIns="91436" tIns="45718" rIns="91436" bIns="45718"/>
          <a:lstStyle>
            <a:lvl1pPr algn="ctr" eaLnBrk="1" hangingPunct="1">
              <a:buFont typeface="Arial" panose="020B0604020202020204" pitchFamily="34" charset="0"/>
              <a:buNone/>
              <a:defRPr sz="1500" noProof="1"/>
            </a:lvl1pPr>
          </a:lstStyle>
          <a:p>
            <a:pPr>
              <a:defRPr/>
            </a:pPr>
            <a:endParaRPr lang="zh-CN" altLang="en-US"/>
          </a:p>
        </p:txBody>
      </p:sp>
      <p:sp>
        <p:nvSpPr>
          <p:cNvPr id="1030" name="Rectangle 6">
            <a:extLst>
              <a:ext uri="{FF2B5EF4-FFF2-40B4-BE49-F238E27FC236}">
                <a16:creationId xmlns:a16="http://schemas.microsoft.com/office/drawing/2014/main" id="{C978475C-7BEF-4B82-8429-ED8F22F9A964}"/>
              </a:ext>
            </a:extLst>
          </p:cNvPr>
          <p:cNvSpPr>
            <a:spLocks noGrp="1"/>
          </p:cNvSpPr>
          <p:nvPr>
            <p:ph type="sldNum" sz="quarter" idx="4"/>
          </p:nvPr>
        </p:nvSpPr>
        <p:spPr>
          <a:xfrm>
            <a:off x="6553200" y="6245225"/>
            <a:ext cx="2133600" cy="476250"/>
          </a:xfrm>
          <a:prstGeom prst="rect">
            <a:avLst/>
          </a:prstGeom>
          <a:noFill/>
          <a:ln w="9525">
            <a:noFill/>
          </a:ln>
        </p:spPr>
        <p:txBody>
          <a:bodyPr vert="horz" wrap="square" lIns="91436" tIns="45718" rIns="91436" bIns="45718" numCol="1" anchor="t" anchorCtr="0" compatLnSpc="1">
            <a:prstTxWarp prst="textNoShape">
              <a:avLst/>
            </a:prstTxWarp>
          </a:bodyPr>
          <a:lstStyle>
            <a:lvl1pPr algn="r" eaLnBrk="1" hangingPunct="1">
              <a:buFont typeface="Arial" panose="020B0604020202020204" pitchFamily="34" charset="0"/>
              <a:buNone/>
              <a:defRPr sz="1500" smtClean="0"/>
            </a:lvl1pPr>
          </a:lstStyle>
          <a:p>
            <a:pPr>
              <a:defRPr/>
            </a:pPr>
            <a:fld id="{E825E09F-4F60-44D3-9770-137CD73CA921}" type="slidenum">
              <a:rPr lang="zh-CN" altLang="en-US"/>
              <a:pPr>
                <a:defRPr/>
              </a:pPr>
              <a:t>‹#›</a:t>
            </a:fld>
            <a:endParaRPr lang="zh-CN" altLang="en-US"/>
          </a:p>
        </p:txBody>
      </p:sp>
      <p:sp>
        <p:nvSpPr>
          <p:cNvPr id="1031" name="Rectangle 7">
            <a:extLst>
              <a:ext uri="{FF2B5EF4-FFF2-40B4-BE49-F238E27FC236}">
                <a16:creationId xmlns:a16="http://schemas.microsoft.com/office/drawing/2014/main" id="{C31AB636-CF95-4BA8-B3BF-118D1A4AF349}"/>
              </a:ext>
            </a:extLst>
          </p:cNvPr>
          <p:cNvSpPr>
            <a:spLocks noChangeArrowheads="1"/>
          </p:cNvSpPr>
          <p:nvPr/>
        </p:nvSpPr>
        <p:spPr bwMode="auto">
          <a:xfrm>
            <a:off x="0" y="1031875"/>
            <a:ext cx="12192000" cy="60325"/>
          </a:xfrm>
          <a:prstGeom prst="rect">
            <a:avLst/>
          </a:prstGeom>
          <a:gradFill rotWithShape="1">
            <a:gsLst>
              <a:gs pos="0">
                <a:srgbClr val="0000CC"/>
              </a:gs>
              <a:gs pos="100000">
                <a:srgbClr val="000000"/>
              </a:gs>
            </a:gsLst>
            <a:lin ang="0" scaled="1"/>
          </a:gradFill>
          <a:ln w="9525">
            <a:solidFill>
              <a:schemeClr val="tx1"/>
            </a:solidFill>
            <a:miter lim="800000"/>
            <a:headEnd/>
            <a:tailEnd/>
          </a:ln>
        </p:spPr>
        <p:txBody>
          <a:bodyPr wrap="none" lIns="91436" tIns="45718" rIns="91436" bIns="45718"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rtl="0" eaLnBrk="0" fontAlgn="base" hangingPunct="0">
        <a:spcBef>
          <a:spcPct val="0"/>
        </a:spcBef>
        <a:spcAft>
          <a:spcPct val="0"/>
        </a:spcAft>
        <a:defRPr sz="4400" kern="1200">
          <a:solidFill>
            <a:schemeClr val="tx2"/>
          </a:solidFill>
          <a:latin typeface="+mj-lt"/>
          <a:ea typeface="+mj-ea"/>
          <a:cs typeface="Arial" pitchFamily="34" charset="0"/>
          <a:sym typeface="Arial" panose="020B0604020202020204" pitchFamily="34" charset="0"/>
        </a:defRPr>
      </a:lvl1pPr>
      <a:lvl2pPr algn="ctr" rtl="0" eaLnBrk="0" fontAlgn="base" hangingPunct="0">
        <a:spcBef>
          <a:spcPct val="0"/>
        </a:spcBef>
        <a:spcAft>
          <a:spcPct val="0"/>
        </a:spcAft>
        <a:defRPr sz="4400">
          <a:solidFill>
            <a:schemeClr val="tx2"/>
          </a:solidFill>
          <a:latin typeface="Calibri" pitchFamily="34" charset="0"/>
          <a:cs typeface="Arial"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Calibri" pitchFamily="34" charset="0"/>
          <a:cs typeface="Arial"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Calibri" pitchFamily="34" charset="0"/>
          <a:cs typeface="Arial"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Calibri" pitchFamily="34" charset="0"/>
          <a:cs typeface="Arial"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Calibri"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Calibri"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Calibri"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Calibri"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Clr>
          <a:schemeClr val="accent2"/>
        </a:buClr>
        <a:buFont typeface="Wingdings" panose="05000000000000000000" pitchFamily="2" charset="2"/>
        <a:buChar char="§"/>
        <a:defRPr sz="3200" kern="1200">
          <a:solidFill>
            <a:schemeClr val="accent2"/>
          </a:solidFill>
          <a:latin typeface="+mn-lt"/>
          <a:ea typeface="+mn-ea"/>
          <a:cs typeface="Arial" pitchFamily="34" charset="0"/>
          <a:sym typeface="Arial" panose="020B0604020202020204" pitchFamily="34" charset="0"/>
        </a:defRPr>
      </a:lvl1pPr>
      <a:lvl2pPr marL="742950" lvl="1" indent="-285750" algn="l" defTabSz="0" rtl="0" eaLnBrk="0" fontAlgn="base" hangingPunct="0">
        <a:spcBef>
          <a:spcPct val="20000"/>
        </a:spcBef>
        <a:spcAft>
          <a:spcPct val="0"/>
        </a:spcAft>
        <a:buClr>
          <a:schemeClr val="tx1"/>
        </a:buClr>
        <a:buFont typeface="Wingdings" panose="05000000000000000000" pitchFamily="2" charset="2"/>
        <a:buChar char="§"/>
        <a:defRPr sz="2800" kern="1200">
          <a:solidFill>
            <a:schemeClr val="tx1"/>
          </a:solidFill>
          <a:latin typeface="+mn-lt"/>
          <a:ea typeface="+mn-ea"/>
          <a:cs typeface="Arial" pitchFamily="34" charset="0"/>
          <a:sym typeface="Arial" panose="020B0604020202020204" pitchFamily="34" charset="0"/>
        </a:defRPr>
      </a:lvl2pPr>
      <a:lvl3pPr marL="1143000" lvl="2" indent="-228600" algn="l" defTabSz="0" rtl="0" eaLnBrk="0" fontAlgn="base" hangingPunct="0">
        <a:spcBef>
          <a:spcPct val="20000"/>
        </a:spcBef>
        <a:spcAft>
          <a:spcPct val="0"/>
        </a:spcAft>
        <a:buClr>
          <a:schemeClr val="accent2"/>
        </a:buClr>
        <a:buFont typeface="Wingdings" panose="05000000000000000000" pitchFamily="2" charset="2"/>
        <a:buChar char="§"/>
        <a:defRPr sz="2400" kern="1200">
          <a:solidFill>
            <a:schemeClr val="tx1"/>
          </a:solidFill>
          <a:latin typeface="+mn-lt"/>
          <a:ea typeface="+mn-ea"/>
          <a:cs typeface="Arial" pitchFamily="34" charset="0"/>
          <a:sym typeface="Arial" panose="020B0604020202020204" pitchFamily="34" charset="0"/>
        </a:defRPr>
      </a:lvl3pPr>
      <a:lvl4pPr marL="1600200" lvl="3" indent="-228600" algn="l" defTabSz="0" rtl="0" eaLnBrk="0" fontAlgn="base" hangingPunct="0">
        <a:spcBef>
          <a:spcPct val="20000"/>
        </a:spcBef>
        <a:spcAft>
          <a:spcPct val="0"/>
        </a:spcAft>
        <a:buClr>
          <a:schemeClr val="tx1"/>
        </a:buClr>
        <a:buFont typeface="Wingdings" panose="05000000000000000000" pitchFamily="2" charset="2"/>
        <a:buChar char="§"/>
        <a:defRPr sz="2000" kern="1200">
          <a:solidFill>
            <a:schemeClr val="tx1"/>
          </a:solidFill>
          <a:latin typeface="+mn-lt"/>
          <a:ea typeface="+mn-ea"/>
          <a:cs typeface="Arial" pitchFamily="34" charset="0"/>
          <a:sym typeface="Arial" panose="020B0604020202020204" pitchFamily="34" charset="0"/>
        </a:defRPr>
      </a:lvl4pPr>
      <a:lvl5pPr marL="2057400" lvl="4" indent="-228600" algn="l" defTabSz="0" rtl="0" eaLnBrk="0" fontAlgn="base" hangingPunct="0">
        <a:spcBef>
          <a:spcPct val="20000"/>
        </a:spcBef>
        <a:spcAft>
          <a:spcPct val="0"/>
        </a:spcAft>
        <a:buClr>
          <a:schemeClr val="accent2"/>
        </a:buClr>
        <a:buFont typeface="Wingdings" panose="05000000000000000000" pitchFamily="2" charset="2"/>
        <a:buChar char="§"/>
        <a:defRPr sz="2000" kern="1200">
          <a:solidFill>
            <a:schemeClr val="tx1"/>
          </a:solidFill>
          <a:latin typeface="+mn-lt"/>
          <a:ea typeface="+mn-ea"/>
          <a:cs typeface="Arial" pitchFamily="34" charset="0"/>
          <a:sym typeface="Arial" panose="020B0604020202020204" pitchFamily="34" charset="0"/>
        </a:defRPr>
      </a:lvl5pPr>
      <a:lvl6pPr marL="2514600" lvl="5" indent="-228600" algn="l" defTabSz="0" eaLnBrk="0" fontAlgn="base" latinLnBrk="0" hangingPunct="0">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sym typeface="Arial" panose="020B0604020202020204" pitchFamily="34" charset="0"/>
        </a:defRPr>
      </a:lvl6pPr>
      <a:lvl7pPr marL="2971800" lvl="6" indent="-228600" algn="l" defTabSz="0" eaLnBrk="0" fontAlgn="base" latinLnBrk="0" hangingPunct="0">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sym typeface="Arial" panose="020B0604020202020204" pitchFamily="34" charset="0"/>
        </a:defRPr>
      </a:lvl7pPr>
      <a:lvl8pPr marL="3429000" lvl="7" indent="-228600" algn="l" defTabSz="0" eaLnBrk="0" fontAlgn="base" latinLnBrk="0" hangingPunct="0">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sym typeface="Arial" panose="020B0604020202020204" pitchFamily="34" charset="0"/>
        </a:defRPr>
      </a:lvl8pPr>
      <a:lvl9pPr marL="3886200" lvl="8" indent="-228600" algn="l" defTabSz="0" eaLnBrk="0" fontAlgn="base" latinLnBrk="0" hangingPunct="0">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sym typeface="Arial" panose="020B0604020202020204" pitchFamily="34" charset="0"/>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12.bin"/><Relationship Id="rId1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8.e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0.bin"/><Relationship Id="rId1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1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9.bin"/><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34.wmf"/><Relationship Id="rId5" Type="http://schemas.openxmlformats.org/officeDocument/2006/relationships/image" Target="../media/image26.emf"/><Relationship Id="rId10" Type="http://schemas.openxmlformats.org/officeDocument/2006/relationships/oleObject" Target="../embeddings/oleObject22.bin"/><Relationship Id="rId4" Type="http://schemas.openxmlformats.org/officeDocument/2006/relationships/image" Target="../media/image31.wmf"/><Relationship Id="rId9"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6.wmf"/><Relationship Id="rId5" Type="http://schemas.openxmlformats.org/officeDocument/2006/relationships/oleObject" Target="../embeddings/oleObject24.bin"/><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a:extLst>
              <a:ext uri="{FF2B5EF4-FFF2-40B4-BE49-F238E27FC236}">
                <a16:creationId xmlns:a16="http://schemas.microsoft.com/office/drawing/2014/main" id="{659D5868-F837-4F82-9B76-E1D3C3900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588" y="2286000"/>
            <a:ext cx="67992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a:extLst>
              <a:ext uri="{FF2B5EF4-FFF2-40B4-BE49-F238E27FC236}">
                <a16:creationId xmlns:a16="http://schemas.microsoft.com/office/drawing/2014/main" id="{B9A1BC62-6AA7-45D8-87D0-235E1F84FE2A}"/>
              </a:ext>
            </a:extLst>
          </p:cNvPr>
          <p:cNvSpPr>
            <a:spLocks noGrp="1" noChangeArrowheads="1"/>
          </p:cNvSpPr>
          <p:nvPr>
            <p:ph type="ctrTitle" idx="4294967295"/>
          </p:nvPr>
        </p:nvSpPr>
        <p:spPr>
          <a:xfrm>
            <a:off x="762000" y="1244600"/>
            <a:ext cx="10363200" cy="1470025"/>
          </a:xfrm>
        </p:spPr>
        <p:txBody>
          <a:bodyPr/>
          <a:lstStyle/>
          <a:p>
            <a:pPr algn="l" eaLnBrk="1" hangingPunct="1"/>
            <a:r>
              <a:rPr lang="zh-CN" altLang="en-US" sz="8000">
                <a:ea typeface="宋体" panose="02010600030101010101" pitchFamily="2" charset="-122"/>
              </a:rPr>
              <a:t>神经网络与深度学习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6806F39-7BA1-4C58-B660-6F4AECF2BFD0}"/>
              </a:ext>
            </a:extLst>
          </p:cNvPr>
          <p:cNvSpPr>
            <a:spLocks noGrp="1" noRot="1" noChangeArrowheads="1"/>
          </p:cNvSpPr>
          <p:nvPr>
            <p:ph type="body" idx="4294967295"/>
          </p:nvPr>
        </p:nvSpPr>
        <p:spPr>
          <a:xfrm>
            <a:off x="403225" y="1600200"/>
            <a:ext cx="11387138" cy="4498975"/>
          </a:xfrm>
        </p:spPr>
        <p:txBody>
          <a:bodyPr/>
          <a:lstStyle/>
          <a:p>
            <a:r>
              <a:rPr lang="en-US" altLang="zh-CN">
                <a:solidFill>
                  <a:srgbClr val="0000CC"/>
                </a:solidFill>
                <a:ea typeface="宋体" panose="02010600030101010101" pitchFamily="2" charset="-122"/>
              </a:rPr>
              <a:t>Weighted Sum</a:t>
            </a:r>
          </a:p>
          <a:p>
            <a:pPr>
              <a:buFont typeface="Wingdings" panose="05000000000000000000" pitchFamily="2" charset="2"/>
              <a:buNone/>
            </a:pPr>
            <a:r>
              <a:rPr lang="en-US" altLang="zh-CN">
                <a:ea typeface="宋体" panose="02010600030101010101" pitchFamily="2" charset="-122"/>
              </a:rPr>
              <a:t>   </a:t>
            </a:r>
          </a:p>
          <a:p>
            <a:pPr>
              <a:buFont typeface="Wingdings" panose="05000000000000000000" pitchFamily="2" charset="2"/>
              <a:buNone/>
            </a:pPr>
            <a:endParaRPr lang="en-US" altLang="zh-CN">
              <a:ea typeface="宋体" panose="02010600030101010101" pitchFamily="2" charset="-122"/>
            </a:endParaRPr>
          </a:p>
          <a:p>
            <a:pPr>
              <a:buFont typeface="Wingdings" panose="05000000000000000000" pitchFamily="2" charset="2"/>
              <a:buNone/>
            </a:pPr>
            <a:endParaRPr lang="en-US" altLang="zh-CN">
              <a:ea typeface="宋体" panose="02010600030101010101" pitchFamily="2" charset="-122"/>
            </a:endParaRPr>
          </a:p>
          <a:p>
            <a:pPr>
              <a:spcBef>
                <a:spcPct val="50000"/>
              </a:spcBef>
            </a:pPr>
            <a:r>
              <a:rPr lang="en-US" altLang="zh-CN">
                <a:solidFill>
                  <a:srgbClr val="0000CC"/>
                </a:solidFill>
                <a:ea typeface="宋体" panose="02010600030101010101" pitchFamily="2" charset="-122"/>
              </a:rPr>
              <a:t>Radial Distance</a:t>
            </a:r>
          </a:p>
        </p:txBody>
      </p:sp>
      <p:sp>
        <p:nvSpPr>
          <p:cNvPr id="13315" name="Rectangle 3">
            <a:extLst>
              <a:ext uri="{FF2B5EF4-FFF2-40B4-BE49-F238E27FC236}">
                <a16:creationId xmlns:a16="http://schemas.microsoft.com/office/drawing/2014/main" id="{BEDEAA88-37BE-4ABA-A327-6C3C28A767B5}"/>
              </a:ext>
            </a:extLst>
          </p:cNvPr>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13316" name="对象 14339">
            <a:extLst>
              <a:ext uri="{FF2B5EF4-FFF2-40B4-BE49-F238E27FC236}">
                <a16:creationId xmlns:a16="http://schemas.microsoft.com/office/drawing/2014/main" id="{DF3613F5-A16D-4FDB-A1A9-A337036CC41E}"/>
              </a:ext>
            </a:extLst>
          </p:cNvPr>
          <p:cNvGraphicFramePr>
            <a:graphicFrameLocks noChangeAspect="1"/>
          </p:cNvGraphicFramePr>
          <p:nvPr/>
        </p:nvGraphicFramePr>
        <p:xfrm>
          <a:off x="1219200" y="2147888"/>
          <a:ext cx="3497263" cy="823912"/>
        </p:xfrm>
        <a:graphic>
          <a:graphicData uri="http://schemas.openxmlformats.org/presentationml/2006/ole">
            <mc:AlternateContent xmlns:mc="http://schemas.openxmlformats.org/markup-compatibility/2006">
              <mc:Choice xmlns:v="urn:schemas-microsoft-com:vml" Requires="v">
                <p:oleObj spid="_x0000_s13327" r:id="rId3" imgW="1385291" imgH="431980" progId="Equation.3">
                  <p:embed/>
                </p:oleObj>
              </mc:Choice>
              <mc:Fallback>
                <p:oleObj r:id="rId3" imgW="1385291" imgH="431980" progId="Equation.3">
                  <p:embed/>
                  <p:pic>
                    <p:nvPicPr>
                      <p:cNvPr id="0" name="对象 143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47888"/>
                        <a:ext cx="34972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7" name="Rectangle 5">
            <a:extLst>
              <a:ext uri="{FF2B5EF4-FFF2-40B4-BE49-F238E27FC236}">
                <a16:creationId xmlns:a16="http://schemas.microsoft.com/office/drawing/2014/main" id="{52685AD4-F955-40C7-A498-3C511248B907}"/>
              </a:ext>
            </a:extLst>
          </p:cNvPr>
          <p:cNvSpPr>
            <a:spLocks noChangeArrowheads="1"/>
          </p:cNvSpPr>
          <p:nvPr/>
        </p:nvSpPr>
        <p:spPr bwMode="auto">
          <a:xfrm>
            <a:off x="0" y="32004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13318" name="对象 14341">
            <a:extLst>
              <a:ext uri="{FF2B5EF4-FFF2-40B4-BE49-F238E27FC236}">
                <a16:creationId xmlns:a16="http://schemas.microsoft.com/office/drawing/2014/main" id="{2FBC7405-F633-4681-8A99-D8FF0AEC4818}"/>
              </a:ext>
            </a:extLst>
          </p:cNvPr>
          <p:cNvGraphicFramePr>
            <a:graphicFrameLocks noChangeAspect="1"/>
          </p:cNvGraphicFramePr>
          <p:nvPr/>
        </p:nvGraphicFramePr>
        <p:xfrm>
          <a:off x="1219200" y="3017838"/>
          <a:ext cx="4572000" cy="944562"/>
        </p:xfrm>
        <a:graphic>
          <a:graphicData uri="http://schemas.openxmlformats.org/presentationml/2006/ole">
            <mc:AlternateContent xmlns:mc="http://schemas.openxmlformats.org/markup-compatibility/2006">
              <mc:Choice xmlns:v="urn:schemas-microsoft-com:vml" Requires="v">
                <p:oleObj spid="_x0000_s13328" r:id="rId5" imgW="1664422" imgH="457399" progId="Equation.3">
                  <p:embed/>
                </p:oleObj>
              </mc:Choice>
              <mc:Fallback>
                <p:oleObj r:id="rId5" imgW="1664422" imgH="457399" progId="Equation.3">
                  <p:embed/>
                  <p:pic>
                    <p:nvPicPr>
                      <p:cNvPr id="0" name="对象 143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017838"/>
                        <a:ext cx="45720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9" name="Rectangle 7">
            <a:extLst>
              <a:ext uri="{FF2B5EF4-FFF2-40B4-BE49-F238E27FC236}">
                <a16:creationId xmlns:a16="http://schemas.microsoft.com/office/drawing/2014/main" id="{FC367515-AA07-4942-A74A-8253E7348CE0}"/>
              </a:ext>
            </a:extLst>
          </p:cNvPr>
          <p:cNvSpPr>
            <a:spLocks noChangeArrowheads="1"/>
          </p:cNvSpPr>
          <p:nvPr/>
        </p:nvSpPr>
        <p:spPr bwMode="auto">
          <a:xfrm>
            <a:off x="0" y="32004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13320" name="对象 14343">
            <a:extLst>
              <a:ext uri="{FF2B5EF4-FFF2-40B4-BE49-F238E27FC236}">
                <a16:creationId xmlns:a16="http://schemas.microsoft.com/office/drawing/2014/main" id="{CB5F5DF9-6652-4E7D-9B99-1598230EAC5C}"/>
              </a:ext>
            </a:extLst>
          </p:cNvPr>
          <p:cNvGraphicFramePr>
            <a:graphicFrameLocks noChangeAspect="1"/>
          </p:cNvGraphicFramePr>
          <p:nvPr/>
        </p:nvGraphicFramePr>
        <p:xfrm>
          <a:off x="7213600" y="2965450"/>
          <a:ext cx="4165600" cy="996950"/>
        </p:xfrm>
        <a:graphic>
          <a:graphicData uri="http://schemas.openxmlformats.org/presentationml/2006/ole">
            <mc:AlternateContent xmlns:mc="http://schemas.openxmlformats.org/markup-compatibility/2006">
              <mc:Choice xmlns:v="urn:schemas-microsoft-com:vml" Requires="v">
                <p:oleObj spid="_x0000_s13329" r:id="rId7" imgW="1436347" imgH="457597" progId="Equation.3">
                  <p:embed/>
                </p:oleObj>
              </mc:Choice>
              <mc:Fallback>
                <p:oleObj r:id="rId7" imgW="1436347" imgH="457597" progId="Equation.3">
                  <p:embed/>
                  <p:pic>
                    <p:nvPicPr>
                      <p:cNvPr id="0" name="对象 143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3600" y="2965450"/>
                        <a:ext cx="41656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1" name="Line 9">
            <a:extLst>
              <a:ext uri="{FF2B5EF4-FFF2-40B4-BE49-F238E27FC236}">
                <a16:creationId xmlns:a16="http://schemas.microsoft.com/office/drawing/2014/main" id="{1E4A378A-521C-48CA-B07A-CA4810EBAB5A}"/>
              </a:ext>
            </a:extLst>
          </p:cNvPr>
          <p:cNvSpPr>
            <a:spLocks noChangeShapeType="1"/>
          </p:cNvSpPr>
          <p:nvPr/>
        </p:nvSpPr>
        <p:spPr bwMode="auto">
          <a:xfrm>
            <a:off x="6096000" y="3505200"/>
            <a:ext cx="81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2" name="Rectangle 10">
            <a:extLst>
              <a:ext uri="{FF2B5EF4-FFF2-40B4-BE49-F238E27FC236}">
                <a16:creationId xmlns:a16="http://schemas.microsoft.com/office/drawing/2014/main" id="{9FEFCE50-9621-4F16-BE1C-A73EC7BA9F7F}"/>
              </a:ext>
            </a:extLst>
          </p:cNvPr>
          <p:cNvSpPr>
            <a:spLocks noChangeArrowheads="1"/>
          </p:cNvSpPr>
          <p:nvPr/>
        </p:nvSpPr>
        <p:spPr bwMode="auto">
          <a:xfrm>
            <a:off x="0" y="3189288"/>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13323" name="对象 14346">
            <a:extLst>
              <a:ext uri="{FF2B5EF4-FFF2-40B4-BE49-F238E27FC236}">
                <a16:creationId xmlns:a16="http://schemas.microsoft.com/office/drawing/2014/main" id="{5A9E9765-49D5-4ACB-ADF0-D5302DEF0D5A}"/>
              </a:ext>
            </a:extLst>
          </p:cNvPr>
          <p:cNvGraphicFramePr>
            <a:graphicFrameLocks noChangeAspect="1"/>
          </p:cNvGraphicFramePr>
          <p:nvPr/>
        </p:nvGraphicFramePr>
        <p:xfrm>
          <a:off x="1219200" y="4876800"/>
          <a:ext cx="3759200" cy="763588"/>
        </p:xfrm>
        <a:graphic>
          <a:graphicData uri="http://schemas.openxmlformats.org/presentationml/2006/ole">
            <mc:AlternateContent xmlns:mc="http://schemas.openxmlformats.org/markup-compatibility/2006">
              <mc:Choice xmlns:v="urn:schemas-microsoft-com:vml" Requires="v">
                <p:oleObj spid="_x0000_s13330" r:id="rId9" imgW="1766067" imgH="482810" progId="Equation.3">
                  <p:embed/>
                </p:oleObj>
              </mc:Choice>
              <mc:Fallback>
                <p:oleObj r:id="rId9" imgW="1766067" imgH="482810" progId="Equation.3">
                  <p:embed/>
                  <p:pic>
                    <p:nvPicPr>
                      <p:cNvPr id="0" name="对象 143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876800"/>
                        <a:ext cx="37592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4" name="Rectangle 12">
            <a:extLst>
              <a:ext uri="{FF2B5EF4-FFF2-40B4-BE49-F238E27FC236}">
                <a16:creationId xmlns:a16="http://schemas.microsoft.com/office/drawing/2014/main" id="{CB9D9831-D793-4CD7-B9AE-64E7A3835272}"/>
              </a:ext>
            </a:extLst>
          </p:cNvPr>
          <p:cNvSpPr>
            <a:spLocks noChangeArrowheads="1"/>
          </p:cNvSpPr>
          <p:nvPr/>
        </p:nvSpPr>
        <p:spPr bwMode="auto">
          <a:xfrm>
            <a:off x="0" y="31623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13325" name="对象 14348">
            <a:extLst>
              <a:ext uri="{FF2B5EF4-FFF2-40B4-BE49-F238E27FC236}">
                <a16:creationId xmlns:a16="http://schemas.microsoft.com/office/drawing/2014/main" id="{56061F9C-ED30-44C1-8452-12A7CF77B590}"/>
              </a:ext>
            </a:extLst>
          </p:cNvPr>
          <p:cNvGraphicFramePr>
            <a:graphicFrameLocks noChangeAspect="1"/>
          </p:cNvGraphicFramePr>
          <p:nvPr/>
        </p:nvGraphicFramePr>
        <p:xfrm>
          <a:off x="6096000" y="4724400"/>
          <a:ext cx="5080000" cy="1120775"/>
        </p:xfrm>
        <a:graphic>
          <a:graphicData uri="http://schemas.openxmlformats.org/presentationml/2006/ole">
            <mc:AlternateContent xmlns:mc="http://schemas.openxmlformats.org/markup-compatibility/2006">
              <mc:Choice xmlns:v="urn:schemas-microsoft-com:vml" Requires="v">
                <p:oleObj spid="_x0000_s13331" r:id="rId11" imgW="1816889" imgH="533632" progId="Equation.3">
                  <p:embed/>
                </p:oleObj>
              </mc:Choice>
              <mc:Fallback>
                <p:oleObj r:id="rId11" imgW="1816889" imgH="533632" progId="Equation.3">
                  <p:embed/>
                  <p:pic>
                    <p:nvPicPr>
                      <p:cNvPr id="0" name="对象 143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4724400"/>
                        <a:ext cx="50800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6" name="Rectangle 14">
            <a:extLst>
              <a:ext uri="{FF2B5EF4-FFF2-40B4-BE49-F238E27FC236}">
                <a16:creationId xmlns:a16="http://schemas.microsoft.com/office/drawing/2014/main" id="{7B1D3BD7-31E3-436D-AEF8-42A804237E83}"/>
              </a:ext>
            </a:extLst>
          </p:cNvPr>
          <p:cNvSpPr>
            <a:spLocks noGrp="1" noChangeArrowheads="1"/>
          </p:cNvSpPr>
          <p:nvPr>
            <p:ph type="title" idx="4294967295"/>
          </p:nvPr>
        </p:nvSpPr>
        <p:spPr/>
        <p:txBody>
          <a:bodyPr/>
          <a:lstStyle/>
          <a:p>
            <a:r>
              <a:rPr lang="zh-CN" altLang="en-US">
                <a:ea typeface="宋体" panose="02010600030101010101" pitchFamily="2" charset="-122"/>
              </a:rPr>
              <a:t>组合函数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9B9CE10-79E4-4922-BE0B-CF01BB9061E7}"/>
              </a:ext>
            </a:extLst>
          </p:cNvPr>
          <p:cNvSpPr>
            <a:spLocks noChangeArrowheads="1"/>
          </p:cNvSpPr>
          <p:nvPr/>
        </p:nvSpPr>
        <p:spPr bwMode="auto">
          <a:xfrm>
            <a:off x="0" y="32004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14339" name="Rectangle 3">
            <a:extLst>
              <a:ext uri="{FF2B5EF4-FFF2-40B4-BE49-F238E27FC236}">
                <a16:creationId xmlns:a16="http://schemas.microsoft.com/office/drawing/2014/main" id="{012ED1B7-B553-45EA-93A3-04DD0000C5BD}"/>
              </a:ext>
            </a:extLst>
          </p:cNvPr>
          <p:cNvSpPr>
            <a:spLocks noChangeArrowheads="1"/>
          </p:cNvSpPr>
          <p:nvPr/>
        </p:nvSpPr>
        <p:spPr bwMode="auto">
          <a:xfrm>
            <a:off x="0" y="32004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14340" name="Object 4">
            <a:extLst>
              <a:ext uri="{FF2B5EF4-FFF2-40B4-BE49-F238E27FC236}">
                <a16:creationId xmlns:a16="http://schemas.microsoft.com/office/drawing/2014/main" id="{9E23E6BF-9E32-48B9-AB7E-1D4C6A1B9630}"/>
              </a:ext>
            </a:extLst>
          </p:cNvPr>
          <p:cNvGraphicFramePr>
            <a:graphicFrameLocks noChangeAspect="1"/>
          </p:cNvGraphicFramePr>
          <p:nvPr/>
        </p:nvGraphicFramePr>
        <p:xfrm>
          <a:off x="609600" y="1655763"/>
          <a:ext cx="3759200" cy="1511300"/>
        </p:xfrm>
        <a:graphic>
          <a:graphicData uri="http://schemas.openxmlformats.org/presentationml/2006/ole">
            <mc:AlternateContent xmlns:mc="http://schemas.openxmlformats.org/markup-compatibility/2006">
              <mc:Choice xmlns:v="urn:schemas-microsoft-com:vml" Requires="v">
                <p:oleObj spid="_x0000_s14359" r:id="rId3" imgW="3363120" imgH="1797120" progId="">
                  <p:embed/>
                </p:oleObj>
              </mc:Choice>
              <mc:Fallback>
                <p:oleObj r:id="rId3" imgW="3363120" imgH="17971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55763"/>
                        <a:ext cx="37592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1" name="Object 5">
            <a:extLst>
              <a:ext uri="{FF2B5EF4-FFF2-40B4-BE49-F238E27FC236}">
                <a16:creationId xmlns:a16="http://schemas.microsoft.com/office/drawing/2014/main" id="{25B206D3-5879-4CB4-8B54-E49113FD5927}"/>
              </a:ext>
            </a:extLst>
          </p:cNvPr>
          <p:cNvGraphicFramePr>
            <a:graphicFrameLocks noChangeAspect="1"/>
          </p:cNvGraphicFramePr>
          <p:nvPr/>
        </p:nvGraphicFramePr>
        <p:xfrm>
          <a:off x="4673600" y="1655763"/>
          <a:ext cx="3454400" cy="1620837"/>
        </p:xfrm>
        <a:graphic>
          <a:graphicData uri="http://schemas.openxmlformats.org/presentationml/2006/ole">
            <mc:AlternateContent xmlns:mc="http://schemas.openxmlformats.org/markup-compatibility/2006">
              <mc:Choice xmlns:v="urn:schemas-microsoft-com:vml" Requires="v">
                <p:oleObj spid="_x0000_s14360" r:id="rId5" imgW="2891160" imgH="1797120" progId="">
                  <p:embed/>
                </p:oleObj>
              </mc:Choice>
              <mc:Fallback>
                <p:oleObj r:id="rId5" imgW="2891160" imgH="179712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3600" y="1655763"/>
                        <a:ext cx="3454400"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2" name="Object 6">
            <a:extLst>
              <a:ext uri="{FF2B5EF4-FFF2-40B4-BE49-F238E27FC236}">
                <a16:creationId xmlns:a16="http://schemas.microsoft.com/office/drawing/2014/main" id="{C45193D2-197D-4998-AF35-90AA95689810}"/>
              </a:ext>
            </a:extLst>
          </p:cNvPr>
          <p:cNvGraphicFramePr>
            <a:graphicFrameLocks noChangeAspect="1"/>
          </p:cNvGraphicFramePr>
          <p:nvPr/>
        </p:nvGraphicFramePr>
        <p:xfrm>
          <a:off x="8331200" y="1671638"/>
          <a:ext cx="3556000" cy="1604962"/>
        </p:xfrm>
        <a:graphic>
          <a:graphicData uri="http://schemas.openxmlformats.org/presentationml/2006/ole">
            <mc:AlternateContent xmlns:mc="http://schemas.openxmlformats.org/markup-compatibility/2006">
              <mc:Choice xmlns:v="urn:schemas-microsoft-com:vml" Requires="v">
                <p:oleObj spid="_x0000_s14361" r:id="rId7" imgW="2836800" imgH="1775880" progId="">
                  <p:embed/>
                </p:oleObj>
              </mc:Choice>
              <mc:Fallback>
                <p:oleObj r:id="rId7" imgW="2836800" imgH="177588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1200" y="1671638"/>
                        <a:ext cx="35560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3" name="Object 7">
            <a:extLst>
              <a:ext uri="{FF2B5EF4-FFF2-40B4-BE49-F238E27FC236}">
                <a16:creationId xmlns:a16="http://schemas.microsoft.com/office/drawing/2014/main" id="{F28D52D2-3CBA-45EE-8E54-9E16D52F6BC9}"/>
              </a:ext>
            </a:extLst>
          </p:cNvPr>
          <p:cNvGraphicFramePr>
            <a:graphicFrameLocks noChangeAspect="1"/>
          </p:cNvGraphicFramePr>
          <p:nvPr/>
        </p:nvGraphicFramePr>
        <p:xfrm>
          <a:off x="508000" y="3754438"/>
          <a:ext cx="3962400" cy="1579562"/>
        </p:xfrm>
        <a:graphic>
          <a:graphicData uri="http://schemas.openxmlformats.org/presentationml/2006/ole">
            <mc:AlternateContent xmlns:mc="http://schemas.openxmlformats.org/markup-compatibility/2006">
              <mc:Choice xmlns:v="urn:schemas-microsoft-com:vml" Requires="v">
                <p:oleObj spid="_x0000_s14362" r:id="rId9" imgW="3281760" imgH="1737360" progId="">
                  <p:embed/>
                </p:oleObj>
              </mc:Choice>
              <mc:Fallback>
                <p:oleObj r:id="rId9" imgW="3281760" imgH="173736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0" y="3754438"/>
                        <a:ext cx="3962400"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4" name="Object 8">
            <a:extLst>
              <a:ext uri="{FF2B5EF4-FFF2-40B4-BE49-F238E27FC236}">
                <a16:creationId xmlns:a16="http://schemas.microsoft.com/office/drawing/2014/main" id="{86B70D51-D519-4C40-88DA-90E961BF5198}"/>
              </a:ext>
            </a:extLst>
          </p:cNvPr>
          <p:cNvGraphicFramePr>
            <a:graphicFrameLocks noChangeAspect="1"/>
          </p:cNvGraphicFramePr>
          <p:nvPr/>
        </p:nvGraphicFramePr>
        <p:xfrm>
          <a:off x="4572000" y="3830638"/>
          <a:ext cx="3556000" cy="1555750"/>
        </p:xfrm>
        <a:graphic>
          <a:graphicData uri="http://schemas.openxmlformats.org/presentationml/2006/ole">
            <mc:AlternateContent xmlns:mc="http://schemas.openxmlformats.org/markup-compatibility/2006">
              <mc:Choice xmlns:v="urn:schemas-microsoft-com:vml" Requires="v">
                <p:oleObj spid="_x0000_s14363" r:id="rId11" imgW="3052800" imgH="1775880" progId="">
                  <p:embed/>
                </p:oleObj>
              </mc:Choice>
              <mc:Fallback>
                <p:oleObj r:id="rId11" imgW="3052800" imgH="1775880" progId="">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3830638"/>
                        <a:ext cx="35560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5" name="Object 9">
            <a:extLst>
              <a:ext uri="{FF2B5EF4-FFF2-40B4-BE49-F238E27FC236}">
                <a16:creationId xmlns:a16="http://schemas.microsoft.com/office/drawing/2014/main" id="{AA02E747-8EED-4C18-8317-A7F336E389D4}"/>
              </a:ext>
            </a:extLst>
          </p:cNvPr>
          <p:cNvGraphicFramePr>
            <a:graphicFrameLocks noChangeAspect="1"/>
          </p:cNvGraphicFramePr>
          <p:nvPr/>
        </p:nvGraphicFramePr>
        <p:xfrm>
          <a:off x="8331200" y="3886200"/>
          <a:ext cx="3657600" cy="1506538"/>
        </p:xfrm>
        <a:graphic>
          <a:graphicData uri="http://schemas.openxmlformats.org/presentationml/2006/ole">
            <mc:AlternateContent xmlns:mc="http://schemas.openxmlformats.org/markup-compatibility/2006">
              <mc:Choice xmlns:v="urn:schemas-microsoft-com:vml" Requires="v">
                <p:oleObj spid="_x0000_s14364" r:id="rId13" imgW="2831040" imgH="1698480" progId="">
                  <p:embed/>
                </p:oleObj>
              </mc:Choice>
              <mc:Fallback>
                <p:oleObj r:id="rId13" imgW="2831040" imgH="1698480" progId="">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1200" y="3886200"/>
                        <a:ext cx="36576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6" name="Rectangle 10">
            <a:extLst>
              <a:ext uri="{FF2B5EF4-FFF2-40B4-BE49-F238E27FC236}">
                <a16:creationId xmlns:a16="http://schemas.microsoft.com/office/drawing/2014/main" id="{E1200B9D-C3C5-4201-B054-4A308F58AC4A}"/>
              </a:ext>
            </a:extLst>
          </p:cNvPr>
          <p:cNvSpPr>
            <a:spLocks noChangeArrowheads="1"/>
          </p:cNvSpPr>
          <p:nvPr/>
        </p:nvSpPr>
        <p:spPr bwMode="auto">
          <a:xfrm>
            <a:off x="4538663" y="-760413"/>
            <a:ext cx="8239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4638">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1000">
                <a:solidFill>
                  <a:schemeClr val="tx1"/>
                </a:solidFill>
                <a:latin typeface="Times New Roman" panose="02020603050405020304" pitchFamily="18" charset="0"/>
              </a:rPr>
              <a:t>     </a:t>
            </a:r>
            <a:endParaRPr lang="zh-CN" altLang="en-US" sz="1800">
              <a:solidFill>
                <a:schemeClr val="tx1"/>
              </a:solidFill>
              <a:latin typeface="Arial" panose="020B0604020202020204" pitchFamily="34" charset="0"/>
            </a:endParaRPr>
          </a:p>
        </p:txBody>
      </p:sp>
      <p:sp>
        <p:nvSpPr>
          <p:cNvPr id="14347" name="Rectangle 11">
            <a:extLst>
              <a:ext uri="{FF2B5EF4-FFF2-40B4-BE49-F238E27FC236}">
                <a16:creationId xmlns:a16="http://schemas.microsoft.com/office/drawing/2014/main" id="{DD1A4322-6357-44AF-BB3C-F13556D3D092}"/>
              </a:ext>
            </a:extLst>
          </p:cNvPr>
          <p:cNvSpPr>
            <a:spLocks noChangeArrowheads="1"/>
          </p:cNvSpPr>
          <p:nvPr/>
        </p:nvSpPr>
        <p:spPr bwMode="auto">
          <a:xfrm>
            <a:off x="4538663" y="566738"/>
            <a:ext cx="1035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1000">
                <a:solidFill>
                  <a:schemeClr val="tx1"/>
                </a:solidFill>
                <a:latin typeface="Times New Roman" panose="02020603050405020304" pitchFamily="18" charset="0"/>
              </a:rPr>
              <a:t>          </a:t>
            </a:r>
            <a:endParaRPr lang="zh-CN" altLang="en-US" sz="1800">
              <a:solidFill>
                <a:schemeClr val="tx1"/>
              </a:solidFill>
              <a:latin typeface="Arial" panose="020B0604020202020204" pitchFamily="34" charset="0"/>
            </a:endParaRPr>
          </a:p>
        </p:txBody>
      </p:sp>
      <p:sp>
        <p:nvSpPr>
          <p:cNvPr id="14348" name="Rectangle 12">
            <a:extLst>
              <a:ext uri="{FF2B5EF4-FFF2-40B4-BE49-F238E27FC236}">
                <a16:creationId xmlns:a16="http://schemas.microsoft.com/office/drawing/2014/main" id="{D72BFFB2-F761-42F0-AB39-65DA07433CA8}"/>
              </a:ext>
            </a:extLst>
          </p:cNvPr>
          <p:cNvSpPr>
            <a:spLocks noChangeArrowheads="1"/>
          </p:cNvSpPr>
          <p:nvPr/>
        </p:nvSpPr>
        <p:spPr bwMode="auto">
          <a:xfrm>
            <a:off x="4538663" y="3835400"/>
            <a:ext cx="1035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1000">
                <a:solidFill>
                  <a:schemeClr val="tx1"/>
                </a:solidFill>
                <a:latin typeface="Times New Roman" panose="02020603050405020304" pitchFamily="18" charset="0"/>
              </a:rPr>
              <a:t>          </a:t>
            </a:r>
            <a:endParaRPr lang="zh-CN" altLang="en-US" sz="1800">
              <a:solidFill>
                <a:schemeClr val="tx1"/>
              </a:solidFill>
              <a:latin typeface="Arial" panose="020B0604020202020204" pitchFamily="34" charset="0"/>
            </a:endParaRPr>
          </a:p>
        </p:txBody>
      </p:sp>
      <p:sp>
        <p:nvSpPr>
          <p:cNvPr id="14349" name="Rectangle 13">
            <a:extLst>
              <a:ext uri="{FF2B5EF4-FFF2-40B4-BE49-F238E27FC236}">
                <a16:creationId xmlns:a16="http://schemas.microsoft.com/office/drawing/2014/main" id="{0D837F67-BFC3-4D6F-9B82-3F3B35A58296}"/>
              </a:ext>
            </a:extLst>
          </p:cNvPr>
          <p:cNvSpPr>
            <a:spLocks noChangeArrowheads="1"/>
          </p:cNvSpPr>
          <p:nvPr/>
        </p:nvSpPr>
        <p:spPr bwMode="auto">
          <a:xfrm>
            <a:off x="4538663" y="6110288"/>
            <a:ext cx="1035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1000">
                <a:solidFill>
                  <a:schemeClr val="tx1"/>
                </a:solidFill>
                <a:latin typeface="Times New Roman" panose="02020603050405020304" pitchFamily="18" charset="0"/>
              </a:rPr>
              <a:t>          </a:t>
            </a:r>
            <a:endParaRPr lang="zh-CN" altLang="en-US" sz="1800">
              <a:solidFill>
                <a:schemeClr val="tx1"/>
              </a:solidFill>
              <a:latin typeface="Arial" panose="020B0604020202020204" pitchFamily="34" charset="0"/>
            </a:endParaRPr>
          </a:p>
        </p:txBody>
      </p:sp>
      <p:sp>
        <p:nvSpPr>
          <p:cNvPr id="14350" name="Text Box 15">
            <a:extLst>
              <a:ext uri="{FF2B5EF4-FFF2-40B4-BE49-F238E27FC236}">
                <a16:creationId xmlns:a16="http://schemas.microsoft.com/office/drawing/2014/main" id="{3D67904F-14B2-4020-B3F0-009E6860D8E0}"/>
              </a:ext>
            </a:extLst>
          </p:cNvPr>
          <p:cNvSpPr txBox="1">
            <a:spLocks noChangeArrowheads="1"/>
          </p:cNvSpPr>
          <p:nvPr/>
        </p:nvSpPr>
        <p:spPr bwMode="auto">
          <a:xfrm>
            <a:off x="1219200" y="3260725"/>
            <a:ext cx="223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000" b="1">
                <a:solidFill>
                  <a:srgbClr val="0000CC"/>
                </a:solidFill>
                <a:latin typeface="Arial" panose="020B0604020202020204" pitchFamily="34" charset="0"/>
              </a:rPr>
              <a:t>Threshold</a:t>
            </a:r>
          </a:p>
        </p:txBody>
      </p:sp>
      <p:sp>
        <p:nvSpPr>
          <p:cNvPr id="14351" name="Text Box 16">
            <a:extLst>
              <a:ext uri="{FF2B5EF4-FFF2-40B4-BE49-F238E27FC236}">
                <a16:creationId xmlns:a16="http://schemas.microsoft.com/office/drawing/2014/main" id="{C9290551-8F3C-40C8-B0CF-D2F854030CA7}"/>
              </a:ext>
            </a:extLst>
          </p:cNvPr>
          <p:cNvSpPr txBox="1">
            <a:spLocks noChangeArrowheads="1"/>
          </p:cNvSpPr>
          <p:nvPr/>
        </p:nvSpPr>
        <p:spPr bwMode="auto">
          <a:xfrm>
            <a:off x="5384800" y="3260725"/>
            <a:ext cx="142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000" b="1">
                <a:solidFill>
                  <a:srgbClr val="0000CC"/>
                </a:solidFill>
                <a:latin typeface="Arial" panose="020B0604020202020204" pitchFamily="34" charset="0"/>
              </a:rPr>
              <a:t>Linear</a:t>
            </a:r>
          </a:p>
        </p:txBody>
      </p:sp>
      <p:sp>
        <p:nvSpPr>
          <p:cNvPr id="14352" name="Text Box 17">
            <a:extLst>
              <a:ext uri="{FF2B5EF4-FFF2-40B4-BE49-F238E27FC236}">
                <a16:creationId xmlns:a16="http://schemas.microsoft.com/office/drawing/2014/main" id="{8DA58039-D99E-4AA6-85E9-611CE309BF86}"/>
              </a:ext>
            </a:extLst>
          </p:cNvPr>
          <p:cNvSpPr txBox="1">
            <a:spLocks noChangeArrowheads="1"/>
          </p:cNvSpPr>
          <p:nvPr/>
        </p:nvSpPr>
        <p:spPr bwMode="auto">
          <a:xfrm>
            <a:off x="8534400" y="326072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000" b="1">
                <a:solidFill>
                  <a:srgbClr val="0000CC"/>
                </a:solidFill>
                <a:latin typeface="Arial" panose="020B0604020202020204" pitchFamily="34" charset="0"/>
              </a:rPr>
              <a:t>Saturating Linear</a:t>
            </a:r>
          </a:p>
        </p:txBody>
      </p:sp>
      <p:sp>
        <p:nvSpPr>
          <p:cNvPr id="14353" name="Text Box 18">
            <a:extLst>
              <a:ext uri="{FF2B5EF4-FFF2-40B4-BE49-F238E27FC236}">
                <a16:creationId xmlns:a16="http://schemas.microsoft.com/office/drawing/2014/main" id="{9B827EE4-588F-4951-9A82-E1281F4031C7}"/>
              </a:ext>
            </a:extLst>
          </p:cNvPr>
          <p:cNvSpPr txBox="1">
            <a:spLocks noChangeArrowheads="1"/>
          </p:cNvSpPr>
          <p:nvPr/>
        </p:nvSpPr>
        <p:spPr bwMode="auto">
          <a:xfrm>
            <a:off x="914400" y="5546725"/>
            <a:ext cx="314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000" b="1">
                <a:solidFill>
                  <a:srgbClr val="0000CC"/>
                </a:solidFill>
                <a:latin typeface="Arial" panose="020B0604020202020204" pitchFamily="34" charset="0"/>
              </a:rPr>
              <a:t>Logistic Sigmoid</a:t>
            </a:r>
          </a:p>
        </p:txBody>
      </p:sp>
      <p:sp>
        <p:nvSpPr>
          <p:cNvPr id="14354" name="Text Box 19">
            <a:extLst>
              <a:ext uri="{FF2B5EF4-FFF2-40B4-BE49-F238E27FC236}">
                <a16:creationId xmlns:a16="http://schemas.microsoft.com/office/drawing/2014/main" id="{966F1CF7-18B9-4E2B-8225-3B1B55DDE2B3}"/>
              </a:ext>
            </a:extLst>
          </p:cNvPr>
          <p:cNvSpPr txBox="1">
            <a:spLocks noChangeArrowheads="1"/>
          </p:cNvSpPr>
          <p:nvPr/>
        </p:nvSpPr>
        <p:spPr bwMode="auto">
          <a:xfrm>
            <a:off x="4978400" y="5410200"/>
            <a:ext cx="314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000" b="1">
                <a:solidFill>
                  <a:srgbClr val="0000CC"/>
                </a:solidFill>
                <a:latin typeface="Arial" panose="020B0604020202020204" pitchFamily="34" charset="0"/>
              </a:rPr>
              <a:t>Hyperbolic tangent Sigmoid</a:t>
            </a:r>
          </a:p>
        </p:txBody>
      </p:sp>
      <p:sp>
        <p:nvSpPr>
          <p:cNvPr id="14355" name="Text Box 20">
            <a:extLst>
              <a:ext uri="{FF2B5EF4-FFF2-40B4-BE49-F238E27FC236}">
                <a16:creationId xmlns:a16="http://schemas.microsoft.com/office/drawing/2014/main" id="{4B55A181-17C6-493B-96A8-1CA4C45680E7}"/>
              </a:ext>
            </a:extLst>
          </p:cNvPr>
          <p:cNvSpPr txBox="1">
            <a:spLocks noChangeArrowheads="1"/>
          </p:cNvSpPr>
          <p:nvPr/>
        </p:nvSpPr>
        <p:spPr bwMode="auto">
          <a:xfrm>
            <a:off x="9042400" y="54864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000" b="1">
                <a:solidFill>
                  <a:srgbClr val="0000CC"/>
                </a:solidFill>
                <a:latin typeface="Arial" panose="020B0604020202020204" pitchFamily="34" charset="0"/>
              </a:rPr>
              <a:t>Gaussian</a:t>
            </a:r>
          </a:p>
        </p:txBody>
      </p:sp>
      <p:sp>
        <p:nvSpPr>
          <p:cNvPr id="14356" name="Rectangle 21">
            <a:extLst>
              <a:ext uri="{FF2B5EF4-FFF2-40B4-BE49-F238E27FC236}">
                <a16:creationId xmlns:a16="http://schemas.microsoft.com/office/drawing/2014/main" id="{4F2DAD48-D0F7-4F10-8B9D-1B517FF4E7B5}"/>
              </a:ext>
            </a:extLst>
          </p:cNvPr>
          <p:cNvSpPr>
            <a:spLocks noGrp="1" noChangeArrowheads="1"/>
          </p:cNvSpPr>
          <p:nvPr>
            <p:ph type="title" idx="4294967295"/>
          </p:nvPr>
        </p:nvSpPr>
        <p:spPr/>
        <p:txBody>
          <a:bodyPr/>
          <a:lstStyle/>
          <a:p>
            <a:r>
              <a:rPr lang="zh-CN" altLang="en-US">
                <a:ea typeface="宋体" panose="02010600030101010101" pitchFamily="2" charset="-122"/>
              </a:rPr>
              <a:t>激活函数</a:t>
            </a:r>
          </a:p>
        </p:txBody>
      </p:sp>
      <p:graphicFrame>
        <p:nvGraphicFramePr>
          <p:cNvPr id="14357" name="对象 15381">
            <a:hlinkClick r:id="" action="ppaction://ole?verb=1"/>
            <a:extLst>
              <a:ext uri="{FF2B5EF4-FFF2-40B4-BE49-F238E27FC236}">
                <a16:creationId xmlns:a16="http://schemas.microsoft.com/office/drawing/2014/main" id="{28DC1F34-1081-4A5C-A7E7-E8EED07893FF}"/>
              </a:ext>
            </a:extLst>
          </p:cNvPr>
          <p:cNvGraphicFramePr>
            <a:graphicFrameLocks noChangeAspect="1"/>
          </p:cNvGraphicFramePr>
          <p:nvPr/>
        </p:nvGraphicFramePr>
        <p:xfrm>
          <a:off x="838200" y="5867400"/>
          <a:ext cx="2354263" cy="762000"/>
        </p:xfrm>
        <a:graphic>
          <a:graphicData uri="http://schemas.openxmlformats.org/presentationml/2006/ole">
            <mc:AlternateContent xmlns:mc="http://schemas.openxmlformats.org/markup-compatibility/2006">
              <mc:Choice xmlns:v="urn:schemas-microsoft-com:vml" Requires="v">
                <p:oleObj spid="_x0000_s14365" r:id="rId15" imgW="1296301" imgH="419370" progId="Equation.3">
                  <p:embed/>
                </p:oleObj>
              </mc:Choice>
              <mc:Fallback>
                <p:oleObj r:id="rId15" imgW="1296301" imgH="419370" progId="Equation.3">
                  <p:embed/>
                  <p:pic>
                    <p:nvPicPr>
                      <p:cNvPr id="0" name="对象 153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5867400"/>
                        <a:ext cx="23542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58" name="对象 15382">
            <a:hlinkClick r:id="" action="ppaction://ole?verb=1"/>
            <a:extLst>
              <a:ext uri="{FF2B5EF4-FFF2-40B4-BE49-F238E27FC236}">
                <a16:creationId xmlns:a16="http://schemas.microsoft.com/office/drawing/2014/main" id="{20BDD558-B389-4C84-AACE-E8FC18F43CDD}"/>
              </a:ext>
            </a:extLst>
          </p:cNvPr>
          <p:cNvGraphicFramePr>
            <a:graphicFrameLocks noChangeAspect="1"/>
          </p:cNvGraphicFramePr>
          <p:nvPr/>
        </p:nvGraphicFramePr>
        <p:xfrm>
          <a:off x="4953000" y="6096000"/>
          <a:ext cx="2371725" cy="457200"/>
        </p:xfrm>
        <a:graphic>
          <a:graphicData uri="http://schemas.openxmlformats.org/presentationml/2006/ole">
            <mc:AlternateContent xmlns:mc="http://schemas.openxmlformats.org/markup-compatibility/2006">
              <mc:Choice xmlns:v="urn:schemas-microsoft-com:vml" Requires="v">
                <p:oleObj spid="_x0000_s14366" r:id="rId17" imgW="1054911" imgH="203200" progId="Equation.3">
                  <p:embed/>
                </p:oleObj>
              </mc:Choice>
              <mc:Fallback>
                <p:oleObj r:id="rId17" imgW="1054911" imgH="203200" progId="Equation.3">
                  <p:embed/>
                  <p:pic>
                    <p:nvPicPr>
                      <p:cNvPr id="0" name="对象 153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6096000"/>
                        <a:ext cx="237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7B57AF0-B7A1-48CD-87EA-41F0D88E6BFD}"/>
              </a:ext>
            </a:extLst>
          </p:cNvPr>
          <p:cNvSpPr>
            <a:spLocks noGrp="1" noChangeArrowheads="1"/>
          </p:cNvSpPr>
          <p:nvPr>
            <p:ph type="title" idx="4294967295"/>
          </p:nvPr>
        </p:nvSpPr>
        <p:spPr/>
        <p:txBody>
          <a:bodyPr/>
          <a:lstStyle/>
          <a:p>
            <a:r>
              <a:rPr lang="zh-CN" altLang="en-US">
                <a:ea typeface="宋体" panose="02010600030101010101" pitchFamily="2" charset="-122"/>
              </a:rPr>
              <a:t>人工神经网络</a:t>
            </a:r>
          </a:p>
        </p:txBody>
      </p:sp>
      <p:sp>
        <p:nvSpPr>
          <p:cNvPr id="15363" name="Rectangle 3">
            <a:extLst>
              <a:ext uri="{FF2B5EF4-FFF2-40B4-BE49-F238E27FC236}">
                <a16:creationId xmlns:a16="http://schemas.microsoft.com/office/drawing/2014/main" id="{D040FA4E-CA74-4865-8DAC-4B589F444C3F}"/>
              </a:ext>
            </a:extLst>
          </p:cNvPr>
          <p:cNvSpPr>
            <a:spLocks noGrp="1" noChangeArrowheads="1"/>
          </p:cNvSpPr>
          <p:nvPr>
            <p:ph type="body" idx="4294967295"/>
          </p:nvPr>
        </p:nvSpPr>
        <p:spPr/>
        <p:txBody>
          <a:bodyPr/>
          <a:lstStyle/>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zh-CN" altLang="en-US">
                <a:ea typeface="宋体" panose="02010600030101010101" pitchFamily="2" charset="-122"/>
              </a:rPr>
              <a:t>多个人工神经元按照特定的网络结构联接在一起，就构成了一个人工神经网络。</a:t>
            </a:r>
          </a:p>
          <a:p>
            <a:r>
              <a:rPr lang="zh-CN" altLang="en-US">
                <a:ea typeface="宋体" panose="02010600030101010101" pitchFamily="2" charset="-122"/>
              </a:rPr>
              <a:t>神经网络的目标就是将输入转换成有意义的输出。</a:t>
            </a:r>
          </a:p>
        </p:txBody>
      </p:sp>
      <p:pic>
        <p:nvPicPr>
          <p:cNvPr id="15364" name="Picture 4">
            <a:extLst>
              <a:ext uri="{FF2B5EF4-FFF2-40B4-BE49-F238E27FC236}">
                <a16:creationId xmlns:a16="http://schemas.microsoft.com/office/drawing/2014/main" id="{F7F2C3D7-6A52-47D2-861A-3F2E69818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73152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83160A6-450A-41C5-8A51-8D05711E2FC2}"/>
              </a:ext>
            </a:extLst>
          </p:cNvPr>
          <p:cNvSpPr>
            <a:spLocks noGrp="1" noChangeArrowheads="1"/>
          </p:cNvSpPr>
          <p:nvPr>
            <p:ph type="title" idx="4294967295"/>
          </p:nvPr>
        </p:nvSpPr>
        <p:spPr/>
        <p:txBody>
          <a:bodyPr/>
          <a:lstStyle/>
          <a:p>
            <a:r>
              <a:rPr lang="zh-CN" altLang="en-US">
                <a:ea typeface="宋体" panose="02010600030101010101" pitchFamily="2" charset="-122"/>
              </a:rPr>
              <a:t>生物系统中的学习</a:t>
            </a:r>
          </a:p>
        </p:txBody>
      </p:sp>
      <p:sp>
        <p:nvSpPr>
          <p:cNvPr id="16387" name="Rectangle 3">
            <a:extLst>
              <a:ext uri="{FF2B5EF4-FFF2-40B4-BE49-F238E27FC236}">
                <a16:creationId xmlns:a16="http://schemas.microsoft.com/office/drawing/2014/main" id="{5CCFF04D-87E4-4FAB-A203-DCE7B0905884}"/>
              </a:ext>
            </a:extLst>
          </p:cNvPr>
          <p:cNvSpPr>
            <a:spLocks noGrp="1" noChangeArrowheads="1"/>
          </p:cNvSpPr>
          <p:nvPr>
            <p:ph type="body" idx="4294967295"/>
          </p:nvPr>
        </p:nvSpPr>
        <p:spPr>
          <a:xfrm>
            <a:off x="406400" y="1397000"/>
            <a:ext cx="7518400" cy="4729163"/>
          </a:xfrm>
        </p:spPr>
        <p:txBody>
          <a:bodyPr/>
          <a:lstStyle/>
          <a:p>
            <a:r>
              <a:rPr lang="zh-CN" altLang="en-US">
                <a:ea typeface="宋体" panose="02010600030101010101" pitchFamily="2" charset="-122"/>
              </a:rPr>
              <a:t>自适应学习</a:t>
            </a:r>
          </a:p>
          <a:p>
            <a:pPr lvl="1"/>
            <a:r>
              <a:rPr lang="zh-CN" altLang="en-US">
                <a:ea typeface="宋体" panose="02010600030101010101" pitchFamily="2" charset="-122"/>
              </a:rPr>
              <a:t>适应的目标是基于对环境信息的响应获得更好的状态</a:t>
            </a:r>
          </a:p>
          <a:p>
            <a:pPr lvl="1"/>
            <a:endParaRPr lang="zh-CN" altLang="en-US">
              <a:ea typeface="宋体" panose="02010600030101010101" pitchFamily="2" charset="-122"/>
            </a:endParaRPr>
          </a:p>
          <a:p>
            <a:r>
              <a:rPr lang="zh-CN" altLang="en-US">
                <a:ea typeface="宋体" panose="02010600030101010101" pitchFamily="2" charset="-122"/>
              </a:rPr>
              <a:t>在神经层面上，通过突触强度的改变实现学习</a:t>
            </a:r>
          </a:p>
          <a:p>
            <a:pPr lvl="1"/>
            <a:r>
              <a:rPr lang="zh-CN" altLang="en-US">
                <a:ea typeface="宋体" panose="02010600030101010101" pitchFamily="2" charset="-122"/>
              </a:rPr>
              <a:t>消除某些突触，建立一些新的突触</a:t>
            </a:r>
          </a:p>
          <a:p>
            <a:endParaRPr lang="zh-CN" altLang="en-US">
              <a:ea typeface="宋体" panose="02010600030101010101" pitchFamily="2" charset="-122"/>
            </a:endParaRPr>
          </a:p>
        </p:txBody>
      </p:sp>
      <p:pic>
        <p:nvPicPr>
          <p:cNvPr id="16388" name="Picture 4">
            <a:extLst>
              <a:ext uri="{FF2B5EF4-FFF2-40B4-BE49-F238E27FC236}">
                <a16:creationId xmlns:a16="http://schemas.microsoft.com/office/drawing/2014/main" id="{7F42A4E5-E3FB-4279-BCEE-B75A2EAD2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905000"/>
            <a:ext cx="29718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3C938D4-BDE2-400F-96E8-4A3036604B59}"/>
              </a:ext>
            </a:extLst>
          </p:cNvPr>
          <p:cNvSpPr>
            <a:spLocks noGrp="1" noChangeArrowheads="1"/>
          </p:cNvSpPr>
          <p:nvPr>
            <p:ph type="title" idx="4294967295"/>
          </p:nvPr>
        </p:nvSpPr>
        <p:spPr/>
        <p:txBody>
          <a:bodyPr/>
          <a:lstStyle/>
          <a:p>
            <a:r>
              <a:rPr lang="zh-CN" altLang="en-US">
                <a:ea typeface="宋体" panose="02010600030101010101" pitchFamily="2" charset="-122"/>
              </a:rPr>
              <a:t>生物系统中的学习</a:t>
            </a:r>
          </a:p>
        </p:txBody>
      </p:sp>
      <p:sp>
        <p:nvSpPr>
          <p:cNvPr id="17411" name="Rectangle 3">
            <a:extLst>
              <a:ext uri="{FF2B5EF4-FFF2-40B4-BE49-F238E27FC236}">
                <a16:creationId xmlns:a16="http://schemas.microsoft.com/office/drawing/2014/main" id="{40161CC0-CED7-47EF-9500-02C770BC9E31}"/>
              </a:ext>
            </a:extLst>
          </p:cNvPr>
          <p:cNvSpPr>
            <a:spLocks noGrp="1" noChangeArrowheads="1"/>
          </p:cNvSpPr>
          <p:nvPr>
            <p:ph type="body" idx="4294967295"/>
          </p:nvPr>
        </p:nvSpPr>
        <p:spPr>
          <a:xfrm>
            <a:off x="406400" y="1397000"/>
            <a:ext cx="7670800" cy="4729163"/>
          </a:xfrm>
        </p:spPr>
        <p:txBody>
          <a:bodyPr/>
          <a:lstStyle/>
          <a:p>
            <a:r>
              <a:rPr lang="zh-CN" altLang="en-US">
                <a:ea typeface="宋体" panose="02010600030101010101" pitchFamily="2" charset="-122"/>
              </a:rPr>
              <a:t>Hebb学习律</a:t>
            </a:r>
          </a:p>
          <a:p>
            <a:pPr lvl="1"/>
            <a:r>
              <a:rPr lang="zh-CN" altLang="en-US">
                <a:ea typeface="宋体" panose="02010600030101010101" pitchFamily="2" charset="-122"/>
              </a:rPr>
              <a:t>神经元同时激活，突触强度增加</a:t>
            </a:r>
          </a:p>
          <a:p>
            <a:pPr lvl="1"/>
            <a:r>
              <a:rPr lang="zh-CN" altLang="en-US">
                <a:ea typeface="宋体" panose="02010600030101010101" pitchFamily="2" charset="-122"/>
              </a:rPr>
              <a:t>异步激活，突触强度减弱</a:t>
            </a:r>
          </a:p>
          <a:p>
            <a:pPr lvl="1"/>
            <a:endParaRPr lang="zh-CN" altLang="en-US">
              <a:ea typeface="宋体" panose="02010600030101010101" pitchFamily="2" charset="-122"/>
            </a:endParaRPr>
          </a:p>
          <a:p>
            <a:r>
              <a:rPr lang="zh-CN" altLang="en-US">
                <a:ea typeface="宋体" panose="02010600030101010101" pitchFamily="2" charset="-122"/>
              </a:rPr>
              <a:t>学习律符合能量最小原则</a:t>
            </a:r>
          </a:p>
          <a:p>
            <a:pPr lvl="1"/>
            <a:r>
              <a:rPr lang="zh-CN" altLang="en-US">
                <a:ea typeface="宋体" panose="02010600030101010101" pitchFamily="2" charset="-122"/>
              </a:rPr>
              <a:t>保持突触强度需要能量，所以在需要的地方保持，在不需要的地方不保持。</a:t>
            </a:r>
          </a:p>
        </p:txBody>
      </p:sp>
      <p:pic>
        <p:nvPicPr>
          <p:cNvPr id="17412" name="Picture 4">
            <a:extLst>
              <a:ext uri="{FF2B5EF4-FFF2-40B4-BE49-F238E27FC236}">
                <a16:creationId xmlns:a16="http://schemas.microsoft.com/office/drawing/2014/main" id="{5EFC5DC8-888D-43D2-B6FD-1C223F07B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905000"/>
            <a:ext cx="29718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62CA1A4-DD2E-4100-8FA8-6D31870BDDDC}"/>
              </a:ext>
            </a:extLst>
          </p:cNvPr>
          <p:cNvSpPr>
            <a:spLocks noGrp="1" noChangeArrowheads="1"/>
          </p:cNvSpPr>
          <p:nvPr>
            <p:ph type="title" idx="4294967295"/>
          </p:nvPr>
        </p:nvSpPr>
        <p:spPr/>
        <p:txBody>
          <a:bodyPr/>
          <a:lstStyle/>
          <a:p>
            <a:r>
              <a:rPr lang="en-US" altLang="zh-CN">
                <a:ea typeface="宋体" panose="02010600030101010101" pitchFamily="2" charset="-122"/>
              </a:rPr>
              <a:t>ANN</a:t>
            </a:r>
            <a:r>
              <a:rPr lang="zh-CN" altLang="en-US">
                <a:ea typeface="宋体" panose="02010600030101010101" pitchFamily="2" charset="-122"/>
              </a:rPr>
              <a:t>的学习规则</a:t>
            </a:r>
          </a:p>
        </p:txBody>
      </p:sp>
      <p:sp>
        <p:nvSpPr>
          <p:cNvPr id="18435" name="Rectangle 3">
            <a:extLst>
              <a:ext uri="{FF2B5EF4-FFF2-40B4-BE49-F238E27FC236}">
                <a16:creationId xmlns:a16="http://schemas.microsoft.com/office/drawing/2014/main" id="{1DB0DA4B-715F-48AE-B522-0CB162B2D102}"/>
              </a:ext>
            </a:extLst>
          </p:cNvPr>
          <p:cNvSpPr>
            <a:spLocks noGrp="1" noChangeArrowheads="1"/>
          </p:cNvSpPr>
          <p:nvPr>
            <p:ph type="body" idx="4294967295"/>
          </p:nvPr>
        </p:nvSpPr>
        <p:spPr/>
        <p:txBody>
          <a:bodyPr/>
          <a:lstStyle/>
          <a:p>
            <a:r>
              <a:rPr lang="zh-CN" altLang="en-US" sz="3600">
                <a:solidFill>
                  <a:srgbClr val="FF0000"/>
                </a:solidFill>
                <a:ea typeface="宋体" panose="02010600030101010101" pitchFamily="2" charset="-122"/>
              </a:rPr>
              <a:t>能量最小 </a:t>
            </a:r>
            <a:r>
              <a:rPr lang="en-US" altLang="zh-CN" sz="3600">
                <a:solidFill>
                  <a:srgbClr val="FF0000"/>
                </a:solidFill>
                <a:ea typeface="宋体" panose="02010600030101010101" pitchFamily="2" charset="-122"/>
              </a:rPr>
              <a:t>ENERGY MINIMIZATION</a:t>
            </a:r>
          </a:p>
          <a:p>
            <a:endParaRPr lang="en-US" altLang="zh-CN">
              <a:ea typeface="宋体" panose="02010600030101010101" pitchFamily="2" charset="-122"/>
            </a:endParaRPr>
          </a:p>
          <a:p>
            <a:r>
              <a:rPr lang="zh-CN" altLang="en-US">
                <a:ea typeface="宋体" panose="02010600030101010101" pitchFamily="2" charset="-122"/>
              </a:rPr>
              <a:t>对人工神经网络，需要确定合适的能量定义；可以使用数学上的优化技术来发现如何改变神经元间的联接权重。</a:t>
            </a:r>
          </a:p>
        </p:txBody>
      </p:sp>
      <p:sp>
        <p:nvSpPr>
          <p:cNvPr id="18436" name="Text Box 4">
            <a:extLst>
              <a:ext uri="{FF2B5EF4-FFF2-40B4-BE49-F238E27FC236}">
                <a16:creationId xmlns:a16="http://schemas.microsoft.com/office/drawing/2014/main" id="{96AF7DE6-9926-4D78-B536-4733EC6B43A5}"/>
              </a:ext>
            </a:extLst>
          </p:cNvPr>
          <p:cNvSpPr txBox="1">
            <a:spLocks noChangeArrowheads="1"/>
          </p:cNvSpPr>
          <p:nvPr/>
        </p:nvSpPr>
        <p:spPr bwMode="auto">
          <a:xfrm>
            <a:off x="1447800" y="4267200"/>
            <a:ext cx="9285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a:solidFill>
                  <a:schemeClr val="tx1"/>
                </a:solidFill>
                <a:latin typeface="Arial" panose="020B0604020202020204" pitchFamily="34" charset="0"/>
              </a:rPr>
              <a:t>ENERGY = measure of task performance error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AB72924-D54E-45D7-AF71-DB0309CF4711}"/>
              </a:ext>
            </a:extLst>
          </p:cNvPr>
          <p:cNvSpPr>
            <a:spLocks noGrp="1" noRot="1" noChangeArrowheads="1"/>
          </p:cNvSpPr>
          <p:nvPr>
            <p:ph type="body" idx="4294967295"/>
          </p:nvPr>
        </p:nvSpPr>
        <p:spPr>
          <a:xfrm>
            <a:off x="508000" y="1371600"/>
            <a:ext cx="7721600" cy="4876800"/>
          </a:xfrm>
        </p:spPr>
        <p:txBody>
          <a:bodyPr/>
          <a:lstStyle/>
          <a:p>
            <a:r>
              <a:rPr lang="zh-CN" altLang="en-US" sz="3600">
                <a:solidFill>
                  <a:schemeClr val="tx1"/>
                </a:solidFill>
                <a:ea typeface="宋体" panose="02010600030101010101" pitchFamily="2" charset="-122"/>
              </a:rPr>
              <a:t>两个主要问题</a:t>
            </a:r>
          </a:p>
          <a:p>
            <a:r>
              <a:rPr lang="zh-CN" altLang="en-US">
                <a:solidFill>
                  <a:srgbClr val="FF0000"/>
                </a:solidFill>
                <a:ea typeface="宋体" panose="02010600030101010101" pitchFamily="2" charset="-122"/>
              </a:rPr>
              <a:t>结构</a:t>
            </a:r>
          </a:p>
          <a:p>
            <a:pPr>
              <a:buFont typeface="Wingdings" panose="05000000000000000000" pitchFamily="2" charset="2"/>
              <a:buNone/>
            </a:pPr>
            <a:r>
              <a:rPr lang="en-US" altLang="zh-CN" sz="3600">
                <a:solidFill>
                  <a:srgbClr val="FF0000"/>
                </a:solidFill>
                <a:ea typeface="宋体" panose="02010600030101010101" pitchFamily="2" charset="-122"/>
              </a:rPr>
              <a:t>  </a:t>
            </a:r>
            <a:r>
              <a:rPr lang="en-US" altLang="zh-CN" sz="2800">
                <a:ea typeface="宋体" panose="02010600030101010101" pitchFamily="2" charset="-122"/>
              </a:rPr>
              <a:t>How to interconnect individual units?</a:t>
            </a:r>
            <a:endParaRPr lang="en-US" altLang="zh-CN" sz="2000">
              <a:ea typeface="宋体" panose="02010600030101010101" pitchFamily="2" charset="-122"/>
            </a:endParaRPr>
          </a:p>
          <a:p>
            <a:r>
              <a:rPr lang="zh-CN" altLang="en-US">
                <a:solidFill>
                  <a:srgbClr val="FF0000"/>
                </a:solidFill>
                <a:ea typeface="宋体" panose="02010600030101010101" pitchFamily="2" charset="-122"/>
              </a:rPr>
              <a:t>学习方法</a:t>
            </a:r>
          </a:p>
          <a:p>
            <a:pPr>
              <a:buFont typeface="Wingdings" panose="05000000000000000000" pitchFamily="2" charset="2"/>
              <a:buNone/>
            </a:pPr>
            <a:r>
              <a:rPr lang="en-US" altLang="zh-CN">
                <a:solidFill>
                  <a:srgbClr val="B2B2B2"/>
                </a:solidFill>
                <a:ea typeface="宋体" panose="02010600030101010101" pitchFamily="2" charset="-122"/>
              </a:rPr>
              <a:t>   </a:t>
            </a:r>
            <a:r>
              <a:rPr lang="en-US" altLang="zh-CN" sz="2800">
                <a:ea typeface="宋体" panose="02010600030101010101" pitchFamily="2" charset="-122"/>
              </a:rPr>
              <a:t>How to automatically determine the </a:t>
            </a:r>
            <a:r>
              <a:rPr lang="en-US" altLang="zh-CN" sz="2800">
                <a:solidFill>
                  <a:srgbClr val="0000CC"/>
                </a:solidFill>
                <a:ea typeface="宋体" panose="02010600030101010101" pitchFamily="2" charset="-122"/>
              </a:rPr>
              <a:t>connection weights</a:t>
            </a:r>
            <a:r>
              <a:rPr lang="en-US" altLang="zh-CN" sz="2800">
                <a:ea typeface="宋体" panose="02010600030101010101" pitchFamily="2" charset="-122"/>
              </a:rPr>
              <a:t> or even </a:t>
            </a:r>
            <a:r>
              <a:rPr lang="en-US" altLang="zh-CN" sz="2800">
                <a:solidFill>
                  <a:srgbClr val="0000CC"/>
                </a:solidFill>
                <a:ea typeface="宋体" panose="02010600030101010101" pitchFamily="2" charset="-122"/>
              </a:rPr>
              <a:t>structure</a:t>
            </a:r>
            <a:r>
              <a:rPr lang="en-US" altLang="zh-CN" sz="2800">
                <a:ea typeface="宋体" panose="02010600030101010101" pitchFamily="2" charset="-122"/>
              </a:rPr>
              <a:t> of ANN?</a:t>
            </a:r>
          </a:p>
        </p:txBody>
      </p:sp>
      <p:sp>
        <p:nvSpPr>
          <p:cNvPr id="20483" name="Text Box 3">
            <a:extLst>
              <a:ext uri="{FF2B5EF4-FFF2-40B4-BE49-F238E27FC236}">
                <a16:creationId xmlns:a16="http://schemas.microsoft.com/office/drawing/2014/main" id="{6C67CF87-2F24-4B1D-8F8E-A641F4357153}"/>
              </a:ext>
            </a:extLst>
          </p:cNvPr>
          <p:cNvSpPr txBox="1">
            <a:spLocks noChangeArrowheads="1"/>
          </p:cNvSpPr>
          <p:nvPr/>
        </p:nvSpPr>
        <p:spPr bwMode="auto">
          <a:xfrm>
            <a:off x="762000" y="5410200"/>
            <a:ext cx="1082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a:solidFill>
                  <a:srgbClr val="FF0000"/>
                </a:solidFill>
                <a:latin typeface="Arial" panose="020B0604020202020204" pitchFamily="34" charset="0"/>
              </a:rPr>
              <a:t>Solutions</a:t>
            </a:r>
            <a:r>
              <a:rPr lang="en-US" altLang="zh-CN">
                <a:solidFill>
                  <a:schemeClr val="tx1"/>
                </a:solidFill>
                <a:latin typeface="Arial" panose="020B0604020202020204" pitchFamily="34" charset="0"/>
              </a:rPr>
              <a:t> to these two problems leads to a concrete ANN</a:t>
            </a:r>
            <a:r>
              <a:rPr lang="en-US" altLang="zh-CN">
                <a:solidFill>
                  <a:srgbClr val="FF0000"/>
                </a:solidFill>
                <a:latin typeface="Arial" panose="020B0604020202020204" pitchFamily="34" charset="0"/>
              </a:rPr>
              <a:t>!</a:t>
            </a:r>
          </a:p>
        </p:txBody>
      </p:sp>
      <p:sp>
        <p:nvSpPr>
          <p:cNvPr id="19460" name="Rectangle 4">
            <a:extLst>
              <a:ext uri="{FF2B5EF4-FFF2-40B4-BE49-F238E27FC236}">
                <a16:creationId xmlns:a16="http://schemas.microsoft.com/office/drawing/2014/main" id="{3FA4B942-6F65-46D0-A9D7-3F075365705C}"/>
              </a:ext>
            </a:extLst>
          </p:cNvPr>
          <p:cNvSpPr>
            <a:spLocks noGrp="1" noChangeArrowheads="1"/>
          </p:cNvSpPr>
          <p:nvPr>
            <p:ph type="title" idx="4294967295"/>
          </p:nvPr>
        </p:nvSpPr>
        <p:spPr/>
        <p:txBody>
          <a:bodyPr/>
          <a:lstStyle/>
          <a:p>
            <a:r>
              <a:rPr lang="zh-CN" altLang="en-US">
                <a:ea typeface="宋体" panose="02010600030101010101" pitchFamily="2" charset="-122"/>
              </a:rPr>
              <a:t>人工神经网络</a:t>
            </a:r>
          </a:p>
        </p:txBody>
      </p:sp>
      <p:pic>
        <p:nvPicPr>
          <p:cNvPr id="19461" name="Picture 10">
            <a:extLst>
              <a:ext uri="{FF2B5EF4-FFF2-40B4-BE49-F238E27FC236}">
                <a16:creationId xmlns:a16="http://schemas.microsoft.com/office/drawing/2014/main" id="{9FCCE724-40D9-490E-BECB-6142C003B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2057400"/>
            <a:ext cx="30480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32FD53C-CBB5-4337-B8DC-1A200BBA8BA2}"/>
              </a:ext>
            </a:extLst>
          </p:cNvPr>
          <p:cNvSpPr>
            <a:spLocks noGrp="1" noRot="1" noChangeArrowheads="1"/>
          </p:cNvSpPr>
          <p:nvPr>
            <p:ph type="body" idx="4294967295"/>
          </p:nvPr>
        </p:nvSpPr>
        <p:spPr>
          <a:xfrm>
            <a:off x="403225" y="1600200"/>
            <a:ext cx="8435975" cy="4318000"/>
          </a:xfrm>
        </p:spPr>
        <p:txBody>
          <a:bodyPr/>
          <a:lstStyle/>
          <a:p>
            <a:pPr>
              <a:lnSpc>
                <a:spcPct val="80000"/>
              </a:lnSpc>
            </a:pPr>
            <a:r>
              <a:rPr lang="zh-CN" altLang="en-US">
                <a:ea typeface="宋体" panose="02010600030101010101" pitchFamily="2" charset="-122"/>
              </a:rPr>
              <a:t>前馈结构(</a:t>
            </a:r>
            <a:r>
              <a:rPr lang="en-US" altLang="zh-CN">
                <a:ea typeface="宋体" panose="02010600030101010101" pitchFamily="2" charset="-122"/>
              </a:rPr>
              <a:t>Feedforward Architecture</a:t>
            </a:r>
            <a:r>
              <a:rPr lang="zh-CN" altLang="en-US">
                <a:ea typeface="宋体" panose="02010600030101010101" pitchFamily="2" charset="-122"/>
              </a:rPr>
              <a:t>)</a:t>
            </a:r>
            <a:endParaRPr lang="en-US" altLang="zh-CN">
              <a:ea typeface="宋体" panose="02010600030101010101" pitchFamily="2" charset="-122"/>
            </a:endParaRPr>
          </a:p>
          <a:p>
            <a:pPr>
              <a:lnSpc>
                <a:spcPct val="80000"/>
              </a:lnSpc>
              <a:buFont typeface="Wingdings" panose="05000000000000000000" pitchFamily="2" charset="2"/>
              <a:buNone/>
            </a:pPr>
            <a:r>
              <a:rPr lang="en-US" altLang="zh-CN">
                <a:ea typeface="宋体" panose="02010600030101010101" pitchFamily="2" charset="-122"/>
              </a:rPr>
              <a:t>   - without </a:t>
            </a:r>
            <a:r>
              <a:rPr lang="en-US" altLang="zh-CN">
                <a:solidFill>
                  <a:srgbClr val="FF0000"/>
                </a:solidFill>
                <a:ea typeface="宋体" panose="02010600030101010101" pitchFamily="2" charset="-122"/>
              </a:rPr>
              <a:t>loops</a:t>
            </a:r>
          </a:p>
          <a:p>
            <a:pPr>
              <a:lnSpc>
                <a:spcPct val="80000"/>
              </a:lnSpc>
              <a:buFont typeface="Wingdings" panose="05000000000000000000" pitchFamily="2" charset="2"/>
              <a:buNone/>
            </a:pPr>
            <a:r>
              <a:rPr lang="en-US" altLang="zh-CN">
                <a:ea typeface="宋体" panose="02010600030101010101" pitchFamily="2" charset="-122"/>
              </a:rPr>
              <a:t>   - </a:t>
            </a:r>
            <a:r>
              <a:rPr lang="en-US" altLang="zh-CN">
                <a:solidFill>
                  <a:srgbClr val="0000CC"/>
                </a:solidFill>
                <a:ea typeface="宋体" panose="02010600030101010101" pitchFamily="2" charset="-122"/>
              </a:rPr>
              <a:t>static</a:t>
            </a:r>
          </a:p>
          <a:p>
            <a:pPr>
              <a:lnSpc>
                <a:spcPct val="80000"/>
              </a:lnSpc>
              <a:buFont typeface="Wingdings" panose="05000000000000000000" pitchFamily="2" charset="2"/>
              <a:buNone/>
            </a:pPr>
            <a:r>
              <a:rPr lang="en-US" altLang="zh-CN">
                <a:ea typeface="宋体" panose="02010600030101010101" pitchFamily="2" charset="-122"/>
              </a:rPr>
              <a:t>      </a:t>
            </a:r>
          </a:p>
          <a:p>
            <a:pPr>
              <a:lnSpc>
                <a:spcPct val="80000"/>
              </a:lnSpc>
            </a:pPr>
            <a:r>
              <a:rPr lang="zh-CN" altLang="en-US">
                <a:ea typeface="宋体" panose="02010600030101010101" pitchFamily="2" charset="-122"/>
              </a:rPr>
              <a:t>反馈/循环结构(</a:t>
            </a:r>
            <a:r>
              <a:rPr lang="en-US" altLang="zh-CN">
                <a:ea typeface="宋体" panose="02010600030101010101" pitchFamily="2" charset="-122"/>
              </a:rPr>
              <a:t>Feedback</a:t>
            </a:r>
            <a:r>
              <a:rPr lang="zh-CN" altLang="en-US">
                <a:ea typeface="宋体" panose="02010600030101010101" pitchFamily="2" charset="-122"/>
              </a:rPr>
              <a:t>/</a:t>
            </a:r>
            <a:r>
              <a:rPr lang="en-US" altLang="zh-CN">
                <a:ea typeface="宋体" panose="02010600030101010101" pitchFamily="2" charset="-122"/>
              </a:rPr>
              <a:t>Recurrent Architecture)</a:t>
            </a:r>
          </a:p>
          <a:p>
            <a:pPr>
              <a:lnSpc>
                <a:spcPct val="80000"/>
              </a:lnSpc>
              <a:buFont typeface="Wingdings" panose="05000000000000000000" pitchFamily="2" charset="2"/>
              <a:buNone/>
            </a:pPr>
            <a:r>
              <a:rPr lang="en-US" altLang="zh-CN">
                <a:ea typeface="宋体" panose="02010600030101010101" pitchFamily="2" charset="-122"/>
              </a:rPr>
              <a:t>   - with </a:t>
            </a:r>
            <a:r>
              <a:rPr lang="en-US" altLang="zh-CN">
                <a:solidFill>
                  <a:srgbClr val="FF0000"/>
                </a:solidFill>
                <a:ea typeface="宋体" panose="02010600030101010101" pitchFamily="2" charset="-122"/>
              </a:rPr>
              <a:t>loops</a:t>
            </a:r>
          </a:p>
          <a:p>
            <a:pPr>
              <a:lnSpc>
                <a:spcPct val="80000"/>
              </a:lnSpc>
              <a:buFont typeface="Wingdings" panose="05000000000000000000" pitchFamily="2" charset="2"/>
              <a:buNone/>
            </a:pPr>
            <a:r>
              <a:rPr lang="en-US" altLang="zh-CN">
                <a:ea typeface="宋体" panose="02010600030101010101" pitchFamily="2" charset="-122"/>
              </a:rPr>
              <a:t>   - </a:t>
            </a:r>
            <a:r>
              <a:rPr lang="en-US" altLang="zh-CN">
                <a:solidFill>
                  <a:srgbClr val="FF0000"/>
                </a:solidFill>
                <a:ea typeface="宋体" panose="02010600030101010101" pitchFamily="2" charset="-122"/>
              </a:rPr>
              <a:t>dynamic</a:t>
            </a:r>
            <a:r>
              <a:rPr lang="en-US" altLang="zh-CN">
                <a:ea typeface="宋体" panose="02010600030101010101" pitchFamily="2" charset="-122"/>
              </a:rPr>
              <a:t> (non-linear dynamical systems)</a:t>
            </a:r>
          </a:p>
        </p:txBody>
      </p:sp>
      <p:sp>
        <p:nvSpPr>
          <p:cNvPr id="20483" name="Rectangle 3">
            <a:extLst>
              <a:ext uri="{FF2B5EF4-FFF2-40B4-BE49-F238E27FC236}">
                <a16:creationId xmlns:a16="http://schemas.microsoft.com/office/drawing/2014/main" id="{770C4EFF-08B4-4D92-A6B7-305D628F273E}"/>
              </a:ext>
            </a:extLst>
          </p:cNvPr>
          <p:cNvSpPr>
            <a:spLocks noChangeArrowheads="1"/>
          </p:cNvSpPr>
          <p:nvPr/>
        </p:nvSpPr>
        <p:spPr bwMode="auto">
          <a:xfrm>
            <a:off x="0" y="33147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0484" name="Rectangle 4">
            <a:extLst>
              <a:ext uri="{FF2B5EF4-FFF2-40B4-BE49-F238E27FC236}">
                <a16:creationId xmlns:a16="http://schemas.microsoft.com/office/drawing/2014/main" id="{550D7EFF-43F0-4C88-ABA7-F4E1754CF26B}"/>
              </a:ext>
            </a:extLst>
          </p:cNvPr>
          <p:cNvSpPr>
            <a:spLocks noChangeArrowheads="1"/>
          </p:cNvSpPr>
          <p:nvPr/>
        </p:nvSpPr>
        <p:spPr bwMode="auto">
          <a:xfrm>
            <a:off x="0" y="3319463"/>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0485" name="Rectangle 5">
            <a:extLst>
              <a:ext uri="{FF2B5EF4-FFF2-40B4-BE49-F238E27FC236}">
                <a16:creationId xmlns:a16="http://schemas.microsoft.com/office/drawing/2014/main" id="{4295B9DE-1244-42C5-8639-40C349643CA6}"/>
              </a:ext>
            </a:extLst>
          </p:cNvPr>
          <p:cNvSpPr>
            <a:spLocks noChangeArrowheads="1"/>
          </p:cNvSpPr>
          <p:nvPr/>
        </p:nvSpPr>
        <p:spPr bwMode="auto">
          <a:xfrm>
            <a:off x="0" y="28194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0486" name="Rectangle 6">
            <a:extLst>
              <a:ext uri="{FF2B5EF4-FFF2-40B4-BE49-F238E27FC236}">
                <a16:creationId xmlns:a16="http://schemas.microsoft.com/office/drawing/2014/main" id="{E37B86F1-9969-46A2-BF4E-B2BF568B6E52}"/>
              </a:ext>
            </a:extLst>
          </p:cNvPr>
          <p:cNvSpPr>
            <a:spLocks noGrp="1" noChangeArrowheads="1"/>
          </p:cNvSpPr>
          <p:nvPr>
            <p:ph type="title" idx="4294967295"/>
          </p:nvPr>
        </p:nvSpPr>
        <p:spPr/>
        <p:txBody>
          <a:bodyPr/>
          <a:lstStyle/>
          <a:p>
            <a:r>
              <a:rPr lang="en-US" altLang="zh-CN">
                <a:ea typeface="宋体" panose="02010600030101010101" pitchFamily="2" charset="-122"/>
              </a:rPr>
              <a:t>ANN</a:t>
            </a:r>
            <a:r>
              <a:rPr lang="zh-CN" altLang="en-US">
                <a:ea typeface="宋体" panose="02010600030101010101" pitchFamily="2" charset="-122"/>
              </a:rPr>
              <a:t>结构</a:t>
            </a:r>
          </a:p>
        </p:txBody>
      </p:sp>
      <p:pic>
        <p:nvPicPr>
          <p:cNvPr id="20487" name="Picture 7">
            <a:extLst>
              <a:ext uri="{FF2B5EF4-FFF2-40B4-BE49-F238E27FC236}">
                <a16:creationId xmlns:a16="http://schemas.microsoft.com/office/drawing/2014/main" id="{B6A8AE50-6F2A-4FF3-BFFD-FBA149908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1219200"/>
            <a:ext cx="25908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8">
            <a:extLst>
              <a:ext uri="{FF2B5EF4-FFF2-40B4-BE49-F238E27FC236}">
                <a16:creationId xmlns:a16="http://schemas.microsoft.com/office/drawing/2014/main" id="{00753EBF-21EC-4765-BC43-CB6F79436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4114800"/>
            <a:ext cx="251460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D9FD5653-7AEF-4701-9760-B432DB15BEFB}"/>
              </a:ext>
            </a:extLst>
          </p:cNvPr>
          <p:cNvGraphicFramePr>
            <a:graphicFrameLocks noChangeAspect="1"/>
          </p:cNvGraphicFramePr>
          <p:nvPr/>
        </p:nvGraphicFramePr>
        <p:xfrm>
          <a:off x="6400800" y="1128713"/>
          <a:ext cx="5029200" cy="2293937"/>
        </p:xfrm>
        <a:graphic>
          <a:graphicData uri="http://schemas.openxmlformats.org/presentationml/2006/ole">
            <mc:AlternateContent xmlns:mc="http://schemas.openxmlformats.org/markup-compatibility/2006">
              <mc:Choice xmlns:v="urn:schemas-microsoft-com:vml" Requires="v">
                <p:oleObj spid="_x0000_s21512" r:id="rId3" imgW="4519930" imgH="2738120" progId="">
                  <p:embed/>
                </p:oleObj>
              </mc:Choice>
              <mc:Fallback>
                <p:oleObj r:id="rId3" imgW="4519930" imgH="27381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128713"/>
                        <a:ext cx="50292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7" name="Object 3">
            <a:extLst>
              <a:ext uri="{FF2B5EF4-FFF2-40B4-BE49-F238E27FC236}">
                <a16:creationId xmlns:a16="http://schemas.microsoft.com/office/drawing/2014/main" id="{B34EDB2D-92A7-44F4-9CD3-AB4A79926D46}"/>
              </a:ext>
            </a:extLst>
          </p:cNvPr>
          <p:cNvGraphicFramePr>
            <a:graphicFrameLocks noChangeAspect="1"/>
          </p:cNvGraphicFramePr>
          <p:nvPr/>
        </p:nvGraphicFramePr>
        <p:xfrm>
          <a:off x="508000" y="1219200"/>
          <a:ext cx="5214938" cy="2090738"/>
        </p:xfrm>
        <a:graphic>
          <a:graphicData uri="http://schemas.openxmlformats.org/presentationml/2006/ole">
            <mc:AlternateContent xmlns:mc="http://schemas.openxmlformats.org/markup-compatibility/2006">
              <mc:Choice xmlns:v="urn:schemas-microsoft-com:vml" Requires="v">
                <p:oleObj spid="_x0000_s21513" r:id="rId5" imgW="4519930" imgH="2419350" progId="">
                  <p:embed/>
                </p:oleObj>
              </mc:Choice>
              <mc:Fallback>
                <p:oleObj r:id="rId5" imgW="4519930" imgH="241935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0" y="1219200"/>
                        <a:ext cx="5214938"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Object 4">
            <a:extLst>
              <a:ext uri="{FF2B5EF4-FFF2-40B4-BE49-F238E27FC236}">
                <a16:creationId xmlns:a16="http://schemas.microsoft.com/office/drawing/2014/main" id="{0FC39742-7E56-434D-AFC0-F160C169E239}"/>
              </a:ext>
            </a:extLst>
          </p:cNvPr>
          <p:cNvGraphicFramePr>
            <a:graphicFrameLocks noChangeAspect="1"/>
          </p:cNvGraphicFramePr>
          <p:nvPr/>
        </p:nvGraphicFramePr>
        <p:xfrm>
          <a:off x="508000" y="3805238"/>
          <a:ext cx="5832475" cy="2520950"/>
        </p:xfrm>
        <a:graphic>
          <a:graphicData uri="http://schemas.openxmlformats.org/presentationml/2006/ole">
            <mc:AlternateContent xmlns:mc="http://schemas.openxmlformats.org/markup-compatibility/2006">
              <mc:Choice xmlns:v="urn:schemas-microsoft-com:vml" Requires="v">
                <p:oleObj spid="_x0000_s21514" r:id="rId7" imgW="5119370" imgH="2941320" progId="">
                  <p:embed/>
                </p:oleObj>
              </mc:Choice>
              <mc:Fallback>
                <p:oleObj r:id="rId7" imgW="5119370" imgH="294132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 y="3805238"/>
                        <a:ext cx="58324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9" name="Object 5">
            <a:extLst>
              <a:ext uri="{FF2B5EF4-FFF2-40B4-BE49-F238E27FC236}">
                <a16:creationId xmlns:a16="http://schemas.microsoft.com/office/drawing/2014/main" id="{3399C777-128B-46DA-AC22-04F1CCC0D84E}"/>
              </a:ext>
            </a:extLst>
          </p:cNvPr>
          <p:cNvGraphicFramePr>
            <a:graphicFrameLocks noChangeAspect="1"/>
          </p:cNvGraphicFramePr>
          <p:nvPr/>
        </p:nvGraphicFramePr>
        <p:xfrm>
          <a:off x="6400800" y="3886200"/>
          <a:ext cx="5334000" cy="2466975"/>
        </p:xfrm>
        <a:graphic>
          <a:graphicData uri="http://schemas.openxmlformats.org/presentationml/2006/ole">
            <mc:AlternateContent xmlns:mc="http://schemas.openxmlformats.org/markup-compatibility/2006">
              <mc:Choice xmlns:v="urn:schemas-microsoft-com:vml" Requires="v">
                <p:oleObj spid="_x0000_s21515" r:id="rId9" imgW="4034790" imgH="2495550" progId="">
                  <p:embed/>
                </p:oleObj>
              </mc:Choice>
              <mc:Fallback>
                <p:oleObj r:id="rId9" imgW="4034790" imgH="2495550"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3886200"/>
                        <a:ext cx="53340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0" name="Text Box 6">
            <a:extLst>
              <a:ext uri="{FF2B5EF4-FFF2-40B4-BE49-F238E27FC236}">
                <a16:creationId xmlns:a16="http://schemas.microsoft.com/office/drawing/2014/main" id="{4ACCD101-7B00-4061-88DB-D38112B5F0B1}"/>
              </a:ext>
            </a:extLst>
          </p:cNvPr>
          <p:cNvSpPr txBox="1">
            <a:spLocks noChangeArrowheads="1"/>
          </p:cNvSpPr>
          <p:nvPr/>
        </p:nvSpPr>
        <p:spPr bwMode="auto">
          <a:xfrm>
            <a:off x="1828800" y="3276600"/>
            <a:ext cx="944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400">
                <a:solidFill>
                  <a:srgbClr val="0000CC"/>
                </a:solidFill>
                <a:latin typeface="Arial" panose="020B0604020202020204" pitchFamily="34" charset="0"/>
              </a:rPr>
              <a:t>General structures of feedforward networks</a:t>
            </a:r>
          </a:p>
        </p:txBody>
      </p:sp>
      <p:sp>
        <p:nvSpPr>
          <p:cNvPr id="21511" name="Text Box 7">
            <a:extLst>
              <a:ext uri="{FF2B5EF4-FFF2-40B4-BE49-F238E27FC236}">
                <a16:creationId xmlns:a16="http://schemas.microsoft.com/office/drawing/2014/main" id="{E040F2FD-A333-400C-B673-8342A615899D}"/>
              </a:ext>
            </a:extLst>
          </p:cNvPr>
          <p:cNvSpPr txBox="1">
            <a:spLocks noChangeArrowheads="1"/>
          </p:cNvSpPr>
          <p:nvPr/>
        </p:nvSpPr>
        <p:spPr bwMode="auto">
          <a:xfrm>
            <a:off x="2133600" y="61722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400">
                <a:solidFill>
                  <a:srgbClr val="FF0000"/>
                </a:solidFill>
                <a:latin typeface="Arial" panose="020B0604020202020204" pitchFamily="34" charset="0"/>
              </a:rPr>
              <a:t>General structures of feedback networks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DDB8138-2BDF-4932-B01B-9A95F2AA1CE5}"/>
              </a:ext>
            </a:extLst>
          </p:cNvPr>
          <p:cNvSpPr>
            <a:spLocks noGrp="1" noRot="1" noChangeArrowheads="1"/>
          </p:cNvSpPr>
          <p:nvPr>
            <p:ph type="body" idx="4294967295"/>
          </p:nvPr>
        </p:nvSpPr>
        <p:spPr>
          <a:xfrm>
            <a:off x="403225" y="1600200"/>
            <a:ext cx="11387138" cy="4498975"/>
          </a:xfrm>
        </p:spPr>
        <p:txBody>
          <a:bodyPr/>
          <a:lstStyle/>
          <a:p>
            <a:r>
              <a:rPr lang="zh-CN" altLang="en-US">
                <a:ea typeface="宋体" panose="02010600030101010101" pitchFamily="2" charset="-122"/>
              </a:rPr>
              <a:t>通过神经网络所在环境的模拟过程，调整网络中的自由参数</a:t>
            </a:r>
          </a:p>
          <a:p>
            <a:pPr>
              <a:buFont typeface="Wingdings" panose="05000000000000000000" pitchFamily="2" charset="2"/>
              <a:buNone/>
            </a:pPr>
            <a:r>
              <a:rPr lang="zh-CN" altLang="en-US">
                <a:ea typeface="宋体" panose="02010600030101010101" pitchFamily="2" charset="-122"/>
              </a:rPr>
              <a:t>	 Learning by data</a:t>
            </a:r>
            <a:endParaRPr lang="en-US" altLang="zh-CN">
              <a:ea typeface="宋体" panose="02010600030101010101" pitchFamily="2" charset="-122"/>
            </a:endParaRPr>
          </a:p>
          <a:p>
            <a:pPr>
              <a:buFont typeface="Wingdings" panose="05000000000000000000" pitchFamily="2" charset="2"/>
              <a:buNone/>
            </a:pPr>
            <a:endParaRPr lang="en-US" altLang="zh-CN" sz="1600">
              <a:ea typeface="宋体" panose="02010600030101010101" pitchFamily="2" charset="-122"/>
            </a:endParaRPr>
          </a:p>
          <a:p>
            <a:pPr>
              <a:buFont typeface="Wingdings" panose="05000000000000000000" pitchFamily="2" charset="2"/>
              <a:buNone/>
            </a:pPr>
            <a:endParaRPr lang="en-US" altLang="zh-CN" sz="1600">
              <a:ea typeface="宋体" panose="02010600030101010101" pitchFamily="2" charset="-122"/>
            </a:endParaRPr>
          </a:p>
          <a:p>
            <a:r>
              <a:rPr lang="zh-CN" altLang="en-US">
                <a:ea typeface="宋体" panose="02010600030101010101" pitchFamily="2" charset="-122"/>
              </a:rPr>
              <a:t>学习模型</a:t>
            </a:r>
          </a:p>
          <a:p>
            <a:pPr>
              <a:buFont typeface="Wingdings" panose="05000000000000000000" pitchFamily="2" charset="2"/>
              <a:buNone/>
            </a:pPr>
            <a:r>
              <a:rPr lang="en-US" altLang="zh-CN">
                <a:solidFill>
                  <a:srgbClr val="FF0000"/>
                </a:solidFill>
                <a:ea typeface="宋体" panose="02010600030101010101" pitchFamily="2" charset="-122"/>
              </a:rPr>
              <a:t>   Incremental vs. Batch</a:t>
            </a:r>
            <a:endParaRPr lang="en-US" altLang="zh-CN" sz="1600">
              <a:solidFill>
                <a:srgbClr val="FF0000"/>
              </a:solidFill>
              <a:ea typeface="宋体" panose="02010600030101010101" pitchFamily="2" charset="-122"/>
            </a:endParaRPr>
          </a:p>
          <a:p>
            <a:r>
              <a:rPr lang="zh-CN" altLang="en-US">
                <a:ea typeface="宋体" panose="02010600030101010101" pitchFamily="2" charset="-122"/>
              </a:rPr>
              <a:t>两种类型</a:t>
            </a:r>
          </a:p>
          <a:p>
            <a:pPr>
              <a:buFont typeface="Wingdings" panose="05000000000000000000" pitchFamily="2" charset="2"/>
              <a:buNone/>
            </a:pPr>
            <a:r>
              <a:rPr lang="en-US" altLang="zh-CN">
                <a:ea typeface="宋体" panose="02010600030101010101" pitchFamily="2" charset="-122"/>
              </a:rPr>
              <a:t>   </a:t>
            </a:r>
            <a:r>
              <a:rPr lang="en-US" altLang="zh-CN">
                <a:solidFill>
                  <a:srgbClr val="FF0000"/>
                </a:solidFill>
                <a:ea typeface="宋体" panose="02010600030101010101" pitchFamily="2" charset="-122"/>
              </a:rPr>
              <a:t>Supervised vs. Unsupervised</a:t>
            </a:r>
          </a:p>
        </p:txBody>
      </p:sp>
      <p:sp>
        <p:nvSpPr>
          <p:cNvPr id="22531" name="Rectangle 3">
            <a:extLst>
              <a:ext uri="{FF2B5EF4-FFF2-40B4-BE49-F238E27FC236}">
                <a16:creationId xmlns:a16="http://schemas.microsoft.com/office/drawing/2014/main" id="{05F9C7D5-59C7-4C22-8F92-1AC766A26780}"/>
              </a:ext>
            </a:extLst>
          </p:cNvPr>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2532" name="Rectangle 4">
            <a:extLst>
              <a:ext uri="{FF2B5EF4-FFF2-40B4-BE49-F238E27FC236}">
                <a16:creationId xmlns:a16="http://schemas.microsoft.com/office/drawing/2014/main" id="{1D88FC95-1B87-44C9-B215-150711815F36}"/>
              </a:ext>
            </a:extLst>
          </p:cNvPr>
          <p:cNvSpPr>
            <a:spLocks noChangeArrowheads="1"/>
          </p:cNvSpPr>
          <p:nvPr/>
        </p:nvSpPr>
        <p:spPr bwMode="auto">
          <a:xfrm>
            <a:off x="0" y="30480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2533" name="Rectangle 5">
            <a:extLst>
              <a:ext uri="{FF2B5EF4-FFF2-40B4-BE49-F238E27FC236}">
                <a16:creationId xmlns:a16="http://schemas.microsoft.com/office/drawing/2014/main" id="{73F24EA5-875E-4B97-9A05-496C26801C6C}"/>
              </a:ext>
            </a:extLst>
          </p:cNvPr>
          <p:cNvSpPr>
            <a:spLocks noGrp="1" noChangeArrowheads="1"/>
          </p:cNvSpPr>
          <p:nvPr>
            <p:ph type="title" idx="4294967295"/>
          </p:nvPr>
        </p:nvSpPr>
        <p:spPr/>
        <p:txBody>
          <a:bodyPr/>
          <a:lstStyle/>
          <a:p>
            <a:r>
              <a:rPr lang="en-US" altLang="zh-CN">
                <a:ea typeface="宋体" panose="02010600030101010101" pitchFamily="2" charset="-122"/>
              </a:rPr>
              <a:t>ANN</a:t>
            </a:r>
            <a:r>
              <a:rPr lang="zh-CN" altLang="en-US">
                <a:ea typeface="宋体" panose="02010600030101010101" pitchFamily="2" charset="-122"/>
              </a:rPr>
              <a:t>的学习方法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0648357-93FD-4A4C-9A8B-D36BD1003277}"/>
              </a:ext>
            </a:extLst>
          </p:cNvPr>
          <p:cNvSpPr>
            <a:spLocks noGrp="1" noChangeArrowheads="1"/>
          </p:cNvSpPr>
          <p:nvPr>
            <p:ph type="title" idx="4294967295"/>
          </p:nvPr>
        </p:nvSpPr>
        <p:spPr/>
        <p:txBody>
          <a:bodyPr/>
          <a:lstStyle/>
          <a:p>
            <a:pPr eaLnBrk="1" hangingPunct="1"/>
            <a:br>
              <a:rPr lang="en-US" altLang="zh-CN">
                <a:ea typeface="宋体" panose="02010600030101010101" pitchFamily="2" charset="-122"/>
              </a:rPr>
            </a:br>
            <a:r>
              <a:rPr lang="zh-CN" altLang="en-US">
                <a:ea typeface="宋体" panose="02010600030101010101" pitchFamily="2" charset="-122"/>
              </a:rPr>
              <a:t>联结主义学派 </a:t>
            </a:r>
            <a:br>
              <a:rPr lang="zh-CN" altLang="en-US">
                <a:ea typeface="宋体" panose="02010600030101010101" pitchFamily="2" charset="-122"/>
              </a:rPr>
            </a:br>
            <a:endParaRPr lang="zh-CN" altLang="en-US">
              <a:ea typeface="宋体" panose="02010600030101010101" pitchFamily="2" charset="-122"/>
            </a:endParaRPr>
          </a:p>
        </p:txBody>
      </p:sp>
      <p:sp>
        <p:nvSpPr>
          <p:cNvPr id="4099" name="内容占位符 2">
            <a:extLst>
              <a:ext uri="{FF2B5EF4-FFF2-40B4-BE49-F238E27FC236}">
                <a16:creationId xmlns:a16="http://schemas.microsoft.com/office/drawing/2014/main" id="{DB4C8A98-551D-4A5C-AE9A-6B423262BB8E}"/>
              </a:ext>
            </a:extLst>
          </p:cNvPr>
          <p:cNvSpPr>
            <a:spLocks noGrp="1" noChangeArrowheads="1"/>
          </p:cNvSpPr>
          <p:nvPr>
            <p:ph idx="4294967295"/>
          </p:nvPr>
        </p:nvSpPr>
        <p:spPr>
          <a:xfrm>
            <a:off x="406400" y="1397000"/>
            <a:ext cx="7518400" cy="4729163"/>
          </a:xfrm>
        </p:spPr>
        <p:txBody>
          <a:bodyPr/>
          <a:lstStyle/>
          <a:p>
            <a:pPr eaLnBrk="1" hangingPunct="1"/>
            <a:r>
              <a:rPr lang="zh-CN" altLang="en-US">
                <a:ea typeface="宋体" panose="02010600030101010101" pitchFamily="2" charset="-122"/>
              </a:rPr>
              <a:t>又称仿生学派或生理学派</a:t>
            </a:r>
            <a:endParaRPr lang="en-US" altLang="zh-CN">
              <a:ea typeface="宋体" panose="02010600030101010101" pitchFamily="2" charset="-122"/>
            </a:endParaRPr>
          </a:p>
          <a:p>
            <a:pPr lvl="1" eaLnBrk="1" hangingPunct="1"/>
            <a:r>
              <a:rPr lang="zh-CN" altLang="en-US">
                <a:ea typeface="宋体" panose="02010600030101010101" pitchFamily="2" charset="-122"/>
              </a:rPr>
              <a:t>认为人的思维基元是神经元，而不是符号处理过程</a:t>
            </a:r>
            <a:endParaRPr lang="en-US" altLang="zh-CN">
              <a:ea typeface="宋体" panose="02010600030101010101" pitchFamily="2" charset="-122"/>
            </a:endParaRPr>
          </a:p>
          <a:p>
            <a:pPr lvl="1" eaLnBrk="1" hangingPunct="1"/>
            <a:r>
              <a:rPr lang="zh-CN" altLang="en-US">
                <a:ea typeface="宋体" panose="02010600030101010101" pitchFamily="2" charset="-122"/>
              </a:rPr>
              <a:t>认为人脑不同于电脑</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核心：智能的本质是联接机制。</a:t>
            </a:r>
            <a:endParaRPr lang="en-US" altLang="zh-CN">
              <a:ea typeface="宋体" panose="02010600030101010101" pitchFamily="2" charset="-122"/>
            </a:endParaRPr>
          </a:p>
          <a:p>
            <a:pPr eaLnBrk="1" hangingPunct="1"/>
            <a:r>
              <a:rPr lang="zh-CN" altLang="en-US">
                <a:ea typeface="宋体" panose="02010600030101010101" pitchFamily="2" charset="-122"/>
              </a:rPr>
              <a:t>原理：神经网络及神经网络间的连接机制和学习算法</a:t>
            </a:r>
          </a:p>
        </p:txBody>
      </p:sp>
      <p:pic>
        <p:nvPicPr>
          <p:cNvPr id="4100" name="Picture 2">
            <a:extLst>
              <a:ext uri="{FF2B5EF4-FFF2-40B4-BE49-F238E27FC236}">
                <a16:creationId xmlns:a16="http://schemas.microsoft.com/office/drawing/2014/main" id="{815249C7-07C2-4A61-8E89-23847F28B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688" y="1633538"/>
            <a:ext cx="2063750"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3">
            <a:extLst>
              <a:ext uri="{FF2B5EF4-FFF2-40B4-BE49-F238E27FC236}">
                <a16:creationId xmlns:a16="http://schemas.microsoft.com/office/drawing/2014/main" id="{264D48D7-0894-4B37-8E7A-E54943F3A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688" y="4213225"/>
            <a:ext cx="2043112"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Box 4">
            <a:extLst>
              <a:ext uri="{FF2B5EF4-FFF2-40B4-BE49-F238E27FC236}">
                <a16:creationId xmlns:a16="http://schemas.microsoft.com/office/drawing/2014/main" id="{FFC86981-9CA5-47CD-9778-E6782FB57C04}"/>
              </a:ext>
            </a:extLst>
          </p:cNvPr>
          <p:cNvSpPr txBox="1">
            <a:spLocks noChangeArrowheads="1"/>
          </p:cNvSpPr>
          <p:nvPr/>
        </p:nvSpPr>
        <p:spPr bwMode="auto">
          <a:xfrm>
            <a:off x="8834438" y="3702050"/>
            <a:ext cx="2667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1800">
                <a:solidFill>
                  <a:schemeClr val="tx1"/>
                </a:solidFill>
                <a:latin typeface="Arial" panose="020B0604020202020204" pitchFamily="34" charset="0"/>
              </a:rPr>
              <a:t>麦卡洛可（</a:t>
            </a:r>
            <a:r>
              <a:rPr lang="en-US" altLang="zh-CN" sz="1800">
                <a:solidFill>
                  <a:schemeClr val="tx1"/>
                </a:solidFill>
                <a:latin typeface="Arial" panose="020B0604020202020204" pitchFamily="34" charset="0"/>
              </a:rPr>
              <a:t>McCulloch</a:t>
            </a:r>
            <a:r>
              <a:rPr lang="zh-CN" altLang="en-US" sz="1800">
                <a:solidFill>
                  <a:schemeClr val="tx1"/>
                </a:solidFill>
                <a:latin typeface="Arial" panose="020B0604020202020204" pitchFamily="34" charset="0"/>
              </a:rPr>
              <a:t>）</a:t>
            </a:r>
          </a:p>
        </p:txBody>
      </p:sp>
      <p:sp>
        <p:nvSpPr>
          <p:cNvPr id="4103" name="矩形 5">
            <a:extLst>
              <a:ext uri="{FF2B5EF4-FFF2-40B4-BE49-F238E27FC236}">
                <a16:creationId xmlns:a16="http://schemas.microsoft.com/office/drawing/2014/main" id="{9A0AFC69-DDC0-4561-8F65-3598385CCC40}"/>
              </a:ext>
            </a:extLst>
          </p:cNvPr>
          <p:cNvSpPr>
            <a:spLocks noChangeArrowheads="1"/>
          </p:cNvSpPr>
          <p:nvPr/>
        </p:nvSpPr>
        <p:spPr bwMode="auto">
          <a:xfrm>
            <a:off x="9259888" y="620395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1800">
                <a:solidFill>
                  <a:schemeClr val="tx1"/>
                </a:solidFill>
                <a:latin typeface="Arial" panose="020B0604020202020204" pitchFamily="34" charset="0"/>
              </a:rPr>
              <a:t>皮茨（</a:t>
            </a:r>
            <a:r>
              <a:rPr lang="en-US" altLang="zh-CN" sz="1800">
                <a:solidFill>
                  <a:schemeClr val="tx1"/>
                </a:solidFill>
                <a:latin typeface="Arial" panose="020B0604020202020204" pitchFamily="34" charset="0"/>
              </a:rPr>
              <a:t>Pitts)</a:t>
            </a:r>
            <a:endParaRPr lang="zh-CN" altLang="en-US" sz="180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7231107-A025-432A-BF28-4246C5A5A9C7}"/>
              </a:ext>
            </a:extLst>
          </p:cNvPr>
          <p:cNvSpPr>
            <a:spLocks noGrp="1" noRot="1" noChangeArrowheads="1"/>
          </p:cNvSpPr>
          <p:nvPr>
            <p:ph type="body" idx="4294967295"/>
          </p:nvPr>
        </p:nvSpPr>
        <p:spPr>
          <a:xfrm>
            <a:off x="508000" y="1752600"/>
            <a:ext cx="11277600" cy="4419600"/>
          </a:xfrm>
        </p:spPr>
        <p:txBody>
          <a:bodyPr/>
          <a:lstStyle/>
          <a:p>
            <a:r>
              <a:rPr lang="zh-CN" altLang="en-US">
                <a:ea typeface="宋体" panose="02010600030101010101" pitchFamily="2" charset="-122"/>
              </a:rPr>
              <a:t>若两端的神经元同时激活，增强联接权重</a:t>
            </a:r>
            <a:endParaRPr lang="en-US" altLang="zh-CN">
              <a:ea typeface="宋体" panose="02010600030101010101" pitchFamily="2" charset="-122"/>
            </a:endParaRPr>
          </a:p>
          <a:p>
            <a:r>
              <a:rPr lang="en-US" altLang="zh-CN">
                <a:ea typeface="宋体" panose="02010600030101010101" pitchFamily="2" charset="-122"/>
              </a:rPr>
              <a:t>Unsupervised Learning</a:t>
            </a:r>
          </a:p>
          <a:p>
            <a:pPr>
              <a:buFont typeface="Wingdings" panose="05000000000000000000" pitchFamily="2" charset="2"/>
              <a:buNone/>
            </a:pPr>
            <a:endParaRPr lang="en-US" altLang="zh-CN" sz="2800">
              <a:ea typeface="宋体" panose="02010600030101010101" pitchFamily="2" charset="-122"/>
            </a:endParaRPr>
          </a:p>
          <a:p>
            <a:pPr>
              <a:buFont typeface="Wingdings" panose="05000000000000000000" pitchFamily="2" charset="2"/>
              <a:buNone/>
            </a:pPr>
            <a:endParaRPr lang="en-US" altLang="zh-CN" sz="2800">
              <a:solidFill>
                <a:srgbClr val="0000CC"/>
              </a:solidFill>
              <a:ea typeface="宋体" panose="02010600030101010101" pitchFamily="2" charset="-122"/>
            </a:endParaRPr>
          </a:p>
        </p:txBody>
      </p:sp>
      <p:graphicFrame>
        <p:nvGraphicFramePr>
          <p:cNvPr id="23555" name="对象 24578">
            <a:extLst>
              <a:ext uri="{FF2B5EF4-FFF2-40B4-BE49-F238E27FC236}">
                <a16:creationId xmlns:a16="http://schemas.microsoft.com/office/drawing/2014/main" id="{299F00ED-A592-452C-92EC-2971F09A55B5}"/>
              </a:ext>
            </a:extLst>
          </p:cNvPr>
          <p:cNvGraphicFramePr>
            <a:graphicFrameLocks noChangeAspect="1"/>
          </p:cNvGraphicFramePr>
          <p:nvPr/>
        </p:nvGraphicFramePr>
        <p:xfrm>
          <a:off x="1447800" y="3581400"/>
          <a:ext cx="6835775" cy="660400"/>
        </p:xfrm>
        <a:graphic>
          <a:graphicData uri="http://schemas.openxmlformats.org/presentationml/2006/ole">
            <mc:AlternateContent xmlns:mc="http://schemas.openxmlformats.org/markup-compatibility/2006">
              <mc:Choice xmlns:v="urn:schemas-microsoft-com:vml" Requires="v">
                <p:oleObj spid="_x0000_s23561" r:id="rId3" imgW="1905000" imgH="241300" progId="Equation.3">
                  <p:embed/>
                </p:oleObj>
              </mc:Choice>
              <mc:Fallback>
                <p:oleObj r:id="rId3" imgW="1905000" imgH="241300" progId="Equation.3">
                  <p:embed/>
                  <p:pic>
                    <p:nvPicPr>
                      <p:cNvPr id="0" name="对象 245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581400"/>
                        <a:ext cx="68357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6" name="Rectangle 4">
            <a:extLst>
              <a:ext uri="{FF2B5EF4-FFF2-40B4-BE49-F238E27FC236}">
                <a16:creationId xmlns:a16="http://schemas.microsoft.com/office/drawing/2014/main" id="{BFBF1AA7-ACF8-4E59-B643-DE5EBA11029F}"/>
              </a:ext>
            </a:extLst>
          </p:cNvPr>
          <p:cNvSpPr>
            <a:spLocks noGrp="1" noChangeArrowheads="1"/>
          </p:cNvSpPr>
          <p:nvPr>
            <p:ph type="title" idx="4294967295"/>
          </p:nvPr>
        </p:nvSpPr>
        <p:spPr/>
        <p:txBody>
          <a:bodyPr/>
          <a:lstStyle/>
          <a:p>
            <a:r>
              <a:rPr lang="zh-CN" altLang="en-US">
                <a:ea typeface="宋体" panose="02010600030101010101" pitchFamily="2" charset="-122"/>
              </a:rPr>
              <a:t>学习策略</a:t>
            </a:r>
            <a:r>
              <a:rPr lang="en-US" altLang="zh-CN">
                <a:ea typeface="宋体" panose="02010600030101010101" pitchFamily="2" charset="-122"/>
              </a:rPr>
              <a:t>: </a:t>
            </a:r>
            <a:r>
              <a:rPr lang="en-US" altLang="zh-CN">
                <a:solidFill>
                  <a:schemeClr val="tx1"/>
                </a:solidFill>
                <a:ea typeface="宋体" panose="02010600030101010101" pitchFamily="2" charset="-122"/>
              </a:rPr>
              <a:t>Hebbrian Learning</a:t>
            </a:r>
          </a:p>
        </p:txBody>
      </p:sp>
      <p:pic>
        <p:nvPicPr>
          <p:cNvPr id="23557" name="Picture 5">
            <a:extLst>
              <a:ext uri="{FF2B5EF4-FFF2-40B4-BE49-F238E27FC236}">
                <a16:creationId xmlns:a16="http://schemas.microsoft.com/office/drawing/2014/main" id="{75D17D90-3647-42F2-926B-9FEB82F316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124200"/>
            <a:ext cx="31686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对象 24581">
            <a:hlinkClick r:id="" action="ppaction://ole?verb=1"/>
            <a:extLst>
              <a:ext uri="{FF2B5EF4-FFF2-40B4-BE49-F238E27FC236}">
                <a16:creationId xmlns:a16="http://schemas.microsoft.com/office/drawing/2014/main" id="{F1186602-D451-42BB-8DA4-1F207BE0CF92}"/>
              </a:ext>
            </a:extLst>
          </p:cNvPr>
          <p:cNvGraphicFramePr>
            <a:graphicFrameLocks noChangeAspect="1"/>
          </p:cNvGraphicFramePr>
          <p:nvPr/>
        </p:nvGraphicFramePr>
        <p:xfrm>
          <a:off x="9144000" y="5334000"/>
          <a:ext cx="381000" cy="571500"/>
        </p:xfrm>
        <a:graphic>
          <a:graphicData uri="http://schemas.openxmlformats.org/presentationml/2006/ole">
            <mc:AlternateContent xmlns:mc="http://schemas.openxmlformats.org/markup-compatibility/2006">
              <mc:Choice xmlns:v="urn:schemas-microsoft-com:vml" Requires="v">
                <p:oleObj spid="_x0000_s23562" r:id="rId6" imgW="152761" imgH="229322" progId="Equation.3">
                  <p:embed/>
                </p:oleObj>
              </mc:Choice>
              <mc:Fallback>
                <p:oleObj r:id="rId6" imgW="152761" imgH="229322" progId="Equation.3">
                  <p:embed/>
                  <p:pic>
                    <p:nvPicPr>
                      <p:cNvPr id="0" name="对象 245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0" y="5334000"/>
                        <a:ext cx="381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9" name="对象 24582">
            <a:hlinkClick r:id="" action="ppaction://ole?verb=1"/>
            <a:extLst>
              <a:ext uri="{FF2B5EF4-FFF2-40B4-BE49-F238E27FC236}">
                <a16:creationId xmlns:a16="http://schemas.microsoft.com/office/drawing/2014/main" id="{68FD7179-EE79-4A44-A2F7-0BB3682DD195}"/>
              </a:ext>
            </a:extLst>
          </p:cNvPr>
          <p:cNvGraphicFramePr>
            <a:graphicFrameLocks noChangeAspect="1"/>
          </p:cNvGraphicFramePr>
          <p:nvPr/>
        </p:nvGraphicFramePr>
        <p:xfrm>
          <a:off x="10058400" y="4267200"/>
          <a:ext cx="508000" cy="603250"/>
        </p:xfrm>
        <a:graphic>
          <a:graphicData uri="http://schemas.openxmlformats.org/presentationml/2006/ole">
            <mc:AlternateContent xmlns:mc="http://schemas.openxmlformats.org/markup-compatibility/2006">
              <mc:Choice xmlns:v="urn:schemas-microsoft-com:vml" Requires="v">
                <p:oleObj spid="_x0000_s23563" r:id="rId8" imgW="203601" imgH="241867" progId="Equation.3">
                  <p:embed/>
                </p:oleObj>
              </mc:Choice>
              <mc:Fallback>
                <p:oleObj r:id="rId8" imgW="203601" imgH="241867" progId="Equation.3">
                  <p:embed/>
                  <p:pic>
                    <p:nvPicPr>
                      <p:cNvPr id="0" name="对象 245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8400" y="4267200"/>
                        <a:ext cx="508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0" name="对象 24583">
            <a:hlinkClick r:id="" action="ppaction://ole?verb=1"/>
            <a:extLst>
              <a:ext uri="{FF2B5EF4-FFF2-40B4-BE49-F238E27FC236}">
                <a16:creationId xmlns:a16="http://schemas.microsoft.com/office/drawing/2014/main" id="{31A053F8-F19D-4327-AFD5-763543B82060}"/>
              </a:ext>
            </a:extLst>
          </p:cNvPr>
          <p:cNvGraphicFramePr>
            <a:graphicFrameLocks noChangeAspect="1"/>
          </p:cNvGraphicFramePr>
          <p:nvPr/>
        </p:nvGraphicFramePr>
        <p:xfrm>
          <a:off x="11198225" y="3552825"/>
          <a:ext cx="442913" cy="603250"/>
        </p:xfrm>
        <a:graphic>
          <a:graphicData uri="http://schemas.openxmlformats.org/presentationml/2006/ole">
            <mc:AlternateContent xmlns:mc="http://schemas.openxmlformats.org/markup-compatibility/2006">
              <mc:Choice xmlns:v="urn:schemas-microsoft-com:vml" Requires="v">
                <p:oleObj spid="_x0000_s23564" r:id="rId10" imgW="177970" imgH="241867" progId="Equation.3">
                  <p:embed/>
                </p:oleObj>
              </mc:Choice>
              <mc:Fallback>
                <p:oleObj r:id="rId10" imgW="177970" imgH="241867" progId="Equation.3">
                  <p:embed/>
                  <p:pic>
                    <p:nvPicPr>
                      <p:cNvPr id="0" name="对象 245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98225" y="3552825"/>
                        <a:ext cx="4429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EF69963-252E-4641-84C3-13C9DFDC628D}"/>
              </a:ext>
            </a:extLst>
          </p:cNvPr>
          <p:cNvSpPr>
            <a:spLocks noGrp="1" noRot="1" noChangeArrowheads="1"/>
          </p:cNvSpPr>
          <p:nvPr>
            <p:ph type="body" idx="4294967295"/>
          </p:nvPr>
        </p:nvSpPr>
        <p:spPr>
          <a:xfrm>
            <a:off x="508000" y="1676400"/>
            <a:ext cx="11277600" cy="4191000"/>
          </a:xfrm>
        </p:spPr>
        <p:txBody>
          <a:bodyPr/>
          <a:lstStyle/>
          <a:p>
            <a:r>
              <a:rPr lang="en-US" altLang="zh-CN" sz="2800">
                <a:ea typeface="宋体" panose="02010600030101010101" pitchFamily="2" charset="-122"/>
              </a:rPr>
              <a:t> </a:t>
            </a:r>
            <a:r>
              <a:rPr lang="zh-CN" altLang="en-US">
                <a:ea typeface="宋体" panose="02010600030101010101" pitchFamily="2" charset="-122"/>
              </a:rPr>
              <a:t>最小化实际输出与期望输出之间的误差</a:t>
            </a:r>
            <a:r>
              <a:rPr lang="en-US" altLang="zh-CN">
                <a:ea typeface="宋体" panose="02010600030101010101" pitchFamily="2" charset="-122"/>
              </a:rPr>
              <a:t>(Supervised)</a:t>
            </a:r>
          </a:p>
          <a:p>
            <a:pPr>
              <a:buFont typeface="Wingdings" panose="05000000000000000000" pitchFamily="2" charset="2"/>
              <a:buNone/>
            </a:pPr>
            <a:r>
              <a:rPr lang="en-US" altLang="zh-CN" sz="4000">
                <a:ea typeface="宋体" panose="02010600030101010101" pitchFamily="2" charset="-122"/>
              </a:rPr>
              <a:t>   </a:t>
            </a:r>
            <a:r>
              <a:rPr lang="en-US" altLang="zh-CN" sz="2800">
                <a:ea typeface="宋体" panose="02010600030101010101" pitchFamily="2" charset="-122"/>
              </a:rPr>
              <a:t>-</a:t>
            </a:r>
            <a:r>
              <a:rPr lang="en-US" altLang="zh-CN" sz="2800">
                <a:solidFill>
                  <a:srgbClr val="0000CC"/>
                </a:solidFill>
                <a:ea typeface="宋体" panose="02010600030101010101" pitchFamily="2" charset="-122"/>
              </a:rPr>
              <a:t> </a:t>
            </a:r>
            <a:r>
              <a:rPr lang="en-US" altLang="zh-CN" sz="2800">
                <a:ea typeface="宋体" panose="02010600030101010101" pitchFamily="2" charset="-122"/>
              </a:rPr>
              <a:t>Delta Rule (LMS Rule, Widrow-Hoff)</a:t>
            </a:r>
          </a:p>
          <a:p>
            <a:pPr>
              <a:buFont typeface="Wingdings" panose="05000000000000000000" pitchFamily="2" charset="2"/>
              <a:buNone/>
            </a:pPr>
            <a:r>
              <a:rPr lang="en-US" altLang="zh-CN" sz="2800">
                <a:ea typeface="宋体" panose="02010600030101010101" pitchFamily="2" charset="-122"/>
              </a:rPr>
              <a:t>    - B-P Learning</a:t>
            </a:r>
          </a:p>
          <a:p>
            <a:pPr>
              <a:buFont typeface="Wingdings" panose="05000000000000000000" pitchFamily="2" charset="2"/>
              <a:buNone/>
            </a:pPr>
            <a:endParaRPr lang="en-US" altLang="zh-CN" sz="2800">
              <a:ea typeface="宋体" panose="02010600030101010101" pitchFamily="2" charset="-122"/>
            </a:endParaRPr>
          </a:p>
        </p:txBody>
      </p:sp>
      <p:sp>
        <p:nvSpPr>
          <p:cNvPr id="24579" name="Rectangle 3">
            <a:extLst>
              <a:ext uri="{FF2B5EF4-FFF2-40B4-BE49-F238E27FC236}">
                <a16:creationId xmlns:a16="http://schemas.microsoft.com/office/drawing/2014/main" id="{E9C08F2D-F74A-4089-A8FA-573303035579}"/>
              </a:ext>
            </a:extLst>
          </p:cNvPr>
          <p:cNvSpPr>
            <a:spLocks noChangeArrowheads="1"/>
          </p:cNvSpPr>
          <p:nvPr/>
        </p:nvSpPr>
        <p:spPr bwMode="auto">
          <a:xfrm>
            <a:off x="0" y="3211513"/>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24580" name="对象 25603">
            <a:extLst>
              <a:ext uri="{FF2B5EF4-FFF2-40B4-BE49-F238E27FC236}">
                <a16:creationId xmlns:a16="http://schemas.microsoft.com/office/drawing/2014/main" id="{E4697B33-AD6F-4F34-907B-20CAB00F6120}"/>
              </a:ext>
            </a:extLst>
          </p:cNvPr>
          <p:cNvGraphicFramePr>
            <a:graphicFrameLocks noChangeAspect="1"/>
          </p:cNvGraphicFramePr>
          <p:nvPr/>
        </p:nvGraphicFramePr>
        <p:xfrm>
          <a:off x="3352800" y="3965575"/>
          <a:ext cx="4876800" cy="919163"/>
        </p:xfrm>
        <a:graphic>
          <a:graphicData uri="http://schemas.openxmlformats.org/presentationml/2006/ole">
            <mc:AlternateContent xmlns:mc="http://schemas.openxmlformats.org/markup-compatibility/2006">
              <mc:Choice xmlns:v="urn:schemas-microsoft-com:vml" Requires="v">
                <p:oleObj spid="_x0000_s24587" r:id="rId3" imgW="1727950" imgH="431987" progId="Equation.3">
                  <p:embed/>
                </p:oleObj>
              </mc:Choice>
              <mc:Fallback>
                <p:oleObj r:id="rId3" imgW="1727950" imgH="431987" progId="Equation.3">
                  <p:embed/>
                  <p:pic>
                    <p:nvPicPr>
                      <p:cNvPr id="0" name="对象 25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965575"/>
                        <a:ext cx="48768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1" name="Text Box 5">
            <a:extLst>
              <a:ext uri="{FF2B5EF4-FFF2-40B4-BE49-F238E27FC236}">
                <a16:creationId xmlns:a16="http://schemas.microsoft.com/office/drawing/2014/main" id="{0D2444FB-932D-435F-8DDD-69C475E912FC}"/>
              </a:ext>
            </a:extLst>
          </p:cNvPr>
          <p:cNvSpPr txBox="1">
            <a:spLocks noChangeArrowheads="1"/>
          </p:cNvSpPr>
          <p:nvPr/>
        </p:nvSpPr>
        <p:spPr bwMode="auto">
          <a:xfrm>
            <a:off x="1143000" y="4041775"/>
            <a:ext cx="233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800">
                <a:solidFill>
                  <a:srgbClr val="0000CC"/>
                </a:solidFill>
                <a:latin typeface="Arial" panose="020B0604020202020204" pitchFamily="34" charset="0"/>
              </a:rPr>
              <a:t>Objective</a:t>
            </a:r>
            <a:r>
              <a:rPr lang="en-US" altLang="zh-CN" sz="2800">
                <a:solidFill>
                  <a:schemeClr val="tx1"/>
                </a:solidFill>
                <a:latin typeface="Arial" panose="020B0604020202020204" pitchFamily="34" charset="0"/>
              </a:rPr>
              <a:t>:</a:t>
            </a:r>
          </a:p>
        </p:txBody>
      </p:sp>
      <p:sp>
        <p:nvSpPr>
          <p:cNvPr id="24582" name="Text Box 6">
            <a:extLst>
              <a:ext uri="{FF2B5EF4-FFF2-40B4-BE49-F238E27FC236}">
                <a16:creationId xmlns:a16="http://schemas.microsoft.com/office/drawing/2014/main" id="{3E2D343C-B4D3-4B81-A113-BD7EAEB659F4}"/>
              </a:ext>
            </a:extLst>
          </p:cNvPr>
          <p:cNvSpPr txBox="1">
            <a:spLocks noChangeArrowheads="1"/>
          </p:cNvSpPr>
          <p:nvPr/>
        </p:nvSpPr>
        <p:spPr bwMode="auto">
          <a:xfrm>
            <a:off x="1143000" y="4840288"/>
            <a:ext cx="233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800">
                <a:solidFill>
                  <a:srgbClr val="0000CC"/>
                </a:solidFill>
                <a:latin typeface="Arial" panose="020B0604020202020204" pitchFamily="34" charset="0"/>
              </a:rPr>
              <a:t>Solution</a:t>
            </a:r>
            <a:r>
              <a:rPr lang="en-US" altLang="zh-CN" sz="2800">
                <a:solidFill>
                  <a:schemeClr val="tx1"/>
                </a:solidFill>
                <a:latin typeface="Arial" panose="020B0604020202020204" pitchFamily="34" charset="0"/>
              </a:rPr>
              <a:t>:</a:t>
            </a:r>
          </a:p>
        </p:txBody>
      </p:sp>
      <p:sp>
        <p:nvSpPr>
          <p:cNvPr id="24583" name="Rectangle 7">
            <a:extLst>
              <a:ext uri="{FF2B5EF4-FFF2-40B4-BE49-F238E27FC236}">
                <a16:creationId xmlns:a16="http://schemas.microsoft.com/office/drawing/2014/main" id="{625C1894-FBFE-4E0C-B68C-FBEF9C53FF9C}"/>
              </a:ext>
            </a:extLst>
          </p:cNvPr>
          <p:cNvSpPr>
            <a:spLocks noChangeArrowheads="1"/>
          </p:cNvSpPr>
          <p:nvPr/>
        </p:nvSpPr>
        <p:spPr bwMode="auto">
          <a:xfrm>
            <a:off x="0" y="3325813"/>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24584" name="对象 25607">
            <a:extLst>
              <a:ext uri="{FF2B5EF4-FFF2-40B4-BE49-F238E27FC236}">
                <a16:creationId xmlns:a16="http://schemas.microsoft.com/office/drawing/2014/main" id="{241011C2-EB56-498C-9DC0-C268B4EC4AFE}"/>
              </a:ext>
            </a:extLst>
          </p:cNvPr>
          <p:cNvGraphicFramePr>
            <a:graphicFrameLocks noChangeAspect="1"/>
          </p:cNvGraphicFramePr>
          <p:nvPr/>
        </p:nvGraphicFramePr>
        <p:xfrm>
          <a:off x="3352800" y="4956175"/>
          <a:ext cx="4470400" cy="496888"/>
        </p:xfrm>
        <a:graphic>
          <a:graphicData uri="http://schemas.openxmlformats.org/presentationml/2006/ole">
            <mc:AlternateContent xmlns:mc="http://schemas.openxmlformats.org/markup-compatibility/2006">
              <mc:Choice xmlns:v="urn:schemas-microsoft-com:vml" Requires="v">
                <p:oleObj spid="_x0000_s24588" r:id="rId5" imgW="1397607" imgH="203288" progId="Equation.3">
                  <p:embed/>
                </p:oleObj>
              </mc:Choice>
              <mc:Fallback>
                <p:oleObj r:id="rId5" imgW="1397607" imgH="203288" progId="Equation.3">
                  <p:embed/>
                  <p:pic>
                    <p:nvPicPr>
                      <p:cNvPr id="0" name="对象 256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956175"/>
                        <a:ext cx="4470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5" name="Rectangle 9">
            <a:extLst>
              <a:ext uri="{FF2B5EF4-FFF2-40B4-BE49-F238E27FC236}">
                <a16:creationId xmlns:a16="http://schemas.microsoft.com/office/drawing/2014/main" id="{F0B72B88-298D-48FF-B4FE-60A51D2D87C0}"/>
              </a:ext>
            </a:extLst>
          </p:cNvPr>
          <p:cNvSpPr>
            <a:spLocks noGrp="1" noChangeArrowheads="1"/>
          </p:cNvSpPr>
          <p:nvPr>
            <p:ph type="title" idx="4294967295"/>
          </p:nvPr>
        </p:nvSpPr>
        <p:spPr/>
        <p:txBody>
          <a:bodyPr/>
          <a:lstStyle/>
          <a:p>
            <a:r>
              <a:rPr lang="zh-CN" altLang="en-US">
                <a:ea typeface="宋体" panose="02010600030101010101" pitchFamily="2" charset="-122"/>
              </a:rPr>
              <a:t>学习策略</a:t>
            </a:r>
            <a:r>
              <a:rPr lang="en-US" altLang="zh-CN">
                <a:ea typeface="宋体" panose="02010600030101010101" pitchFamily="2" charset="-122"/>
              </a:rPr>
              <a:t>: Error Correction</a:t>
            </a:r>
          </a:p>
        </p:txBody>
      </p:sp>
      <p:pic>
        <p:nvPicPr>
          <p:cNvPr id="24586" name="Picture 10">
            <a:extLst>
              <a:ext uri="{FF2B5EF4-FFF2-40B4-BE49-F238E27FC236}">
                <a16:creationId xmlns:a16="http://schemas.microsoft.com/office/drawing/2014/main" id="{30F44402-2F4A-4611-9FB6-2D55EC531B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3000" y="2971800"/>
            <a:ext cx="25908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E9CCDE1-D361-4CD2-9E40-F5B0F4EAF264}"/>
              </a:ext>
            </a:extLst>
          </p:cNvPr>
          <p:cNvSpPr>
            <a:spLocks noGrp="1" noRot="1" noChangeArrowheads="1"/>
          </p:cNvSpPr>
          <p:nvPr>
            <p:ph type="body" idx="4294967295"/>
          </p:nvPr>
        </p:nvSpPr>
        <p:spPr>
          <a:xfrm>
            <a:off x="508000" y="1600200"/>
            <a:ext cx="11277600" cy="4267200"/>
          </a:xfrm>
        </p:spPr>
        <p:txBody>
          <a:bodyPr/>
          <a:lstStyle/>
          <a:p>
            <a:r>
              <a:rPr lang="zh-CN" altLang="en-US">
                <a:ea typeface="宋体" panose="02010600030101010101" pitchFamily="2" charset="-122"/>
              </a:rPr>
              <a:t>采用随机模式，跳出局部极小</a:t>
            </a:r>
            <a:endParaRPr lang="en-US" altLang="zh-CN">
              <a:ea typeface="宋体" panose="02010600030101010101" pitchFamily="2" charset="-122"/>
            </a:endParaRPr>
          </a:p>
          <a:p>
            <a:pPr>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 </a:t>
            </a:r>
            <a:r>
              <a:rPr lang="zh-CN" altLang="en-US" sz="2800">
                <a:latin typeface="Times New Roman" panose="02020603050405020304" pitchFamily="18" charset="0"/>
                <a:ea typeface="宋体" panose="02010600030101010101" pitchFamily="2" charset="-122"/>
              </a:rPr>
              <a:t>如果网络性能提高，新参数被接受</a:t>
            </a:r>
            <a:r>
              <a:rPr lang="en-US" altLang="zh-CN" sz="2800">
                <a:latin typeface="Times New Roman" panose="02020603050405020304" pitchFamily="18" charset="0"/>
                <a:ea typeface="宋体" panose="02010600030101010101" pitchFamily="2" charset="-122"/>
              </a:rPr>
              <a:t>.</a:t>
            </a:r>
          </a:p>
          <a:p>
            <a:pPr>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 </a:t>
            </a:r>
            <a:r>
              <a:rPr lang="zh-CN" altLang="en-US" sz="2800">
                <a:latin typeface="Times New Roman" panose="02020603050405020304" pitchFamily="18" charset="0"/>
                <a:ea typeface="宋体" panose="02010600030101010101" pitchFamily="2" charset="-122"/>
              </a:rPr>
              <a:t>否则，新参数依概率接受</a:t>
            </a:r>
            <a:endParaRPr lang="en-US" altLang="zh-CN" sz="2800">
              <a:latin typeface="Times New Roman" panose="02020603050405020304" pitchFamily="18" charset="0"/>
              <a:ea typeface="宋体" panose="02010600030101010101" pitchFamily="2" charset="-122"/>
            </a:endParaRPr>
          </a:p>
        </p:txBody>
      </p:sp>
      <p:grpSp>
        <p:nvGrpSpPr>
          <p:cNvPr id="25603" name="Group 3">
            <a:extLst>
              <a:ext uri="{FF2B5EF4-FFF2-40B4-BE49-F238E27FC236}">
                <a16:creationId xmlns:a16="http://schemas.microsoft.com/office/drawing/2014/main" id="{097DB2F1-1625-43DB-85DF-328D8A2FB2E7}"/>
              </a:ext>
            </a:extLst>
          </p:cNvPr>
          <p:cNvGrpSpPr>
            <a:grpSpLocks/>
          </p:cNvGrpSpPr>
          <p:nvPr/>
        </p:nvGrpSpPr>
        <p:grpSpPr bwMode="auto">
          <a:xfrm>
            <a:off x="0" y="4038600"/>
            <a:ext cx="12192000" cy="1828800"/>
            <a:chOff x="0" y="0"/>
            <a:chExt cx="19200" cy="2880"/>
          </a:xfrm>
        </p:grpSpPr>
        <p:sp>
          <p:nvSpPr>
            <p:cNvPr id="25605" name="Rectangle 4">
              <a:extLst>
                <a:ext uri="{FF2B5EF4-FFF2-40B4-BE49-F238E27FC236}">
                  <a16:creationId xmlns:a16="http://schemas.microsoft.com/office/drawing/2014/main" id="{CF23C92B-1E7D-4522-A6F7-4132D2F4BB89}"/>
                </a:ext>
              </a:extLst>
            </p:cNvPr>
            <p:cNvSpPr>
              <a:spLocks noChangeArrowheads="1"/>
            </p:cNvSpPr>
            <p:nvPr/>
          </p:nvSpPr>
          <p:spPr bwMode="auto">
            <a:xfrm>
              <a:off x="0" y="0"/>
              <a:ext cx="19200" cy="288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06" name="Oval 5">
              <a:extLst>
                <a:ext uri="{FF2B5EF4-FFF2-40B4-BE49-F238E27FC236}">
                  <a16:creationId xmlns:a16="http://schemas.microsoft.com/office/drawing/2014/main" id="{3B7D7883-A2B0-4EB4-B8FB-16A6C9F8FD0A}"/>
                </a:ext>
              </a:extLst>
            </p:cNvPr>
            <p:cNvSpPr>
              <a:spLocks noChangeArrowheads="1"/>
            </p:cNvSpPr>
            <p:nvPr/>
          </p:nvSpPr>
          <p:spPr bwMode="auto">
            <a:xfrm>
              <a:off x="6240" y="2040"/>
              <a:ext cx="640" cy="360"/>
            </a:xfrm>
            <a:prstGeom prst="ellipse">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07" name="Oval 6">
              <a:extLst>
                <a:ext uri="{FF2B5EF4-FFF2-40B4-BE49-F238E27FC236}">
                  <a16:creationId xmlns:a16="http://schemas.microsoft.com/office/drawing/2014/main" id="{221233AC-470B-4810-A6D8-99D4E9F17CCB}"/>
                </a:ext>
              </a:extLst>
            </p:cNvPr>
            <p:cNvSpPr>
              <a:spLocks noChangeArrowheads="1"/>
            </p:cNvSpPr>
            <p:nvPr/>
          </p:nvSpPr>
          <p:spPr bwMode="auto">
            <a:xfrm>
              <a:off x="10720" y="2400"/>
              <a:ext cx="640" cy="360"/>
            </a:xfrm>
            <a:prstGeom prst="ellipse">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08" name="Oval 7">
              <a:extLst>
                <a:ext uri="{FF2B5EF4-FFF2-40B4-BE49-F238E27FC236}">
                  <a16:creationId xmlns:a16="http://schemas.microsoft.com/office/drawing/2014/main" id="{D76EC0AE-960E-4402-80E6-65DADACFEAD9}"/>
                </a:ext>
              </a:extLst>
            </p:cNvPr>
            <p:cNvSpPr>
              <a:spLocks noChangeArrowheads="1"/>
            </p:cNvSpPr>
            <p:nvPr/>
          </p:nvSpPr>
          <p:spPr bwMode="auto">
            <a:xfrm>
              <a:off x="7040" y="1320"/>
              <a:ext cx="640" cy="360"/>
            </a:xfrm>
            <a:prstGeom prst="ellipse">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09" name="Oval 8">
              <a:extLst>
                <a:ext uri="{FF2B5EF4-FFF2-40B4-BE49-F238E27FC236}">
                  <a16:creationId xmlns:a16="http://schemas.microsoft.com/office/drawing/2014/main" id="{63E420A7-9CED-4707-81A4-C04A79F4472E}"/>
                </a:ext>
              </a:extLst>
            </p:cNvPr>
            <p:cNvSpPr>
              <a:spLocks noChangeArrowheads="1"/>
            </p:cNvSpPr>
            <p:nvPr/>
          </p:nvSpPr>
          <p:spPr bwMode="auto">
            <a:xfrm>
              <a:off x="8320" y="1320"/>
              <a:ext cx="640" cy="360"/>
            </a:xfrm>
            <a:prstGeom prst="ellipse">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0" name="Oval 9">
              <a:extLst>
                <a:ext uri="{FF2B5EF4-FFF2-40B4-BE49-F238E27FC236}">
                  <a16:creationId xmlns:a16="http://schemas.microsoft.com/office/drawing/2014/main" id="{1A86CA5F-73E1-4657-958F-9731EE13F791}"/>
                </a:ext>
              </a:extLst>
            </p:cNvPr>
            <p:cNvSpPr>
              <a:spLocks noChangeArrowheads="1"/>
            </p:cNvSpPr>
            <p:nvPr/>
          </p:nvSpPr>
          <p:spPr bwMode="auto">
            <a:xfrm>
              <a:off x="9280" y="1800"/>
              <a:ext cx="640" cy="360"/>
            </a:xfrm>
            <a:prstGeom prst="ellipse">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1" name="Oval 10">
              <a:extLst>
                <a:ext uri="{FF2B5EF4-FFF2-40B4-BE49-F238E27FC236}">
                  <a16:creationId xmlns:a16="http://schemas.microsoft.com/office/drawing/2014/main" id="{357DC954-5F12-4EA3-993C-C2A400812A5C}"/>
                </a:ext>
              </a:extLst>
            </p:cNvPr>
            <p:cNvSpPr>
              <a:spLocks noChangeArrowheads="1"/>
            </p:cNvSpPr>
            <p:nvPr/>
          </p:nvSpPr>
          <p:spPr bwMode="auto">
            <a:xfrm>
              <a:off x="10080" y="2160"/>
              <a:ext cx="640" cy="360"/>
            </a:xfrm>
            <a:prstGeom prst="ellipse">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2" name="Oval 11">
              <a:extLst>
                <a:ext uri="{FF2B5EF4-FFF2-40B4-BE49-F238E27FC236}">
                  <a16:creationId xmlns:a16="http://schemas.microsoft.com/office/drawing/2014/main" id="{75DF9614-7108-4388-AD09-822060C81051}"/>
                </a:ext>
              </a:extLst>
            </p:cNvPr>
            <p:cNvSpPr>
              <a:spLocks noChangeArrowheads="1"/>
            </p:cNvSpPr>
            <p:nvPr/>
          </p:nvSpPr>
          <p:spPr bwMode="auto">
            <a:xfrm>
              <a:off x="7040" y="1320"/>
              <a:ext cx="640" cy="360"/>
            </a:xfrm>
            <a:prstGeom prst="ellipse">
              <a:avLst/>
            </a:prstGeom>
            <a:solidFill>
              <a:srgbClr val="FFFFCC"/>
            </a:solidFill>
            <a:ln w="9525">
              <a:solidFill>
                <a:srgbClr val="FFFFCC"/>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3" name="Oval 12">
              <a:extLst>
                <a:ext uri="{FF2B5EF4-FFF2-40B4-BE49-F238E27FC236}">
                  <a16:creationId xmlns:a16="http://schemas.microsoft.com/office/drawing/2014/main" id="{BECA4D8B-5EFA-4F0B-AD94-A072ED6FA7D0}"/>
                </a:ext>
              </a:extLst>
            </p:cNvPr>
            <p:cNvSpPr>
              <a:spLocks noChangeArrowheads="1"/>
            </p:cNvSpPr>
            <p:nvPr/>
          </p:nvSpPr>
          <p:spPr bwMode="auto">
            <a:xfrm>
              <a:off x="8320" y="1320"/>
              <a:ext cx="640" cy="360"/>
            </a:xfrm>
            <a:prstGeom prst="ellipse">
              <a:avLst/>
            </a:prstGeom>
            <a:solidFill>
              <a:srgbClr val="FFFFCC"/>
            </a:solidFill>
            <a:ln w="9525">
              <a:solidFill>
                <a:srgbClr val="FFFFCC"/>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4" name="Oval 13">
              <a:extLst>
                <a:ext uri="{FF2B5EF4-FFF2-40B4-BE49-F238E27FC236}">
                  <a16:creationId xmlns:a16="http://schemas.microsoft.com/office/drawing/2014/main" id="{5F6F9A02-8BCF-4258-956A-C7FBD2F6F11D}"/>
                </a:ext>
              </a:extLst>
            </p:cNvPr>
            <p:cNvSpPr>
              <a:spLocks noChangeArrowheads="1"/>
            </p:cNvSpPr>
            <p:nvPr/>
          </p:nvSpPr>
          <p:spPr bwMode="auto">
            <a:xfrm>
              <a:off x="9280" y="1800"/>
              <a:ext cx="640" cy="360"/>
            </a:xfrm>
            <a:prstGeom prst="ellipse">
              <a:avLst/>
            </a:prstGeom>
            <a:solidFill>
              <a:srgbClr val="FFFFCC"/>
            </a:solidFill>
            <a:ln w="9525">
              <a:solidFill>
                <a:srgbClr val="FFFFCC"/>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5" name="Oval 14">
              <a:extLst>
                <a:ext uri="{FF2B5EF4-FFF2-40B4-BE49-F238E27FC236}">
                  <a16:creationId xmlns:a16="http://schemas.microsoft.com/office/drawing/2014/main" id="{69F16D29-159F-4F1B-9D81-57F1B676846D}"/>
                </a:ext>
              </a:extLst>
            </p:cNvPr>
            <p:cNvSpPr>
              <a:spLocks noChangeArrowheads="1"/>
            </p:cNvSpPr>
            <p:nvPr/>
          </p:nvSpPr>
          <p:spPr bwMode="auto">
            <a:xfrm>
              <a:off x="10080" y="2160"/>
              <a:ext cx="640" cy="360"/>
            </a:xfrm>
            <a:prstGeom prst="ellipse">
              <a:avLst/>
            </a:prstGeom>
            <a:solidFill>
              <a:srgbClr val="FFFFCC"/>
            </a:solidFill>
            <a:ln w="9525">
              <a:solidFill>
                <a:srgbClr val="FFFFCC"/>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6" name="Oval 15">
              <a:extLst>
                <a:ext uri="{FF2B5EF4-FFF2-40B4-BE49-F238E27FC236}">
                  <a16:creationId xmlns:a16="http://schemas.microsoft.com/office/drawing/2014/main" id="{A2757E7B-3A33-4789-A5A5-A08473087A67}"/>
                </a:ext>
              </a:extLst>
            </p:cNvPr>
            <p:cNvSpPr>
              <a:spLocks noChangeArrowheads="1"/>
            </p:cNvSpPr>
            <p:nvPr/>
          </p:nvSpPr>
          <p:spPr bwMode="auto">
            <a:xfrm>
              <a:off x="6240" y="2040"/>
              <a:ext cx="640" cy="360"/>
            </a:xfrm>
            <a:prstGeom prst="ellipse">
              <a:avLst/>
            </a:prstGeom>
            <a:solidFill>
              <a:srgbClr val="FFFFCC"/>
            </a:solidFill>
            <a:ln w="9525">
              <a:solidFill>
                <a:srgbClr val="FFFFCC"/>
              </a:solidFill>
              <a:miter lim="800000"/>
              <a:headEnd/>
              <a:tailEnd/>
            </a:ln>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25617" name="AutoShape 16">
              <a:extLst>
                <a:ext uri="{FF2B5EF4-FFF2-40B4-BE49-F238E27FC236}">
                  <a16:creationId xmlns:a16="http://schemas.microsoft.com/office/drawing/2014/main" id="{F1288D8E-846F-48BA-9849-F2E381DF51D5}"/>
                </a:ext>
              </a:extLst>
            </p:cNvPr>
            <p:cNvSpPr>
              <a:spLocks noChangeArrowheads="1"/>
            </p:cNvSpPr>
            <p:nvPr/>
          </p:nvSpPr>
          <p:spPr bwMode="auto">
            <a:xfrm>
              <a:off x="0" y="1680"/>
              <a:ext cx="4320" cy="720"/>
            </a:xfrm>
            <a:prstGeom prst="wedgeRectCallout">
              <a:avLst>
                <a:gd name="adj1" fmla="val 100694"/>
                <a:gd name="adj2" fmla="val 28472"/>
              </a:avLst>
            </a:prstGeom>
            <a:solidFill>
              <a:schemeClr val="accent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800" b="1">
                  <a:solidFill>
                    <a:schemeClr val="tx1"/>
                  </a:solidFill>
                  <a:latin typeface="Tahoma" panose="020B0604030504040204" pitchFamily="34" charset="0"/>
                </a:rPr>
                <a:t>Local Minimum</a:t>
              </a:r>
            </a:p>
          </p:txBody>
        </p:sp>
        <p:sp>
          <p:nvSpPr>
            <p:cNvPr id="25618" name="AutoShape 17">
              <a:extLst>
                <a:ext uri="{FF2B5EF4-FFF2-40B4-BE49-F238E27FC236}">
                  <a16:creationId xmlns:a16="http://schemas.microsoft.com/office/drawing/2014/main" id="{B2940E34-4D2F-4C34-A4D4-AC78CE287AF0}"/>
                </a:ext>
              </a:extLst>
            </p:cNvPr>
            <p:cNvSpPr>
              <a:spLocks noChangeArrowheads="1"/>
            </p:cNvSpPr>
            <p:nvPr/>
          </p:nvSpPr>
          <p:spPr bwMode="auto">
            <a:xfrm>
              <a:off x="12320" y="960"/>
              <a:ext cx="4320" cy="720"/>
            </a:xfrm>
            <a:prstGeom prst="wedgeRectCallout">
              <a:avLst>
                <a:gd name="adj1" fmla="val -76157"/>
                <a:gd name="adj2" fmla="val 186806"/>
              </a:avLst>
            </a:prstGeom>
            <a:solidFill>
              <a:schemeClr val="accent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800" b="1">
                  <a:solidFill>
                    <a:schemeClr val="tx1"/>
                  </a:solidFill>
                  <a:latin typeface="Tahoma" panose="020B0604030504040204" pitchFamily="34" charset="0"/>
                </a:rPr>
                <a:t>Global Minimum</a:t>
              </a:r>
            </a:p>
          </p:txBody>
        </p:sp>
        <p:sp>
          <p:nvSpPr>
            <p:cNvPr id="25619" name="Freeform 18">
              <a:extLst>
                <a:ext uri="{FF2B5EF4-FFF2-40B4-BE49-F238E27FC236}">
                  <a16:creationId xmlns:a16="http://schemas.microsoft.com/office/drawing/2014/main" id="{C30A7DA3-D835-42C2-9BF4-B9D810374234}"/>
                </a:ext>
              </a:extLst>
            </p:cNvPr>
            <p:cNvSpPr>
              <a:spLocks noChangeArrowheads="1"/>
            </p:cNvSpPr>
            <p:nvPr/>
          </p:nvSpPr>
          <p:spPr bwMode="auto">
            <a:xfrm>
              <a:off x="2080" y="240"/>
              <a:ext cx="9600" cy="2640"/>
            </a:xfrm>
            <a:custGeom>
              <a:avLst/>
              <a:gdLst>
                <a:gd name="T0" fmla="*/ 0 w 2544"/>
                <a:gd name="T1" fmla="*/ 0 h 968"/>
                <a:gd name="T2" fmla="*/ 4166 w 2544"/>
                <a:gd name="T3" fmla="*/ 2095 h 968"/>
                <a:gd name="T4" fmla="*/ 5796 w 2544"/>
                <a:gd name="T5" fmla="*/ 1309 h 968"/>
                <a:gd name="T6" fmla="*/ 8694 w 2544"/>
                <a:gd name="T7" fmla="*/ 2487 h 968"/>
                <a:gd name="T8" fmla="*/ 9600 w 2544"/>
                <a:gd name="T9" fmla="*/ 2225 h 968"/>
                <a:gd name="T10" fmla="*/ 0 60000 65536"/>
                <a:gd name="T11" fmla="*/ 0 60000 65536"/>
                <a:gd name="T12" fmla="*/ 0 60000 65536"/>
                <a:gd name="T13" fmla="*/ 0 60000 65536"/>
                <a:gd name="T14" fmla="*/ 0 60000 65536"/>
                <a:gd name="T15" fmla="*/ 0 w 2544"/>
                <a:gd name="T16" fmla="*/ 0 h 968"/>
                <a:gd name="T17" fmla="*/ 2544 w 2544"/>
                <a:gd name="T18" fmla="*/ 968 h 968"/>
              </a:gdLst>
              <a:ahLst/>
              <a:cxnLst>
                <a:cxn ang="T10">
                  <a:pos x="T0" y="T1"/>
                </a:cxn>
                <a:cxn ang="T11">
                  <a:pos x="T2" y="T3"/>
                </a:cxn>
                <a:cxn ang="T12">
                  <a:pos x="T4" y="T5"/>
                </a:cxn>
                <a:cxn ang="T13">
                  <a:pos x="T6" y="T7"/>
                </a:cxn>
                <a:cxn ang="T14">
                  <a:pos x="T8" y="T9"/>
                </a:cxn>
              </a:cxnLst>
              <a:rect l="T15" t="T16" r="T17" b="T18"/>
              <a:pathLst>
                <a:path w="2544" h="968">
                  <a:moveTo>
                    <a:pt x="0" y="0"/>
                  </a:moveTo>
                  <a:cubicBezTo>
                    <a:pt x="424" y="344"/>
                    <a:pt x="848" y="688"/>
                    <a:pt x="1104" y="768"/>
                  </a:cubicBezTo>
                  <a:cubicBezTo>
                    <a:pt x="1360" y="848"/>
                    <a:pt x="1336" y="456"/>
                    <a:pt x="1536" y="480"/>
                  </a:cubicBezTo>
                  <a:cubicBezTo>
                    <a:pt x="1736" y="504"/>
                    <a:pt x="2136" y="856"/>
                    <a:pt x="2304" y="912"/>
                  </a:cubicBezTo>
                  <a:cubicBezTo>
                    <a:pt x="2472" y="968"/>
                    <a:pt x="2504" y="832"/>
                    <a:pt x="2544" y="816"/>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604" name="Rectangle 19">
            <a:extLst>
              <a:ext uri="{FF2B5EF4-FFF2-40B4-BE49-F238E27FC236}">
                <a16:creationId xmlns:a16="http://schemas.microsoft.com/office/drawing/2014/main" id="{058C579A-03DB-4EEF-906B-CAA3F8D50249}"/>
              </a:ext>
            </a:extLst>
          </p:cNvPr>
          <p:cNvSpPr>
            <a:spLocks noGrp="1" noChangeArrowheads="1"/>
          </p:cNvSpPr>
          <p:nvPr>
            <p:ph type="title" idx="4294967295"/>
          </p:nvPr>
        </p:nvSpPr>
        <p:spPr/>
        <p:txBody>
          <a:bodyPr/>
          <a:lstStyle/>
          <a:p>
            <a:r>
              <a:rPr lang="zh-CN" altLang="en-US">
                <a:ea typeface="宋体" panose="02010600030101010101" pitchFamily="2" charset="-122"/>
              </a:rPr>
              <a:t>学习策略</a:t>
            </a:r>
            <a:r>
              <a:rPr lang="en-US" altLang="zh-CN">
                <a:ea typeface="宋体" panose="02010600030101010101" pitchFamily="2" charset="-122"/>
              </a:rPr>
              <a:t>: Stochastic Learning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E23A7A-3FC7-4FDC-829E-FAD56C941051}"/>
              </a:ext>
            </a:extLst>
          </p:cNvPr>
          <p:cNvSpPr>
            <a:spLocks noGrp="1" noRot="1" noChangeArrowheads="1"/>
          </p:cNvSpPr>
          <p:nvPr>
            <p:ph type="body" idx="4294967295"/>
          </p:nvPr>
        </p:nvSpPr>
        <p:spPr>
          <a:xfrm>
            <a:off x="508000" y="1676400"/>
            <a:ext cx="11277600" cy="4267200"/>
          </a:xfrm>
        </p:spPr>
        <p:txBody>
          <a:bodyPr/>
          <a:lstStyle/>
          <a:p>
            <a:r>
              <a:rPr lang="en-US" altLang="zh-CN">
                <a:ea typeface="宋体" panose="02010600030101010101" pitchFamily="2" charset="-122"/>
              </a:rPr>
              <a:t>“胜者为王”</a:t>
            </a:r>
            <a:r>
              <a:rPr lang="zh-CN" altLang="en-US">
                <a:ea typeface="宋体" panose="02010600030101010101" pitchFamily="2" charset="-122"/>
              </a:rPr>
              <a:t>(</a:t>
            </a:r>
            <a:r>
              <a:rPr lang="en-US" altLang="zh-CN">
                <a:ea typeface="宋体" panose="02010600030101010101" pitchFamily="2" charset="-122"/>
              </a:rPr>
              <a:t>Winner-take-all </a:t>
            </a:r>
            <a:r>
              <a:rPr lang="zh-CN" altLang="en-US">
                <a:ea typeface="宋体" panose="02010600030101010101" pitchFamily="2" charset="-122"/>
              </a:rPr>
              <a:t>)</a:t>
            </a:r>
          </a:p>
          <a:p>
            <a:pPr lvl="1"/>
            <a:r>
              <a:rPr lang="en-US" altLang="zh-CN">
                <a:ea typeface="宋体" panose="02010600030101010101" pitchFamily="2" charset="-122"/>
              </a:rPr>
              <a:t>Unsupervised</a:t>
            </a:r>
          </a:p>
          <a:p>
            <a:pPr lvl="1"/>
            <a:endParaRPr lang="en-US" altLang="zh-CN">
              <a:ea typeface="宋体" panose="02010600030101010101" pitchFamily="2" charset="-122"/>
            </a:endParaRPr>
          </a:p>
          <a:p>
            <a:r>
              <a:rPr lang="en-US" altLang="zh-CN">
                <a:ea typeface="宋体" panose="02010600030101010101" pitchFamily="2" charset="-122"/>
              </a:rPr>
              <a:t>How to compete?</a:t>
            </a:r>
          </a:p>
          <a:p>
            <a:pPr>
              <a:buFont typeface="Wingdings" panose="05000000000000000000" pitchFamily="2" charset="2"/>
              <a:buNone/>
            </a:pPr>
            <a:r>
              <a:rPr lang="en-US" altLang="zh-CN" sz="2800">
                <a:ea typeface="宋体" panose="02010600030101010101" pitchFamily="2" charset="-122"/>
              </a:rPr>
              <a:t>   - </a:t>
            </a:r>
            <a:r>
              <a:rPr lang="en-US" altLang="zh-CN" sz="2800">
                <a:solidFill>
                  <a:srgbClr val="0000CC"/>
                </a:solidFill>
                <a:ea typeface="宋体" panose="02010600030101010101" pitchFamily="2" charset="-122"/>
              </a:rPr>
              <a:t>Hard competition</a:t>
            </a:r>
          </a:p>
          <a:p>
            <a:pPr>
              <a:buFont typeface="Wingdings" panose="05000000000000000000" pitchFamily="2" charset="2"/>
              <a:buNone/>
            </a:pPr>
            <a:r>
              <a:rPr lang="en-US" altLang="zh-CN" sz="2800">
                <a:ea typeface="宋体" panose="02010600030101010101" pitchFamily="2" charset="-122"/>
              </a:rPr>
              <a:t>     Only one neuron is activated</a:t>
            </a:r>
          </a:p>
          <a:p>
            <a:pPr>
              <a:buFont typeface="Wingdings" panose="05000000000000000000" pitchFamily="2" charset="2"/>
              <a:buNone/>
            </a:pPr>
            <a:r>
              <a:rPr lang="en-US" altLang="zh-CN" sz="2800">
                <a:ea typeface="宋体" panose="02010600030101010101" pitchFamily="2" charset="-122"/>
              </a:rPr>
              <a:t>   - </a:t>
            </a:r>
            <a:r>
              <a:rPr lang="en-US" altLang="zh-CN" sz="2800">
                <a:solidFill>
                  <a:srgbClr val="0000CC"/>
                </a:solidFill>
                <a:ea typeface="宋体" panose="02010600030101010101" pitchFamily="2" charset="-122"/>
              </a:rPr>
              <a:t>Soft competition</a:t>
            </a:r>
          </a:p>
          <a:p>
            <a:pPr>
              <a:buFont typeface="Wingdings" panose="05000000000000000000" pitchFamily="2" charset="2"/>
              <a:buNone/>
            </a:pPr>
            <a:r>
              <a:rPr lang="en-US" altLang="zh-CN" sz="2800">
                <a:ea typeface="宋体" panose="02010600030101010101" pitchFamily="2" charset="-122"/>
              </a:rPr>
              <a:t>     Neurons neighboring the true winner are  activated.</a:t>
            </a:r>
            <a:r>
              <a:rPr lang="en-US" altLang="zh-CN" sz="2800">
                <a:solidFill>
                  <a:srgbClr val="FF0000"/>
                </a:solidFill>
                <a:ea typeface="宋体" panose="02010600030101010101" pitchFamily="2" charset="-122"/>
              </a:rPr>
              <a:t>    </a:t>
            </a:r>
          </a:p>
        </p:txBody>
      </p:sp>
      <p:sp>
        <p:nvSpPr>
          <p:cNvPr id="26627" name="Rectangle 3">
            <a:extLst>
              <a:ext uri="{FF2B5EF4-FFF2-40B4-BE49-F238E27FC236}">
                <a16:creationId xmlns:a16="http://schemas.microsoft.com/office/drawing/2014/main" id="{546559D3-249D-4707-B5A2-44A2E722F97A}"/>
              </a:ext>
            </a:extLst>
          </p:cNvPr>
          <p:cNvSpPr>
            <a:spLocks noGrp="1" noChangeArrowheads="1"/>
          </p:cNvSpPr>
          <p:nvPr>
            <p:ph type="title" idx="4294967295"/>
          </p:nvPr>
        </p:nvSpPr>
        <p:spPr/>
        <p:txBody>
          <a:bodyPr/>
          <a:lstStyle/>
          <a:p>
            <a:r>
              <a:rPr lang="zh-CN" altLang="en-US">
                <a:ea typeface="宋体" panose="02010600030101010101" pitchFamily="2" charset="-122"/>
              </a:rPr>
              <a:t>学习策略</a:t>
            </a:r>
            <a:r>
              <a:rPr lang="en-US" altLang="zh-CN">
                <a:ea typeface="宋体" panose="02010600030101010101" pitchFamily="2" charset="-122"/>
              </a:rPr>
              <a:t>: Competitive Learning</a:t>
            </a:r>
          </a:p>
        </p:txBody>
      </p:sp>
      <p:pic>
        <p:nvPicPr>
          <p:cNvPr id="26628" name="Picture 4">
            <a:extLst>
              <a:ext uri="{FF2B5EF4-FFF2-40B4-BE49-F238E27FC236}">
                <a16:creationId xmlns:a16="http://schemas.microsoft.com/office/drawing/2014/main" id="{76798988-3544-4632-A9AD-A9A3245C6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100" y="2058988"/>
            <a:ext cx="45593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0213F374-CEEF-42D0-A1CB-ABE5F9BC8A5F}"/>
              </a:ext>
            </a:extLst>
          </p:cNvPr>
          <p:cNvSpPr>
            <a:spLocks noGrp="1" noChangeArrowheads="1"/>
          </p:cNvSpPr>
          <p:nvPr>
            <p:ph idx="1"/>
          </p:nvPr>
        </p:nvSpPr>
        <p:spPr/>
        <p:txBody>
          <a:bodyPr/>
          <a:lstStyle/>
          <a:p>
            <a:pPr>
              <a:lnSpc>
                <a:spcPct val="150000"/>
              </a:lnSpc>
            </a:pPr>
            <a:r>
              <a:rPr lang="en-US" altLang="zh-CN">
                <a:ea typeface="宋体" panose="02010600030101010101" pitchFamily="2" charset="-122"/>
              </a:rPr>
              <a:t>PlayGround</a:t>
            </a:r>
            <a:r>
              <a:rPr lang="zh-CN" altLang="en-US">
                <a:ea typeface="宋体" panose="02010600030101010101" pitchFamily="2" charset="-122"/>
              </a:rPr>
              <a:t>是一个用于教学目的的简单神经网络在线演示、实验的图形化平台</a:t>
            </a:r>
            <a:endParaRPr lang="en-US" altLang="zh-CN">
              <a:ea typeface="宋体" panose="02010600030101010101" pitchFamily="2" charset="-122"/>
            </a:endParaRPr>
          </a:p>
          <a:p>
            <a:pPr>
              <a:lnSpc>
                <a:spcPct val="150000"/>
              </a:lnSpc>
            </a:pPr>
            <a:r>
              <a:rPr lang="en-US" altLang="zh-CN">
                <a:ea typeface="宋体" panose="02010600030101010101" pitchFamily="2" charset="-122"/>
              </a:rPr>
              <a:t>http://playground.tensorflow.org</a:t>
            </a:r>
            <a:endParaRPr lang="zh-CN" altLang="en-US">
              <a:ea typeface="宋体" panose="02010600030101010101" pitchFamily="2" charset="-122"/>
            </a:endParaRPr>
          </a:p>
        </p:txBody>
      </p:sp>
      <p:sp>
        <p:nvSpPr>
          <p:cNvPr id="27651" name="标题 4">
            <a:extLst>
              <a:ext uri="{FF2B5EF4-FFF2-40B4-BE49-F238E27FC236}">
                <a16:creationId xmlns:a16="http://schemas.microsoft.com/office/drawing/2014/main" id="{8B01AC61-F321-4243-87E4-6E976680BDF7}"/>
              </a:ext>
            </a:extLst>
          </p:cNvPr>
          <p:cNvSpPr>
            <a:spLocks noGrp="1" noChangeArrowheads="1"/>
          </p:cNvSpPr>
          <p:nvPr>
            <p:ph type="title"/>
          </p:nvPr>
        </p:nvSpPr>
        <p:spPr/>
        <p:txBody>
          <a:bodyPr/>
          <a:lstStyle/>
          <a:p>
            <a:r>
              <a:rPr lang="zh-CN" altLang="en-US">
                <a:ea typeface="宋体" panose="02010600030101010101" pitchFamily="2" charset="-122"/>
              </a:rPr>
              <a:t>神经网络实践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852F1D74-EC4C-47B3-8EFE-1C4D9B2EF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143000"/>
            <a:ext cx="10982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标题 4">
            <a:extLst>
              <a:ext uri="{FF2B5EF4-FFF2-40B4-BE49-F238E27FC236}">
                <a16:creationId xmlns:a16="http://schemas.microsoft.com/office/drawing/2014/main" id="{209904D7-ED95-4961-A965-BC992E3B7165}"/>
              </a:ext>
            </a:extLst>
          </p:cNvPr>
          <p:cNvSpPr>
            <a:spLocks noGrp="1" noChangeArrowheads="1"/>
          </p:cNvSpPr>
          <p:nvPr>
            <p:ph type="title"/>
          </p:nvPr>
        </p:nvSpPr>
        <p:spPr/>
        <p:txBody>
          <a:bodyPr/>
          <a:lstStyle/>
          <a:p>
            <a:r>
              <a:rPr lang="zh-CN" altLang="en-US">
                <a:ea typeface="宋体" panose="02010600030101010101" pitchFamily="2" charset="-122"/>
              </a:rPr>
              <a:t>神经网络实践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a:extLst>
              <a:ext uri="{FF2B5EF4-FFF2-40B4-BE49-F238E27FC236}">
                <a16:creationId xmlns:a16="http://schemas.microsoft.com/office/drawing/2014/main" id="{5E5E0D2E-FDFE-4380-B2DA-8D026B3D0439}"/>
              </a:ext>
            </a:extLst>
          </p:cNvPr>
          <p:cNvSpPr txBox="1">
            <a:spLocks noChangeArrowheads="1"/>
          </p:cNvSpPr>
          <p:nvPr/>
        </p:nvSpPr>
        <p:spPr bwMode="auto">
          <a:xfrm>
            <a:off x="533400" y="1219200"/>
            <a:ext cx="111252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）数据</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en-US" altLang="zh-CN" sz="2800">
                <a:latin typeface="黑体" panose="02010609060101010101" pitchFamily="49" charset="-122"/>
                <a:ea typeface="黑体" panose="02010609060101010101" pitchFamily="49" charset="-122"/>
              </a:rPr>
              <a:t>4</a:t>
            </a:r>
            <a:r>
              <a:rPr lang="zh-CN" altLang="en-US" sz="2800">
                <a:latin typeface="黑体" panose="02010609060101010101" pitchFamily="49" charset="-122"/>
                <a:ea typeface="黑体" panose="02010609060101010101" pitchFamily="49" charset="-122"/>
              </a:rPr>
              <a:t>种不同形态的数据，分别是圆形、异或、高斯、螺旋；</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蓝色代表正值，黄色代表复制，这两种颜色表示想要区分的两类；</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可以设置噪声、训练数据比、每批次的数量；</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）特征</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包含</a:t>
            </a:r>
            <a:r>
              <a:rPr lang="en-US" altLang="zh-CN" sz="2800">
                <a:latin typeface="黑体" panose="02010609060101010101" pitchFamily="49" charset="-122"/>
                <a:ea typeface="黑体" panose="02010609060101010101" pitchFamily="49" charset="-122"/>
              </a:rPr>
              <a:t>X1</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X2</a:t>
            </a:r>
            <a:r>
              <a:rPr lang="zh-CN" altLang="en-US" sz="2800">
                <a:latin typeface="黑体" panose="02010609060101010101" pitchFamily="49" charset="-122"/>
                <a:ea typeface="黑体" panose="02010609060101010101" pitchFamily="49" charset="-122"/>
              </a:rPr>
              <a:t>两个特征，以及衍生出来的其它特征；</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分类器就是要结合上述特征，画出一条或者多条线，把原始的蓝色和黄色数据分开；</a:t>
            </a:r>
          </a:p>
        </p:txBody>
      </p:sp>
      <p:sp>
        <p:nvSpPr>
          <p:cNvPr id="29699" name="标题 4">
            <a:extLst>
              <a:ext uri="{FF2B5EF4-FFF2-40B4-BE49-F238E27FC236}">
                <a16:creationId xmlns:a16="http://schemas.microsoft.com/office/drawing/2014/main" id="{BEEB7319-ABA8-4009-8709-2D4D966DD249}"/>
              </a:ext>
            </a:extLst>
          </p:cNvPr>
          <p:cNvSpPr>
            <a:spLocks noGrp="1" noChangeArrowheads="1"/>
          </p:cNvSpPr>
          <p:nvPr>
            <p:ph type="title"/>
          </p:nvPr>
        </p:nvSpPr>
        <p:spPr/>
        <p:txBody>
          <a:bodyPr/>
          <a:lstStyle/>
          <a:p>
            <a:r>
              <a:rPr lang="zh-CN" altLang="en-US">
                <a:ea typeface="宋体" panose="02010600030101010101" pitchFamily="2" charset="-122"/>
              </a:rPr>
              <a:t>神经网络实践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a:extLst>
              <a:ext uri="{FF2B5EF4-FFF2-40B4-BE49-F238E27FC236}">
                <a16:creationId xmlns:a16="http://schemas.microsoft.com/office/drawing/2014/main" id="{FEDA6ED7-04D2-4883-8D17-D3855683520A}"/>
              </a:ext>
            </a:extLst>
          </p:cNvPr>
          <p:cNvSpPr txBox="1">
            <a:spLocks noChangeArrowheads="1"/>
          </p:cNvSpPr>
          <p:nvPr/>
        </p:nvSpPr>
        <p:spPr bwMode="auto">
          <a:xfrm>
            <a:off x="620713" y="1219200"/>
            <a:ext cx="109505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3</a:t>
            </a:r>
            <a:r>
              <a:rPr lang="zh-CN" altLang="en-US" sz="2800">
                <a:latin typeface="黑体" panose="02010609060101010101" pitchFamily="49" charset="-122"/>
                <a:ea typeface="黑体" panose="02010609060101010101" pitchFamily="49" charset="-122"/>
              </a:rPr>
              <a:t>）隐藏层</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可以设置隐藏层的多少，以及每个隐藏层神经元的数量；</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隐藏层之间的连接线表示权重，蓝色表示用神经元的原始输出，黄色表示用神经元的负输出。连接线的粗细和深浅表示权重的绝对值大小。</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还可以考虑更换激活函数；</a:t>
            </a:r>
            <a:r>
              <a:rPr lang="en-US" altLang="zh-CN" sz="2800">
                <a:latin typeface="黑体" panose="02010609060101010101" pitchFamily="49" charset="-122"/>
                <a:ea typeface="黑体" panose="02010609060101010101" pitchFamily="49" charset="-122"/>
              </a:rPr>
              <a:t>Tanh</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Sigmoid</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RELU</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Linear</a:t>
            </a:r>
            <a:r>
              <a:rPr lang="zh-CN" altLang="en-US"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30723" name="标题 4">
            <a:extLst>
              <a:ext uri="{FF2B5EF4-FFF2-40B4-BE49-F238E27FC236}">
                <a16:creationId xmlns:a16="http://schemas.microsoft.com/office/drawing/2014/main" id="{4E30A2A0-A483-44CC-BE0C-5458CE3EAC01}"/>
              </a:ext>
            </a:extLst>
          </p:cNvPr>
          <p:cNvSpPr>
            <a:spLocks noGrp="1" noChangeArrowheads="1"/>
          </p:cNvSpPr>
          <p:nvPr>
            <p:ph type="title"/>
          </p:nvPr>
        </p:nvSpPr>
        <p:spPr/>
        <p:txBody>
          <a:bodyPr/>
          <a:lstStyle/>
          <a:p>
            <a:r>
              <a:rPr lang="zh-CN" altLang="en-US">
                <a:ea typeface="宋体" panose="02010600030101010101" pitchFamily="2" charset="-122"/>
              </a:rPr>
              <a:t>神经网络实践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a:extLst>
              <a:ext uri="{FF2B5EF4-FFF2-40B4-BE49-F238E27FC236}">
                <a16:creationId xmlns:a16="http://schemas.microsoft.com/office/drawing/2014/main" id="{E1A3DECB-EFCA-48F7-ADCA-BA70D637E3E1}"/>
              </a:ext>
            </a:extLst>
          </p:cNvPr>
          <p:cNvSpPr txBox="1">
            <a:spLocks noChangeArrowheads="1"/>
          </p:cNvSpPr>
          <p:nvPr/>
        </p:nvSpPr>
        <p:spPr bwMode="auto">
          <a:xfrm>
            <a:off x="762000" y="1117600"/>
            <a:ext cx="1094898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latin typeface="黑体" panose="02010609060101010101" pitchFamily="49" charset="-122"/>
                <a:ea typeface="黑体" panose="02010609060101010101" pitchFamily="49" charset="-122"/>
              </a:rPr>
              <a:t>练习：</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）更换数据类型、噪声、查看效果；</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）更改输入特征的数量与类型，查看效果；</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3</a:t>
            </a:r>
            <a:r>
              <a:rPr lang="zh-CN" altLang="en-US" sz="2800">
                <a:latin typeface="黑体" panose="02010609060101010101" pitchFamily="49" charset="-122"/>
                <a:ea typeface="黑体" panose="02010609060101010101" pitchFamily="49" charset="-122"/>
              </a:rPr>
              <a:t>）增加隐藏层数量和神经元数量，查看效果；</a:t>
            </a:r>
            <a:endParaRPr lang="en-US" altLang="zh-CN" sz="2800">
              <a:latin typeface="黑体" panose="02010609060101010101" pitchFamily="49" charset="-122"/>
              <a:ea typeface="黑体" panose="02010609060101010101" pitchFamily="49" charset="-122"/>
            </a:endParaRPr>
          </a:p>
          <a:p>
            <a:pPr eaLnBrk="1" hangingPunct="1">
              <a:lnSpc>
                <a:spcPct val="150000"/>
              </a:lnSpc>
            </a:pP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课堂作业（</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）选择螺旋形数据，</a:t>
            </a:r>
            <a:r>
              <a:rPr lang="en-US" altLang="zh-CN" sz="2800">
                <a:latin typeface="黑体" panose="02010609060101010101" pitchFamily="49" charset="-122"/>
                <a:ea typeface="黑体" panose="02010609060101010101" pitchFamily="49" charset="-122"/>
              </a:rPr>
              <a:t>0</a:t>
            </a:r>
            <a:r>
              <a:rPr lang="zh-CN" altLang="en-US" sz="2800">
                <a:latin typeface="黑体" panose="02010609060101010101" pitchFamily="49" charset="-122"/>
                <a:ea typeface="黑体" panose="02010609060101010101" pitchFamily="49" charset="-122"/>
              </a:rPr>
              <a:t>噪声；</a:t>
            </a:r>
            <a:endParaRPr lang="en-US" altLang="zh-CN" sz="2800">
              <a:latin typeface="黑体" panose="02010609060101010101" pitchFamily="49" charset="-122"/>
              <a:ea typeface="黑体" panose="02010609060101010101" pitchFamily="49" charset="-122"/>
            </a:endParaRPr>
          </a:p>
          <a:p>
            <a:pPr eaLnBrk="1" hangingPunct="1">
              <a:lnSpc>
                <a:spcPct val="15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）设置各种条件，使测试误差太小（</a:t>
            </a:r>
            <a:r>
              <a:rPr lang="en-US" altLang="zh-CN" sz="2800"/>
              <a:t>Test loss</a:t>
            </a:r>
            <a:r>
              <a:rPr lang="zh-CN" altLang="en-US"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31747" name="标题 4">
            <a:extLst>
              <a:ext uri="{FF2B5EF4-FFF2-40B4-BE49-F238E27FC236}">
                <a16:creationId xmlns:a16="http://schemas.microsoft.com/office/drawing/2014/main" id="{A2B0DE0E-F804-4531-88F8-4AB3DA48778F}"/>
              </a:ext>
            </a:extLst>
          </p:cNvPr>
          <p:cNvSpPr>
            <a:spLocks noGrp="1" noChangeArrowheads="1"/>
          </p:cNvSpPr>
          <p:nvPr>
            <p:ph type="title"/>
          </p:nvPr>
        </p:nvSpPr>
        <p:spPr/>
        <p:txBody>
          <a:bodyPr/>
          <a:lstStyle/>
          <a:p>
            <a:r>
              <a:rPr lang="zh-CN" altLang="en-US">
                <a:ea typeface="宋体" panose="02010600030101010101" pitchFamily="2" charset="-122"/>
              </a:rPr>
              <a:t>神经网络实践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00353">
            <a:extLst>
              <a:ext uri="{FF2B5EF4-FFF2-40B4-BE49-F238E27FC236}">
                <a16:creationId xmlns:a16="http://schemas.microsoft.com/office/drawing/2014/main" id="{12DBFA66-C3AF-4981-80D3-4B84B1C520AC}"/>
              </a:ext>
            </a:extLst>
          </p:cNvPr>
          <p:cNvSpPr>
            <a:spLocks noGrp="1" noChangeArrowheads="1"/>
          </p:cNvSpPr>
          <p:nvPr>
            <p:ph type="ctrTitle"/>
          </p:nvPr>
        </p:nvSpPr>
        <p:spPr>
          <a:xfrm>
            <a:off x="914400" y="2130425"/>
            <a:ext cx="10363200" cy="1470025"/>
          </a:xfrm>
        </p:spPr>
        <p:txBody>
          <a:bodyPr anchor="ctr"/>
          <a:lstStyle/>
          <a:p>
            <a:r>
              <a:rPr lang="zh-CN" altLang="en-US" sz="4400">
                <a:ea typeface="宋体" panose="02010600030101010101" pitchFamily="2" charset="-122"/>
              </a:rPr>
              <a:t>谢谢！</a:t>
            </a:r>
          </a:p>
        </p:txBody>
      </p:sp>
      <p:sp>
        <p:nvSpPr>
          <p:cNvPr id="32771" name="副标题 100354">
            <a:extLst>
              <a:ext uri="{FF2B5EF4-FFF2-40B4-BE49-F238E27FC236}">
                <a16:creationId xmlns:a16="http://schemas.microsoft.com/office/drawing/2014/main" id="{E5E86BC8-6011-40AC-B87D-60A0F942EF20}"/>
              </a:ext>
            </a:extLst>
          </p:cNvPr>
          <p:cNvSpPr>
            <a:spLocks noGrp="1" noChangeArrowheads="1"/>
          </p:cNvSpPr>
          <p:nvPr>
            <p:ph type="subTitle" idx="1"/>
          </p:nvPr>
        </p:nvSpPr>
        <p:spPr>
          <a:xfrm>
            <a:off x="1828800" y="3886200"/>
            <a:ext cx="8534400" cy="1752600"/>
          </a:xfrm>
        </p:spPr>
        <p:txBody>
          <a:bodyPr/>
          <a:lstStyle/>
          <a:p>
            <a:endParaRPr lang="zh-CN" altLang="en-US" sz="32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500096F2-D58F-47F7-9D05-ECF71E5B8B62}"/>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什么是神经网络</a:t>
            </a:r>
          </a:p>
        </p:txBody>
      </p:sp>
      <p:sp>
        <p:nvSpPr>
          <p:cNvPr id="5123" name="内容占位符 2">
            <a:extLst>
              <a:ext uri="{FF2B5EF4-FFF2-40B4-BE49-F238E27FC236}">
                <a16:creationId xmlns:a16="http://schemas.microsoft.com/office/drawing/2014/main" id="{F758CE41-55E6-4874-AF4A-B3D53644994C}"/>
              </a:ext>
            </a:extLst>
          </p:cNvPr>
          <p:cNvSpPr>
            <a:spLocks noGrp="1" noChangeArrowheads="1"/>
          </p:cNvSpPr>
          <p:nvPr>
            <p:ph idx="4294967295"/>
          </p:nvPr>
        </p:nvSpPr>
        <p:spPr>
          <a:xfrm>
            <a:off x="381000" y="1219200"/>
            <a:ext cx="11379200" cy="5181600"/>
          </a:xfrm>
        </p:spPr>
        <p:txBody>
          <a:bodyPr/>
          <a:lstStyle/>
          <a:p>
            <a:pPr eaLnBrk="1" hangingPunct="1"/>
            <a:r>
              <a:rPr lang="zh-CN" altLang="en-US">
                <a:ea typeface="宋体" panose="02010600030101010101" pitchFamily="2" charset="-122"/>
              </a:rPr>
              <a:t>所谓的人工神经网络就是基于模仿生物大脑的结构和功能而构成的一种信息处理系统（计算机）。</a:t>
            </a:r>
            <a:endParaRPr lang="en-US" altLang="zh-CN">
              <a:ea typeface="宋体" panose="02010600030101010101" pitchFamily="2" charset="-122"/>
            </a:endParaRPr>
          </a:p>
          <a:p>
            <a:pPr lvl="4" eaLnBrk="1" hangingPunct="1"/>
            <a:endParaRPr lang="en-US" altLang="zh-CN">
              <a:ea typeface="宋体" panose="02010600030101010101" pitchFamily="2" charset="-122"/>
            </a:endParaRPr>
          </a:p>
          <a:p>
            <a:pPr lvl="4" eaLnBrk="1" hangingPunct="1"/>
            <a:endParaRPr lang="en-US" altLang="zh-CN">
              <a:ea typeface="宋体" panose="02010600030101010101" pitchFamily="2" charset="-122"/>
            </a:endParaRPr>
          </a:p>
          <a:p>
            <a:pPr eaLnBrk="1" hangingPunct="1"/>
            <a:r>
              <a:rPr lang="zh-CN" altLang="en-US">
                <a:solidFill>
                  <a:srgbClr val="FF0000"/>
                </a:solidFill>
                <a:ea typeface="宋体" panose="02010600030101010101" pitchFamily="2" charset="-122"/>
              </a:rPr>
              <a:t>个体单元</a:t>
            </a:r>
            <a:r>
              <a:rPr lang="zh-CN" altLang="en-US">
                <a:ea typeface="宋体" panose="02010600030101010101" pitchFamily="2" charset="-122"/>
              </a:rPr>
              <a:t>相互</a:t>
            </a:r>
            <a:r>
              <a:rPr lang="zh-CN" altLang="en-US">
                <a:solidFill>
                  <a:srgbClr val="FF0000"/>
                </a:solidFill>
                <a:ea typeface="宋体" panose="02010600030101010101" pitchFamily="2" charset="-122"/>
              </a:rPr>
              <a:t>连接</a:t>
            </a:r>
            <a:r>
              <a:rPr lang="zh-CN" altLang="en-US">
                <a:ea typeface="宋体" panose="02010600030101010101" pitchFamily="2" charset="-122"/>
              </a:rPr>
              <a:t>形成多种类型结构的</a:t>
            </a:r>
            <a:r>
              <a:rPr lang="zh-CN" altLang="en-US" b="1" i="1">
                <a:ea typeface="宋体" panose="02010600030101010101" pitchFamily="2" charset="-122"/>
              </a:rPr>
              <a:t>图</a:t>
            </a:r>
            <a:endParaRPr lang="en-US" altLang="zh-CN" b="1" i="1">
              <a:ea typeface="宋体" panose="02010600030101010101" pitchFamily="2" charset="-122"/>
            </a:endParaRPr>
          </a:p>
          <a:p>
            <a:pPr lvl="1" eaLnBrk="1" hangingPunct="1"/>
            <a:r>
              <a:rPr lang="zh-CN" altLang="en-US">
                <a:ea typeface="宋体" panose="02010600030101010101" pitchFamily="2" charset="-122"/>
              </a:rPr>
              <a:t>循环、非循环</a:t>
            </a:r>
            <a:endParaRPr lang="en-US" altLang="zh-CN">
              <a:ea typeface="宋体" panose="02010600030101010101" pitchFamily="2" charset="-122"/>
            </a:endParaRPr>
          </a:p>
          <a:p>
            <a:pPr lvl="1" eaLnBrk="1" hangingPunct="1"/>
            <a:r>
              <a:rPr lang="zh-CN" altLang="en-US">
                <a:ea typeface="宋体" panose="02010600030101010101" pitchFamily="2" charset="-122"/>
              </a:rPr>
              <a:t>有向、无向</a:t>
            </a:r>
            <a:endParaRPr lang="en-US" altLang="zh-CN">
              <a:ea typeface="宋体" panose="02010600030101010101" pitchFamily="2" charset="-122"/>
            </a:endParaRPr>
          </a:p>
          <a:p>
            <a:pPr eaLnBrk="1" hangingPunct="1"/>
            <a:r>
              <a:rPr lang="zh-CN" altLang="en-US">
                <a:ea typeface="宋体" panose="02010600030101010101" pitchFamily="2" charset="-122"/>
              </a:rPr>
              <a:t>自底向上（</a:t>
            </a:r>
            <a:r>
              <a:rPr lang="en-US" altLang="zh-CN">
                <a:ea typeface="宋体" panose="02010600030101010101" pitchFamily="2" charset="-122"/>
              </a:rPr>
              <a:t>Bottom-Up</a:t>
            </a:r>
            <a:r>
              <a:rPr lang="zh-CN" altLang="en-US">
                <a:ea typeface="宋体" panose="02010600030101010101" pitchFamily="2" charset="-122"/>
              </a:rPr>
              <a:t>）</a:t>
            </a:r>
            <a:r>
              <a:rPr lang="en-US" altLang="zh-CN">
                <a:ea typeface="宋体" panose="02010600030101010101" pitchFamily="2" charset="-122"/>
              </a:rPr>
              <a:t>AI</a:t>
            </a:r>
          </a:p>
          <a:p>
            <a:pPr lvl="1" eaLnBrk="1" hangingPunct="1"/>
            <a:r>
              <a:rPr lang="zh-CN" altLang="en-US">
                <a:ea typeface="宋体" panose="02010600030101010101" pitchFamily="2" charset="-122"/>
              </a:rPr>
              <a:t>起源于生物神经系统</a:t>
            </a:r>
            <a:endParaRPr lang="en-US" altLang="zh-CN">
              <a:ea typeface="宋体" panose="02010600030101010101" pitchFamily="2" charset="-122"/>
            </a:endParaRPr>
          </a:p>
          <a:p>
            <a:pPr lvl="1" eaLnBrk="1" hangingPunct="1"/>
            <a:r>
              <a:rPr lang="zh-CN" altLang="en-US">
                <a:ea typeface="宋体" panose="02010600030101010101" pitchFamily="2" charset="-122"/>
              </a:rPr>
              <a:t>从</a:t>
            </a:r>
            <a:r>
              <a:rPr lang="zh-CN" altLang="en-US" b="1" i="1">
                <a:ea typeface="宋体" panose="02010600030101010101" pitchFamily="2" charset="-122"/>
              </a:rPr>
              <a:t>结构模拟</a:t>
            </a:r>
            <a:r>
              <a:rPr lang="zh-CN" altLang="en-US">
                <a:ea typeface="宋体" panose="02010600030101010101" pitchFamily="2" charset="-122"/>
              </a:rPr>
              <a:t>到</a:t>
            </a:r>
            <a:r>
              <a:rPr lang="zh-CN" altLang="en-US" b="1" i="1">
                <a:ea typeface="宋体" panose="02010600030101010101" pitchFamily="2" charset="-122"/>
              </a:rPr>
              <a:t>功能模拟</a:t>
            </a:r>
            <a:endParaRPr lang="en-US" altLang="zh-CN" b="1" i="1">
              <a:ea typeface="宋体" panose="02010600030101010101" pitchFamily="2" charset="-122"/>
            </a:endParaRPr>
          </a:p>
        </p:txBody>
      </p:sp>
      <p:sp>
        <p:nvSpPr>
          <p:cNvPr id="5124" name="TextBox 6">
            <a:extLst>
              <a:ext uri="{FF2B5EF4-FFF2-40B4-BE49-F238E27FC236}">
                <a16:creationId xmlns:a16="http://schemas.microsoft.com/office/drawing/2014/main" id="{4D98FD8F-E8B1-4F3F-BF88-9CDC48CE0359}"/>
              </a:ext>
            </a:extLst>
          </p:cNvPr>
          <p:cNvSpPr txBox="1">
            <a:spLocks noChangeArrowheads="1"/>
          </p:cNvSpPr>
          <p:nvPr/>
        </p:nvSpPr>
        <p:spPr bwMode="auto">
          <a:xfrm>
            <a:off x="3048000" y="2211388"/>
            <a:ext cx="1371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2800" b="1">
                <a:solidFill>
                  <a:srgbClr val="FF0000"/>
                </a:solidFill>
                <a:latin typeface="Arial" panose="020B0604020202020204" pitchFamily="34" charset="0"/>
              </a:rPr>
              <a:t>仿生</a:t>
            </a:r>
          </a:p>
        </p:txBody>
      </p:sp>
      <p:sp>
        <p:nvSpPr>
          <p:cNvPr id="5125" name="TextBox 7">
            <a:extLst>
              <a:ext uri="{FF2B5EF4-FFF2-40B4-BE49-F238E27FC236}">
                <a16:creationId xmlns:a16="http://schemas.microsoft.com/office/drawing/2014/main" id="{8EC8D334-E85E-409B-A3D7-AB690C84A73E}"/>
              </a:ext>
            </a:extLst>
          </p:cNvPr>
          <p:cNvSpPr txBox="1">
            <a:spLocks noChangeArrowheads="1"/>
          </p:cNvSpPr>
          <p:nvPr/>
        </p:nvSpPr>
        <p:spPr bwMode="auto">
          <a:xfrm>
            <a:off x="6172200" y="2209800"/>
            <a:ext cx="2590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r>
              <a:rPr lang="zh-CN" altLang="en-US" sz="2800">
                <a:solidFill>
                  <a:schemeClr val="tx1"/>
                </a:solidFill>
                <a:latin typeface="Arial" panose="020B0604020202020204" pitchFamily="34" charset="0"/>
              </a:rPr>
              <a:t>人工神经网络</a:t>
            </a:r>
          </a:p>
        </p:txBody>
      </p:sp>
      <p:sp>
        <p:nvSpPr>
          <p:cNvPr id="5126" name="左箭头 8">
            <a:extLst>
              <a:ext uri="{FF2B5EF4-FFF2-40B4-BE49-F238E27FC236}">
                <a16:creationId xmlns:a16="http://schemas.microsoft.com/office/drawing/2014/main" id="{C3EF2581-F2C7-4256-981C-71123B3664FB}"/>
              </a:ext>
            </a:extLst>
          </p:cNvPr>
          <p:cNvSpPr>
            <a:spLocks noChangeArrowheads="1"/>
          </p:cNvSpPr>
          <p:nvPr/>
        </p:nvSpPr>
        <p:spPr bwMode="auto">
          <a:xfrm>
            <a:off x="4572000" y="2341563"/>
            <a:ext cx="1066800" cy="260350"/>
          </a:xfrm>
          <a:prstGeom prst="leftArrow">
            <a:avLst>
              <a:gd name="adj1" fmla="val 50000"/>
              <a:gd name="adj2" fmla="val 49967"/>
            </a:avLst>
          </a:prstGeom>
          <a:solidFill>
            <a:schemeClr val="accent1"/>
          </a:solidFill>
          <a:ln w="9525">
            <a:solidFill>
              <a:schemeClr val="tx1"/>
            </a:solidFill>
            <a:miter lim="800000"/>
            <a:headEnd/>
            <a:tailEnd/>
          </a:ln>
        </p:spPr>
        <p:txBody>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BE46E27-675E-41AA-82C3-64B3F55882B0}"/>
              </a:ext>
            </a:extLst>
          </p:cNvPr>
          <p:cNvSpPr>
            <a:spLocks noGrp="1" noChangeArrowheads="1"/>
          </p:cNvSpPr>
          <p:nvPr>
            <p:ph type="title" idx="4294967295"/>
          </p:nvPr>
        </p:nvSpPr>
        <p:spPr/>
        <p:txBody>
          <a:bodyPr/>
          <a:lstStyle/>
          <a:p>
            <a:pPr eaLnBrk="1" hangingPunct="1"/>
            <a:r>
              <a:rPr lang="zh-CN" altLang="en-US">
                <a:ea typeface="宋体" panose="02010600030101010101" pitchFamily="2" charset="-122"/>
              </a:rPr>
              <a:t>生物学启示</a:t>
            </a:r>
          </a:p>
        </p:txBody>
      </p:sp>
      <p:sp>
        <p:nvSpPr>
          <p:cNvPr id="7171" name="内容占位符 2">
            <a:extLst>
              <a:ext uri="{FF2B5EF4-FFF2-40B4-BE49-F238E27FC236}">
                <a16:creationId xmlns:a16="http://schemas.microsoft.com/office/drawing/2014/main" id="{BDDC6E8D-E299-469B-ADB1-0649DD9C70A6}"/>
              </a:ext>
            </a:extLst>
          </p:cNvPr>
          <p:cNvSpPr>
            <a:spLocks noGrp="1" noChangeArrowheads="1"/>
          </p:cNvSpPr>
          <p:nvPr>
            <p:ph idx="4294967295"/>
          </p:nvPr>
        </p:nvSpPr>
        <p:spPr/>
        <p:txBody>
          <a:bodyPr/>
          <a:lstStyle/>
          <a:p>
            <a:pPr eaLnBrk="1" hangingPunct="1"/>
            <a:endParaRPr lang="zh-CN" altLang="en-US">
              <a:ea typeface="宋体" panose="02010600030101010101" pitchFamily="2" charset="-122"/>
            </a:endParaRPr>
          </a:p>
        </p:txBody>
      </p:sp>
      <p:pic>
        <p:nvPicPr>
          <p:cNvPr id="7172" name="Picture 2">
            <a:extLst>
              <a:ext uri="{FF2B5EF4-FFF2-40B4-BE49-F238E27FC236}">
                <a16:creationId xmlns:a16="http://schemas.microsoft.com/office/drawing/2014/main" id="{16877CC8-63BB-4924-9661-C157D7CBB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837247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DE90629C-6285-4D9C-93FF-5B8E221D6F36}"/>
              </a:ext>
            </a:extLst>
          </p:cNvPr>
          <p:cNvSpPr txBox="1">
            <a:spLocks noChangeArrowheads="1"/>
          </p:cNvSpPr>
          <p:nvPr/>
        </p:nvSpPr>
        <p:spPr bwMode="auto">
          <a:xfrm>
            <a:off x="914400" y="4648200"/>
            <a:ext cx="106680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buClrTx/>
              <a:buFont typeface="Arial" panose="020B0604020202020204" pitchFamily="34" charset="0"/>
              <a:buChar char="•"/>
            </a:pPr>
            <a:r>
              <a:rPr lang="en-US" altLang="zh-CN" sz="2400">
                <a:solidFill>
                  <a:srgbClr val="0000CC"/>
                </a:solidFill>
                <a:latin typeface="Arial" panose="020B0604020202020204" pitchFamily="34" charset="0"/>
              </a:rPr>
              <a:t> </a:t>
            </a:r>
            <a:r>
              <a:rPr lang="zh-CN" altLang="en-US" sz="2400">
                <a:solidFill>
                  <a:srgbClr val="0000CC"/>
                </a:solidFill>
                <a:latin typeface="Arial" panose="020B0604020202020204" pitchFamily="34" charset="0"/>
              </a:rPr>
              <a:t>神经元组成：细胞体，轴突，树突，突触</a:t>
            </a:r>
            <a:endParaRPr lang="en-US" altLang="zh-CN" sz="2400">
              <a:solidFill>
                <a:srgbClr val="0000CC"/>
              </a:solidFill>
              <a:latin typeface="Arial" panose="020B0604020202020204" pitchFamily="34" charset="0"/>
            </a:endParaRPr>
          </a:p>
          <a:p>
            <a:pPr>
              <a:buClrTx/>
              <a:buFont typeface="Arial" panose="020B0604020202020204" pitchFamily="34" charset="0"/>
              <a:buChar char="•"/>
            </a:pPr>
            <a:r>
              <a:rPr lang="en-US" altLang="zh-CN" sz="2400">
                <a:solidFill>
                  <a:srgbClr val="0000CC"/>
                </a:solidFill>
                <a:latin typeface="Arial" panose="020B0604020202020204" pitchFamily="34" charset="0"/>
              </a:rPr>
              <a:t> 神经元之间通过</a:t>
            </a:r>
            <a:r>
              <a:rPr lang="zh-CN" altLang="en-US" sz="2400">
                <a:solidFill>
                  <a:srgbClr val="0000CC"/>
                </a:solidFill>
                <a:latin typeface="Arial" panose="020B0604020202020204" pitchFamily="34" charset="0"/>
              </a:rPr>
              <a:t>突触</a:t>
            </a:r>
            <a:r>
              <a:rPr lang="en-US" altLang="zh-CN" sz="2400">
                <a:solidFill>
                  <a:srgbClr val="0000CC"/>
                </a:solidFill>
                <a:latin typeface="Arial" panose="020B0604020202020204" pitchFamily="34" charset="0"/>
              </a:rPr>
              <a:t>两两相连。</a:t>
            </a:r>
            <a:r>
              <a:rPr lang="zh-CN" altLang="en-US" sz="2400">
                <a:solidFill>
                  <a:srgbClr val="0000CC"/>
                </a:solidFill>
                <a:latin typeface="Arial" panose="020B0604020202020204" pitchFamily="34" charset="0"/>
              </a:rPr>
              <a:t>信息的传递发生在突触。</a:t>
            </a:r>
            <a:endParaRPr lang="en-US" altLang="zh-CN" sz="2400">
              <a:solidFill>
                <a:srgbClr val="0000CC"/>
              </a:solidFill>
              <a:latin typeface="Arial" panose="020B0604020202020204" pitchFamily="34" charset="0"/>
            </a:endParaRPr>
          </a:p>
          <a:p>
            <a:pPr>
              <a:buClrTx/>
              <a:buFont typeface="Arial" panose="020B0604020202020204" pitchFamily="34" charset="0"/>
              <a:buChar char="•"/>
            </a:pPr>
            <a:r>
              <a:rPr lang="zh-CN" altLang="en-US" sz="2400">
                <a:solidFill>
                  <a:srgbClr val="0000CC"/>
                </a:solidFill>
                <a:latin typeface="Arial" panose="020B0604020202020204" pitchFamily="34" charset="0"/>
              </a:rPr>
              <a:t> 突触</a:t>
            </a:r>
            <a:r>
              <a:rPr lang="en-US" altLang="zh-CN" sz="2400">
                <a:solidFill>
                  <a:srgbClr val="0000CC"/>
                </a:solidFill>
                <a:latin typeface="Arial" panose="020B0604020202020204" pitchFamily="34" charset="0"/>
              </a:rPr>
              <a:t>记录了神经元间联系的强弱。</a:t>
            </a:r>
          </a:p>
          <a:p>
            <a:pPr>
              <a:buClrTx/>
              <a:buFont typeface="Arial" panose="020B0604020202020204" pitchFamily="34" charset="0"/>
              <a:buChar char="•"/>
            </a:pPr>
            <a:r>
              <a:rPr lang="zh-CN" altLang="en-US" sz="2400">
                <a:solidFill>
                  <a:srgbClr val="0000CC"/>
                </a:solidFill>
                <a:latin typeface="Arial" panose="020B0604020202020204" pitchFamily="34" charset="0"/>
              </a:rPr>
              <a:t> </a:t>
            </a:r>
            <a:r>
              <a:rPr lang="en-US" altLang="zh-CN" sz="2400">
                <a:solidFill>
                  <a:srgbClr val="0000CC"/>
                </a:solidFill>
                <a:latin typeface="Arial" panose="020B0604020202020204" pitchFamily="34" charset="0"/>
              </a:rPr>
              <a:t>只有达到一定的兴奋程度，神经元才向外界传输信息。</a:t>
            </a:r>
            <a:r>
              <a:rPr lang="zh-CN" altLang="en-US" sz="2400">
                <a:solidFill>
                  <a:srgbClr val="0000CC"/>
                </a:solidFill>
                <a:latin typeface="Arial" panose="020B0604020202020204" pitchFamily="34" charset="0"/>
              </a:rPr>
              <a:t> </a:t>
            </a:r>
            <a:endParaRPr lang="en-US" altLang="zh-CN" sz="2400">
              <a:solidFill>
                <a:srgbClr val="0000CC"/>
              </a:solidFill>
              <a:latin typeface="Arial" panose="020B0604020202020204" pitchFamily="34" charset="0"/>
            </a:endParaRPr>
          </a:p>
        </p:txBody>
      </p:sp>
      <p:pic>
        <p:nvPicPr>
          <p:cNvPr id="8195" name="Picture 3" descr="neuron_structure">
            <a:extLst>
              <a:ext uri="{FF2B5EF4-FFF2-40B4-BE49-F238E27FC236}">
                <a16:creationId xmlns:a16="http://schemas.microsoft.com/office/drawing/2014/main" id="{406EE015-99F7-4C92-A041-74946614A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93472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a:extLst>
              <a:ext uri="{FF2B5EF4-FFF2-40B4-BE49-F238E27FC236}">
                <a16:creationId xmlns:a16="http://schemas.microsoft.com/office/drawing/2014/main" id="{4EA451FE-05B0-4E8A-9462-C26CD1F34164}"/>
              </a:ext>
            </a:extLst>
          </p:cNvPr>
          <p:cNvSpPr>
            <a:spLocks noGrp="1" noChangeArrowheads="1"/>
          </p:cNvSpPr>
          <p:nvPr>
            <p:ph type="title" idx="4294967295"/>
          </p:nvPr>
        </p:nvSpPr>
        <p:spPr/>
        <p:txBody>
          <a:bodyPr/>
          <a:lstStyle/>
          <a:p>
            <a:r>
              <a:rPr lang="zh-CN" altLang="en-US">
                <a:ea typeface="宋体" panose="02010600030101010101" pitchFamily="2" charset="-122"/>
              </a:rPr>
              <a:t>生物神经元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218">
                                            <p:txEl>
                                              <p:pRg st="3" end="3"/>
                                            </p:txEl>
                                          </p:spTgt>
                                        </p:tgtEl>
                                        <p:attrNameLst>
                                          <p:attrName>style.visibility</p:attrName>
                                        </p:attrNameLst>
                                      </p:cBhvr>
                                      <p:to>
                                        <p:strVal val="visible"/>
                                      </p:to>
                                    </p:set>
                                    <p:anim calcmode="lin" valueType="num">
                                      <p:cBhvr additive="base">
                                        <p:cTn id="25" dur="500" fill="hold"/>
                                        <p:tgtEl>
                                          <p:spTgt spid="92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8E2629C-98E6-4249-80D9-6319E0DB3BCA}"/>
              </a:ext>
            </a:extLst>
          </p:cNvPr>
          <p:cNvSpPr>
            <a:spLocks noGrp="1" noChangeArrowheads="1"/>
          </p:cNvSpPr>
          <p:nvPr>
            <p:ph type="title" idx="4294967295"/>
          </p:nvPr>
        </p:nvSpPr>
        <p:spPr/>
        <p:txBody>
          <a:bodyPr/>
          <a:lstStyle/>
          <a:p>
            <a:r>
              <a:rPr lang="zh-CN" altLang="en-US">
                <a:ea typeface="宋体" panose="02010600030101010101" pitchFamily="2" charset="-122"/>
              </a:rPr>
              <a:t>神经元</a:t>
            </a:r>
          </a:p>
        </p:txBody>
      </p:sp>
      <p:sp>
        <p:nvSpPr>
          <p:cNvPr id="9219" name="Rectangle 3">
            <a:extLst>
              <a:ext uri="{FF2B5EF4-FFF2-40B4-BE49-F238E27FC236}">
                <a16:creationId xmlns:a16="http://schemas.microsoft.com/office/drawing/2014/main" id="{95358B93-5F72-45AC-81A9-622FAB1D5445}"/>
              </a:ext>
            </a:extLst>
          </p:cNvPr>
          <p:cNvSpPr>
            <a:spLocks noGrp="1" noChangeArrowheads="1"/>
          </p:cNvSpPr>
          <p:nvPr>
            <p:ph type="body" idx="4294967295"/>
          </p:nvPr>
        </p:nvSpPr>
        <p:spPr>
          <a:xfrm>
            <a:off x="406400" y="1397000"/>
            <a:ext cx="8051800" cy="4729163"/>
          </a:xfrm>
        </p:spPr>
        <p:txBody>
          <a:bodyPr/>
          <a:lstStyle/>
          <a:p>
            <a:pPr>
              <a:lnSpc>
                <a:spcPct val="90000"/>
              </a:lnSpc>
            </a:pPr>
            <a:r>
              <a:rPr lang="zh-CN" altLang="en-US">
                <a:ea typeface="宋体" panose="02010600030101010101" pitchFamily="2" charset="-122"/>
              </a:rPr>
              <a:t>神经元特性</a:t>
            </a:r>
          </a:p>
          <a:p>
            <a:pPr lvl="1">
              <a:lnSpc>
                <a:spcPct val="90000"/>
              </a:lnSpc>
            </a:pPr>
            <a:r>
              <a:rPr lang="zh-CN" altLang="en-US">
                <a:ea typeface="宋体" panose="02010600030101010101" pitchFamily="2" charset="-122"/>
              </a:rPr>
              <a:t>信息以预知的确定方向传递</a:t>
            </a:r>
          </a:p>
          <a:p>
            <a:pPr lvl="1">
              <a:lnSpc>
                <a:spcPct val="90000"/>
              </a:lnSpc>
              <a:buFont typeface="Wingdings" panose="05000000000000000000" pitchFamily="2" charset="2"/>
              <a:buNone/>
            </a:pPr>
            <a:r>
              <a:rPr lang="zh-CN" altLang="en-US">
                <a:ea typeface="宋体" panose="02010600030101010101" pitchFamily="2" charset="-122"/>
              </a:rPr>
              <a:t>一个神经元的树突－细胞体－轴突－突触－另一个神经元树突</a:t>
            </a:r>
          </a:p>
          <a:p>
            <a:pPr marL="2189163" lvl="4" indent="0">
              <a:lnSpc>
                <a:spcPct val="90000"/>
              </a:lnSpc>
              <a:buFont typeface="Wingdings" panose="05000000000000000000" pitchFamily="2" charset="2"/>
              <a:buNone/>
            </a:pPr>
            <a:endParaRPr lang="zh-CN" altLang="en-US">
              <a:ea typeface="宋体" panose="02010600030101010101" pitchFamily="2" charset="-122"/>
            </a:endParaRPr>
          </a:p>
          <a:p>
            <a:pPr lvl="1">
              <a:lnSpc>
                <a:spcPct val="90000"/>
              </a:lnSpc>
            </a:pPr>
            <a:r>
              <a:rPr lang="zh-CN" altLang="en-US">
                <a:ea typeface="宋体" panose="02010600030101010101" pitchFamily="2" charset="-122"/>
              </a:rPr>
              <a:t>时空整合性</a:t>
            </a:r>
          </a:p>
          <a:p>
            <a:pPr lvl="1">
              <a:lnSpc>
                <a:spcPct val="90000"/>
              </a:lnSpc>
              <a:buFont typeface="Wingdings" panose="05000000000000000000" pitchFamily="2" charset="2"/>
              <a:buNone/>
            </a:pPr>
            <a:r>
              <a:rPr lang="zh-CN" altLang="en-US">
                <a:ea typeface="宋体" panose="02010600030101010101" pitchFamily="2" charset="-122"/>
              </a:rPr>
              <a:t>对不同时间通过同一突触传入的信息具有时间整合功能</a:t>
            </a:r>
          </a:p>
          <a:p>
            <a:pPr lvl="1">
              <a:lnSpc>
                <a:spcPct val="90000"/>
              </a:lnSpc>
              <a:buFont typeface="Wingdings" panose="05000000000000000000" pitchFamily="2" charset="2"/>
              <a:buNone/>
            </a:pPr>
            <a:r>
              <a:rPr lang="zh-CN" altLang="en-US">
                <a:ea typeface="宋体" panose="02010600030101010101" pitchFamily="2" charset="-122"/>
              </a:rPr>
              <a:t>对同一时间通过不同突触传入的信息具有空间整合功能</a:t>
            </a:r>
          </a:p>
        </p:txBody>
      </p:sp>
      <p:pic>
        <p:nvPicPr>
          <p:cNvPr id="9220" name="Picture 4">
            <a:extLst>
              <a:ext uri="{FF2B5EF4-FFF2-40B4-BE49-F238E27FC236}">
                <a16:creationId xmlns:a16="http://schemas.microsoft.com/office/drawing/2014/main" id="{E668C463-5DD6-4256-90A5-CEEFACAFF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295400"/>
            <a:ext cx="25908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3FB9C95-23EB-4E74-94B5-F29888BB665B}"/>
              </a:ext>
            </a:extLst>
          </p:cNvPr>
          <p:cNvSpPr>
            <a:spLocks noGrp="1" noChangeArrowheads="1"/>
          </p:cNvSpPr>
          <p:nvPr>
            <p:ph type="title" idx="4294967295"/>
          </p:nvPr>
        </p:nvSpPr>
        <p:spPr/>
        <p:txBody>
          <a:bodyPr/>
          <a:lstStyle/>
          <a:p>
            <a:r>
              <a:rPr lang="zh-CN" altLang="en-US">
                <a:ea typeface="宋体" panose="02010600030101010101" pitchFamily="2" charset="-122"/>
              </a:rPr>
              <a:t>神经元</a:t>
            </a:r>
          </a:p>
        </p:txBody>
      </p:sp>
      <p:sp>
        <p:nvSpPr>
          <p:cNvPr id="10243" name="Rectangle 3">
            <a:extLst>
              <a:ext uri="{FF2B5EF4-FFF2-40B4-BE49-F238E27FC236}">
                <a16:creationId xmlns:a16="http://schemas.microsoft.com/office/drawing/2014/main" id="{323178E5-A85B-495B-8598-4AFD0E7FD0FB}"/>
              </a:ext>
            </a:extLst>
          </p:cNvPr>
          <p:cNvSpPr>
            <a:spLocks noGrp="1" noChangeArrowheads="1"/>
          </p:cNvSpPr>
          <p:nvPr>
            <p:ph type="body" idx="4294967295"/>
          </p:nvPr>
        </p:nvSpPr>
        <p:spPr/>
        <p:txBody>
          <a:bodyPr/>
          <a:lstStyle/>
          <a:p>
            <a:r>
              <a:rPr lang="zh-CN" altLang="en-US">
                <a:ea typeface="宋体" panose="02010600030101010101" pitchFamily="2" charset="-122"/>
              </a:rPr>
              <a:t>工作状态</a:t>
            </a:r>
          </a:p>
          <a:p>
            <a:pPr lvl="1"/>
            <a:r>
              <a:rPr lang="zh-CN" altLang="en-US">
                <a:solidFill>
                  <a:srgbClr val="FF0000"/>
                </a:solidFill>
                <a:ea typeface="宋体" panose="02010600030101010101" pitchFamily="2" charset="-122"/>
              </a:rPr>
              <a:t>兴奋状态</a:t>
            </a:r>
            <a:r>
              <a:rPr lang="zh-CN" altLang="en-US">
                <a:ea typeface="宋体" panose="02010600030101010101" pitchFamily="2" charset="-122"/>
              </a:rPr>
              <a:t>，对输入信息整合后使细胞膜电位升高，当高于动作电位的阈值时，产生神经冲动，并由轴突输出。</a:t>
            </a:r>
          </a:p>
          <a:p>
            <a:pPr lvl="1"/>
            <a:r>
              <a:rPr lang="zh-CN" altLang="en-US">
                <a:solidFill>
                  <a:srgbClr val="FF0000"/>
                </a:solidFill>
                <a:ea typeface="宋体" panose="02010600030101010101" pitchFamily="2" charset="-122"/>
              </a:rPr>
              <a:t>抑制状态</a:t>
            </a:r>
            <a:r>
              <a:rPr lang="zh-CN" altLang="en-US">
                <a:ea typeface="宋体" panose="02010600030101010101" pitchFamily="2" charset="-122"/>
              </a:rPr>
              <a:t>，对输入信息整合后使细胞膜电位降低，当低于动作电位的阈值时，无神经冲动产生。</a:t>
            </a:r>
          </a:p>
          <a:p>
            <a:pPr lvl="4"/>
            <a:endParaRPr lang="zh-CN" altLang="en-US">
              <a:ea typeface="宋体" panose="02010600030101010101" pitchFamily="2" charset="-122"/>
            </a:endParaRPr>
          </a:p>
          <a:p>
            <a:r>
              <a:rPr lang="zh-CN" altLang="en-US">
                <a:ea typeface="宋体" panose="02010600030101010101" pitchFamily="2" charset="-122"/>
              </a:rPr>
              <a:t>结构的可塑性</a:t>
            </a:r>
          </a:p>
          <a:p>
            <a:pPr lvl="1"/>
            <a:r>
              <a:rPr lang="zh-CN" altLang="en-US">
                <a:ea typeface="宋体" panose="02010600030101010101" pitchFamily="2" charset="-122"/>
              </a:rPr>
              <a:t>神经元之间的柔性连接：突触的信息传递特性是可变的</a:t>
            </a:r>
          </a:p>
          <a:p>
            <a:pPr lvl="1">
              <a:buFont typeface="Wingdings" panose="05000000000000000000" pitchFamily="2" charset="2"/>
              <a:buNone/>
            </a:pPr>
            <a:r>
              <a:rPr lang="zh-CN" altLang="en-US">
                <a:solidFill>
                  <a:srgbClr val="FF0000"/>
                </a:solidFill>
                <a:ea typeface="宋体" panose="02010600030101010101" pitchFamily="2" charset="-122"/>
              </a:rPr>
              <a:t>		——学习记忆的基础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75B0C83-1993-4296-871B-4E040B016CA5}"/>
              </a:ext>
            </a:extLst>
          </p:cNvPr>
          <p:cNvSpPr>
            <a:spLocks noGrp="1" noChangeArrowheads="1"/>
          </p:cNvSpPr>
          <p:nvPr>
            <p:ph type="title" idx="4294967295"/>
          </p:nvPr>
        </p:nvSpPr>
        <p:spPr/>
        <p:txBody>
          <a:bodyPr/>
          <a:lstStyle/>
          <a:p>
            <a:r>
              <a:rPr lang="zh-CN" altLang="en-US">
                <a:ea typeface="宋体" panose="02010600030101010101" pitchFamily="2" charset="-122"/>
              </a:rPr>
              <a:t>神经元模型</a:t>
            </a:r>
          </a:p>
        </p:txBody>
      </p:sp>
      <p:sp>
        <p:nvSpPr>
          <p:cNvPr id="11267" name="Rectangle 3">
            <a:extLst>
              <a:ext uri="{FF2B5EF4-FFF2-40B4-BE49-F238E27FC236}">
                <a16:creationId xmlns:a16="http://schemas.microsoft.com/office/drawing/2014/main" id="{8BB9CE14-E2A0-46CD-8C85-AC034C31205C}"/>
              </a:ext>
            </a:extLst>
          </p:cNvPr>
          <p:cNvSpPr>
            <a:spLocks noGrp="1" noChangeArrowheads="1"/>
          </p:cNvSpPr>
          <p:nvPr>
            <p:ph type="body" idx="4294967295"/>
          </p:nvPr>
        </p:nvSpPr>
        <p:spPr/>
        <p:txBody>
          <a:bodyPr/>
          <a:lstStyle/>
          <a:p>
            <a:r>
              <a:rPr lang="zh-CN" altLang="en-US">
                <a:ea typeface="宋体" panose="02010600030101010101" pitchFamily="2" charset="-122"/>
              </a:rPr>
              <a:t>从生物学结构到数学模型</a:t>
            </a:r>
          </a:p>
        </p:txBody>
      </p:sp>
      <p:pic>
        <p:nvPicPr>
          <p:cNvPr id="11268" name="Picture 4">
            <a:extLst>
              <a:ext uri="{FF2B5EF4-FFF2-40B4-BE49-F238E27FC236}">
                <a16:creationId xmlns:a16="http://schemas.microsoft.com/office/drawing/2014/main" id="{35036A45-F8AC-44B5-861A-6203C1622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057400"/>
            <a:ext cx="6934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D8966A4-1020-422E-B2AA-A0C9B0213B7E}"/>
              </a:ext>
            </a:extLst>
          </p:cNvPr>
          <p:cNvSpPr>
            <a:spLocks noGrp="1" noChangeArrowheads="1"/>
          </p:cNvSpPr>
          <p:nvPr>
            <p:ph type="title" idx="4294967295"/>
          </p:nvPr>
        </p:nvSpPr>
        <p:spPr/>
        <p:txBody>
          <a:bodyPr/>
          <a:lstStyle/>
          <a:p>
            <a:r>
              <a:rPr lang="zh-CN" altLang="en-US">
                <a:ea typeface="宋体" panose="02010600030101010101" pitchFamily="2" charset="-122"/>
              </a:rPr>
              <a:t>人工神经元</a:t>
            </a:r>
          </a:p>
        </p:txBody>
      </p:sp>
      <p:sp>
        <p:nvSpPr>
          <p:cNvPr id="12291" name="Rectangle 3">
            <a:extLst>
              <a:ext uri="{FF2B5EF4-FFF2-40B4-BE49-F238E27FC236}">
                <a16:creationId xmlns:a16="http://schemas.microsoft.com/office/drawing/2014/main" id="{DD1557EF-D2D4-4C9A-A95D-82529BD58FAF}"/>
              </a:ext>
            </a:extLst>
          </p:cNvPr>
          <p:cNvSpPr>
            <a:spLocks noGrp="1" noChangeArrowheads="1"/>
          </p:cNvSpPr>
          <p:nvPr>
            <p:ph type="body" idx="4294967295"/>
          </p:nvPr>
        </p:nvSpPr>
        <p:spPr/>
        <p:txBody>
          <a:bodyPr/>
          <a:lstStyle/>
          <a:p>
            <a:r>
              <a:rPr lang="en-US" altLang="zh-CN">
                <a:ea typeface="宋体" panose="02010600030101010101" pitchFamily="2" charset="-122"/>
              </a:rPr>
              <a:t>M-P</a:t>
            </a:r>
            <a:r>
              <a:rPr lang="zh-CN" altLang="en-US">
                <a:ea typeface="宋体" panose="02010600030101010101" pitchFamily="2" charset="-122"/>
              </a:rPr>
              <a:t>模型</a:t>
            </a:r>
          </a:p>
        </p:txBody>
      </p:sp>
      <p:sp>
        <p:nvSpPr>
          <p:cNvPr id="12292" name="Rectangle 4">
            <a:extLst>
              <a:ext uri="{FF2B5EF4-FFF2-40B4-BE49-F238E27FC236}">
                <a16:creationId xmlns:a16="http://schemas.microsoft.com/office/drawing/2014/main" id="{7817A35A-FD60-4132-9498-C35A4FBC46FB}"/>
              </a:ext>
            </a:extLst>
          </p:cNvPr>
          <p:cNvSpPr>
            <a:spLocks noChangeArrowheads="1"/>
          </p:cNvSpPr>
          <p:nvPr/>
        </p:nvSpPr>
        <p:spPr bwMode="auto">
          <a:xfrm>
            <a:off x="0" y="32004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graphicFrame>
        <p:nvGraphicFramePr>
          <p:cNvPr id="12293" name="对象 13316">
            <a:extLst>
              <a:ext uri="{FF2B5EF4-FFF2-40B4-BE49-F238E27FC236}">
                <a16:creationId xmlns:a16="http://schemas.microsoft.com/office/drawing/2014/main" id="{4A6C4C97-FAA6-4F25-9011-AAEE7F62F6FF}"/>
              </a:ext>
            </a:extLst>
          </p:cNvPr>
          <p:cNvGraphicFramePr>
            <a:graphicFrameLocks noChangeAspect="1"/>
          </p:cNvGraphicFramePr>
          <p:nvPr/>
        </p:nvGraphicFramePr>
        <p:xfrm>
          <a:off x="1524000" y="4419600"/>
          <a:ext cx="4060825" cy="528638"/>
        </p:xfrm>
        <a:graphic>
          <a:graphicData uri="http://schemas.openxmlformats.org/presentationml/2006/ole">
            <mc:AlternateContent xmlns:mc="http://schemas.openxmlformats.org/markup-compatibility/2006">
              <mc:Choice xmlns:v="urn:schemas-microsoft-com:vml" Requires="v">
                <p:oleObj spid="_x0000_s12317" r:id="rId3" imgW="1244060" imgH="215806" progId="Equation.3">
                  <p:embed/>
                </p:oleObj>
              </mc:Choice>
              <mc:Fallback>
                <p:oleObj r:id="rId3" imgW="1244060" imgH="215806" progId="Equation.3">
                  <p:embed/>
                  <p:pic>
                    <p:nvPicPr>
                      <p:cNvPr id="0" name="对象 133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419600"/>
                        <a:ext cx="40608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2294" name="Group 6">
            <a:extLst>
              <a:ext uri="{FF2B5EF4-FFF2-40B4-BE49-F238E27FC236}">
                <a16:creationId xmlns:a16="http://schemas.microsoft.com/office/drawing/2014/main" id="{D81F166D-B9A2-47DD-8274-36DEDC191856}"/>
              </a:ext>
            </a:extLst>
          </p:cNvPr>
          <p:cNvGrpSpPr>
            <a:grpSpLocks/>
          </p:cNvGrpSpPr>
          <p:nvPr/>
        </p:nvGrpSpPr>
        <p:grpSpPr bwMode="auto">
          <a:xfrm>
            <a:off x="1066800" y="1981200"/>
            <a:ext cx="9550400" cy="2057400"/>
            <a:chOff x="0" y="0"/>
            <a:chExt cx="15040" cy="3240"/>
          </a:xfrm>
        </p:grpSpPr>
        <p:sp>
          <p:nvSpPr>
            <p:cNvPr id="12297" name="Oval 7">
              <a:extLst>
                <a:ext uri="{FF2B5EF4-FFF2-40B4-BE49-F238E27FC236}">
                  <a16:creationId xmlns:a16="http://schemas.microsoft.com/office/drawing/2014/main" id="{DDFA2F65-DA3D-4A31-896F-3EDCF5C669DE}"/>
                </a:ext>
              </a:extLst>
            </p:cNvPr>
            <p:cNvSpPr>
              <a:spLocks noChangeArrowheads="1"/>
            </p:cNvSpPr>
            <p:nvPr/>
          </p:nvSpPr>
          <p:spPr bwMode="auto">
            <a:xfrm>
              <a:off x="6400" y="1000"/>
              <a:ext cx="2390" cy="1640"/>
            </a:xfrm>
            <a:prstGeom prst="ellipse">
              <a:avLst/>
            </a:prstGeom>
            <a:noFill/>
            <a:ln w="28575">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just">
                <a:spcBef>
                  <a:spcPct val="0"/>
                </a:spcBef>
                <a:buClrTx/>
                <a:buFont typeface="Arial" panose="020B0604020202020204" pitchFamily="34" charset="0"/>
                <a:buNone/>
              </a:pPr>
              <a:endParaRPr lang="zh-CN" altLang="en-US" sz="1000">
                <a:solidFill>
                  <a:srgbClr val="000000"/>
                </a:solidFill>
                <a:latin typeface="宋体" panose="02010600030101010101" pitchFamily="2" charset="-122"/>
              </a:endParaRPr>
            </a:p>
            <a:p>
              <a:pPr algn="just">
                <a:spcBef>
                  <a:spcPct val="0"/>
                </a:spcBef>
                <a:buClrTx/>
                <a:buFont typeface="Arial" panose="020B0604020202020204" pitchFamily="34" charset="0"/>
                <a:buNone/>
              </a:pPr>
              <a:endParaRPr lang="zh-CN" altLang="en-US" sz="1000">
                <a:solidFill>
                  <a:srgbClr val="000000"/>
                </a:solidFill>
                <a:latin typeface="Times New Roman" panose="02020603050405020304" pitchFamily="18" charset="0"/>
              </a:endParaRPr>
            </a:p>
          </p:txBody>
        </p:sp>
        <p:sp>
          <p:nvSpPr>
            <p:cNvPr id="12298" name="Freeform 8">
              <a:extLst>
                <a:ext uri="{FF2B5EF4-FFF2-40B4-BE49-F238E27FC236}">
                  <a16:creationId xmlns:a16="http://schemas.microsoft.com/office/drawing/2014/main" id="{6CAC79F9-00DB-4468-A9A6-292ACAF36568}"/>
                </a:ext>
              </a:extLst>
            </p:cNvPr>
            <p:cNvSpPr>
              <a:spLocks noChangeArrowheads="1"/>
            </p:cNvSpPr>
            <p:nvPr/>
          </p:nvSpPr>
          <p:spPr bwMode="auto">
            <a:xfrm>
              <a:off x="7680" y="1320"/>
              <a:ext cx="800" cy="1080"/>
            </a:xfrm>
            <a:custGeom>
              <a:avLst/>
              <a:gdLst>
                <a:gd name="T0" fmla="*/ 800 w 360"/>
                <a:gd name="T1" fmla="*/ 0 h 936"/>
                <a:gd name="T2" fmla="*/ 0 w 360"/>
                <a:gd name="T3" fmla="*/ 540 h 936"/>
                <a:gd name="T4" fmla="*/ 800 w 360"/>
                <a:gd name="T5" fmla="*/ 1080 h 936"/>
                <a:gd name="T6" fmla="*/ 0 60000 65536"/>
                <a:gd name="T7" fmla="*/ 0 60000 65536"/>
                <a:gd name="T8" fmla="*/ 0 60000 65536"/>
                <a:gd name="T9" fmla="*/ 0 w 360"/>
                <a:gd name="T10" fmla="*/ 0 h 936"/>
                <a:gd name="T11" fmla="*/ 360 w 360"/>
                <a:gd name="T12" fmla="*/ 936 h 936"/>
              </a:gdLst>
              <a:ahLst/>
              <a:cxnLst>
                <a:cxn ang="T6">
                  <a:pos x="T0" y="T1"/>
                </a:cxn>
                <a:cxn ang="T7">
                  <a:pos x="T2" y="T3"/>
                </a:cxn>
                <a:cxn ang="T8">
                  <a:pos x="T4" y="T5"/>
                </a:cxn>
              </a:cxnLst>
              <a:rect l="T9" t="T10" r="T11" b="T12"/>
              <a:pathLst>
                <a:path w="360" h="936">
                  <a:moveTo>
                    <a:pt x="360" y="0"/>
                  </a:moveTo>
                  <a:cubicBezTo>
                    <a:pt x="180" y="156"/>
                    <a:pt x="0" y="312"/>
                    <a:pt x="0" y="468"/>
                  </a:cubicBezTo>
                  <a:cubicBezTo>
                    <a:pt x="0" y="624"/>
                    <a:pt x="180" y="780"/>
                    <a:pt x="360" y="936"/>
                  </a:cubicBez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9" name="Line 9">
              <a:extLst>
                <a:ext uri="{FF2B5EF4-FFF2-40B4-BE49-F238E27FC236}">
                  <a16:creationId xmlns:a16="http://schemas.microsoft.com/office/drawing/2014/main" id="{E19F409E-F09C-4B02-9C9E-6064B25946FC}"/>
                </a:ext>
              </a:extLst>
            </p:cNvPr>
            <p:cNvSpPr>
              <a:spLocks noChangeShapeType="1"/>
            </p:cNvSpPr>
            <p:nvPr/>
          </p:nvSpPr>
          <p:spPr bwMode="auto">
            <a:xfrm>
              <a:off x="4480" y="840"/>
              <a:ext cx="2160" cy="467"/>
            </a:xfrm>
            <a:prstGeom prst="line">
              <a:avLst/>
            </a:prstGeom>
            <a:noFill/>
            <a:ln w="1905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0" name="Line 10">
              <a:extLst>
                <a:ext uri="{FF2B5EF4-FFF2-40B4-BE49-F238E27FC236}">
                  <a16:creationId xmlns:a16="http://schemas.microsoft.com/office/drawing/2014/main" id="{9BDAF3E7-CE06-4C58-A9B6-6203BB333E72}"/>
                </a:ext>
              </a:extLst>
            </p:cNvPr>
            <p:cNvSpPr>
              <a:spLocks noChangeShapeType="1"/>
            </p:cNvSpPr>
            <p:nvPr/>
          </p:nvSpPr>
          <p:spPr bwMode="auto">
            <a:xfrm>
              <a:off x="4000" y="1680"/>
              <a:ext cx="2400" cy="0"/>
            </a:xfrm>
            <a:prstGeom prst="line">
              <a:avLst/>
            </a:prstGeom>
            <a:noFill/>
            <a:ln w="1905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1" name="Line 11">
              <a:extLst>
                <a:ext uri="{FF2B5EF4-FFF2-40B4-BE49-F238E27FC236}">
                  <a16:creationId xmlns:a16="http://schemas.microsoft.com/office/drawing/2014/main" id="{6509E813-13B1-4DB6-A2B8-916A44B33958}"/>
                </a:ext>
              </a:extLst>
            </p:cNvPr>
            <p:cNvSpPr>
              <a:spLocks noChangeShapeType="1"/>
            </p:cNvSpPr>
            <p:nvPr/>
          </p:nvSpPr>
          <p:spPr bwMode="auto">
            <a:xfrm flipV="1">
              <a:off x="4320" y="2040"/>
              <a:ext cx="2160" cy="780"/>
            </a:xfrm>
            <a:prstGeom prst="line">
              <a:avLst/>
            </a:prstGeom>
            <a:noFill/>
            <a:ln w="1905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2" name="Line 12">
              <a:extLst>
                <a:ext uri="{FF2B5EF4-FFF2-40B4-BE49-F238E27FC236}">
                  <a16:creationId xmlns:a16="http://schemas.microsoft.com/office/drawing/2014/main" id="{4A90B439-3927-443D-B5CB-36EA6726A8E8}"/>
                </a:ext>
              </a:extLst>
            </p:cNvPr>
            <p:cNvSpPr>
              <a:spLocks noChangeShapeType="1"/>
            </p:cNvSpPr>
            <p:nvPr/>
          </p:nvSpPr>
          <p:spPr bwMode="auto">
            <a:xfrm>
              <a:off x="8800" y="1800"/>
              <a:ext cx="2160" cy="0"/>
            </a:xfrm>
            <a:prstGeom prst="line">
              <a:avLst/>
            </a:prstGeom>
            <a:noFill/>
            <a:ln w="2857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Oval 13">
              <a:extLst>
                <a:ext uri="{FF2B5EF4-FFF2-40B4-BE49-F238E27FC236}">
                  <a16:creationId xmlns:a16="http://schemas.microsoft.com/office/drawing/2014/main" id="{0B245B97-CF0B-4686-AAE2-E5A47DB7C214}"/>
                </a:ext>
              </a:extLst>
            </p:cNvPr>
            <p:cNvSpPr>
              <a:spLocks noChangeArrowheads="1"/>
            </p:cNvSpPr>
            <p:nvPr/>
          </p:nvSpPr>
          <p:spPr bwMode="auto">
            <a:xfrm>
              <a:off x="8000" y="1680"/>
              <a:ext cx="480" cy="3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2000" b="1">
                  <a:solidFill>
                    <a:srgbClr val="993366"/>
                  </a:solidFill>
                  <a:latin typeface="Tahoma" panose="020B0604030504040204" pitchFamily="34" charset="0"/>
                </a:rPr>
                <a:t>θ</a:t>
              </a:r>
            </a:p>
          </p:txBody>
        </p:sp>
        <p:sp>
          <p:nvSpPr>
            <p:cNvPr id="12304" name="Line 14">
              <a:extLst>
                <a:ext uri="{FF2B5EF4-FFF2-40B4-BE49-F238E27FC236}">
                  <a16:creationId xmlns:a16="http://schemas.microsoft.com/office/drawing/2014/main" id="{17B9613B-6799-48AD-9162-CBFF250C01E1}"/>
                </a:ext>
              </a:extLst>
            </p:cNvPr>
            <p:cNvSpPr>
              <a:spLocks noChangeShapeType="1"/>
            </p:cNvSpPr>
            <p:nvPr/>
          </p:nvSpPr>
          <p:spPr bwMode="auto">
            <a:xfrm flipV="1">
              <a:off x="4480" y="1800"/>
              <a:ext cx="1920" cy="240"/>
            </a:xfrm>
            <a:prstGeom prst="line">
              <a:avLst/>
            </a:prstGeom>
            <a:noFill/>
            <a:ln w="9525">
              <a:solidFill>
                <a:srgbClr val="008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5" name="Oval 15">
              <a:extLst>
                <a:ext uri="{FF2B5EF4-FFF2-40B4-BE49-F238E27FC236}">
                  <a16:creationId xmlns:a16="http://schemas.microsoft.com/office/drawing/2014/main" id="{E80CAE7A-D57D-4D46-B5C1-3191A4D6E9C4}"/>
                </a:ext>
              </a:extLst>
            </p:cNvPr>
            <p:cNvSpPr>
              <a:spLocks noChangeArrowheads="1"/>
            </p:cNvSpPr>
            <p:nvPr/>
          </p:nvSpPr>
          <p:spPr bwMode="auto">
            <a:xfrm>
              <a:off x="3520" y="240"/>
              <a:ext cx="800" cy="72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800" b="1">
                  <a:solidFill>
                    <a:srgbClr val="008000"/>
                  </a:solidFill>
                  <a:latin typeface="Tahoma" panose="020B0604030504040204" pitchFamily="34" charset="0"/>
                </a:rPr>
                <a:t>x1</a:t>
              </a:r>
            </a:p>
          </p:txBody>
        </p:sp>
        <p:sp>
          <p:nvSpPr>
            <p:cNvPr id="12306" name="Oval 16">
              <a:extLst>
                <a:ext uri="{FF2B5EF4-FFF2-40B4-BE49-F238E27FC236}">
                  <a16:creationId xmlns:a16="http://schemas.microsoft.com/office/drawing/2014/main" id="{C261C55E-77A4-410C-A2E2-C3D8F9D89A08}"/>
                </a:ext>
              </a:extLst>
            </p:cNvPr>
            <p:cNvSpPr>
              <a:spLocks noChangeArrowheads="1"/>
            </p:cNvSpPr>
            <p:nvPr/>
          </p:nvSpPr>
          <p:spPr bwMode="auto">
            <a:xfrm>
              <a:off x="3040" y="1200"/>
              <a:ext cx="800" cy="72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800" b="1">
                  <a:solidFill>
                    <a:srgbClr val="008000"/>
                  </a:solidFill>
                  <a:latin typeface="Tahoma" panose="020B0604030504040204" pitchFamily="34" charset="0"/>
                </a:rPr>
                <a:t>x2</a:t>
              </a:r>
            </a:p>
          </p:txBody>
        </p:sp>
        <p:sp>
          <p:nvSpPr>
            <p:cNvPr id="12307" name="Oval 17">
              <a:extLst>
                <a:ext uri="{FF2B5EF4-FFF2-40B4-BE49-F238E27FC236}">
                  <a16:creationId xmlns:a16="http://schemas.microsoft.com/office/drawing/2014/main" id="{240B7A60-451C-4400-AC0C-DA9EB3A940B0}"/>
                </a:ext>
              </a:extLst>
            </p:cNvPr>
            <p:cNvSpPr>
              <a:spLocks noChangeArrowheads="1"/>
            </p:cNvSpPr>
            <p:nvPr/>
          </p:nvSpPr>
          <p:spPr bwMode="auto">
            <a:xfrm>
              <a:off x="3360" y="2400"/>
              <a:ext cx="800" cy="72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800" b="1">
                  <a:solidFill>
                    <a:srgbClr val="008000"/>
                  </a:solidFill>
                  <a:latin typeface="Tahoma" panose="020B0604030504040204" pitchFamily="34" charset="0"/>
                </a:rPr>
                <a:t>xn</a:t>
              </a:r>
            </a:p>
          </p:txBody>
        </p:sp>
        <p:sp>
          <p:nvSpPr>
            <p:cNvPr id="12308" name="Oval 18">
              <a:extLst>
                <a:ext uri="{FF2B5EF4-FFF2-40B4-BE49-F238E27FC236}">
                  <a16:creationId xmlns:a16="http://schemas.microsoft.com/office/drawing/2014/main" id="{97E542CF-08C1-4A84-B0A6-850AF6029B87}"/>
                </a:ext>
              </a:extLst>
            </p:cNvPr>
            <p:cNvSpPr>
              <a:spLocks noChangeArrowheads="1"/>
            </p:cNvSpPr>
            <p:nvPr/>
          </p:nvSpPr>
          <p:spPr bwMode="auto">
            <a:xfrm>
              <a:off x="11360" y="1560"/>
              <a:ext cx="800" cy="72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2000" b="1">
                  <a:solidFill>
                    <a:srgbClr val="0000FF"/>
                  </a:solidFill>
                  <a:latin typeface="Tahoma" panose="020B0604030504040204" pitchFamily="34" charset="0"/>
                </a:rPr>
                <a:t>y</a:t>
              </a:r>
            </a:p>
          </p:txBody>
        </p:sp>
        <p:sp>
          <p:nvSpPr>
            <p:cNvPr id="12309" name="Oval 19">
              <a:extLst>
                <a:ext uri="{FF2B5EF4-FFF2-40B4-BE49-F238E27FC236}">
                  <a16:creationId xmlns:a16="http://schemas.microsoft.com/office/drawing/2014/main" id="{3BF0D882-1403-480E-AC5A-EF9CC51F28B4}"/>
                </a:ext>
              </a:extLst>
            </p:cNvPr>
            <p:cNvSpPr>
              <a:spLocks noChangeArrowheads="1"/>
            </p:cNvSpPr>
            <p:nvPr/>
          </p:nvSpPr>
          <p:spPr bwMode="auto">
            <a:xfrm>
              <a:off x="5280" y="240"/>
              <a:ext cx="800" cy="72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600" b="1">
                  <a:solidFill>
                    <a:srgbClr val="FF0000"/>
                  </a:solidFill>
                  <a:latin typeface="Tahoma" panose="020B0604030504040204" pitchFamily="34" charset="0"/>
                </a:rPr>
                <a:t>ω1</a:t>
              </a:r>
            </a:p>
          </p:txBody>
        </p:sp>
        <p:sp>
          <p:nvSpPr>
            <p:cNvPr id="12310" name="Oval 20">
              <a:extLst>
                <a:ext uri="{FF2B5EF4-FFF2-40B4-BE49-F238E27FC236}">
                  <a16:creationId xmlns:a16="http://schemas.microsoft.com/office/drawing/2014/main" id="{9148DC81-FAA1-4630-A9F6-87881F1D2C53}"/>
                </a:ext>
              </a:extLst>
            </p:cNvPr>
            <p:cNvSpPr>
              <a:spLocks noChangeArrowheads="1"/>
            </p:cNvSpPr>
            <p:nvPr/>
          </p:nvSpPr>
          <p:spPr bwMode="auto">
            <a:xfrm>
              <a:off x="4320" y="960"/>
              <a:ext cx="800" cy="72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600" b="1">
                  <a:solidFill>
                    <a:srgbClr val="FF0000"/>
                  </a:solidFill>
                  <a:latin typeface="Tahoma" panose="020B0604030504040204" pitchFamily="34" charset="0"/>
                </a:rPr>
                <a:t>ω2</a:t>
              </a:r>
            </a:p>
          </p:txBody>
        </p:sp>
        <p:sp>
          <p:nvSpPr>
            <p:cNvPr id="12311" name="Oval 21">
              <a:extLst>
                <a:ext uri="{FF2B5EF4-FFF2-40B4-BE49-F238E27FC236}">
                  <a16:creationId xmlns:a16="http://schemas.microsoft.com/office/drawing/2014/main" id="{D1ABCA9D-9FBD-4EC2-8A25-91439E49553B}"/>
                </a:ext>
              </a:extLst>
            </p:cNvPr>
            <p:cNvSpPr>
              <a:spLocks noChangeArrowheads="1"/>
            </p:cNvSpPr>
            <p:nvPr/>
          </p:nvSpPr>
          <p:spPr bwMode="auto">
            <a:xfrm>
              <a:off x="4320" y="2040"/>
              <a:ext cx="800" cy="72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lgn="ctr">
                <a:spcBef>
                  <a:spcPct val="0"/>
                </a:spcBef>
                <a:buClrTx/>
                <a:buFont typeface="Arial" panose="020B0604020202020204" pitchFamily="34" charset="0"/>
                <a:buNone/>
              </a:pPr>
              <a:r>
                <a:rPr lang="en-US" altLang="zh-CN" sz="1600" b="1">
                  <a:solidFill>
                    <a:srgbClr val="FF0000"/>
                  </a:solidFill>
                  <a:latin typeface="Tahoma" panose="020B0604030504040204" pitchFamily="34" charset="0"/>
                </a:rPr>
                <a:t>ωn</a:t>
              </a:r>
            </a:p>
          </p:txBody>
        </p:sp>
        <p:sp>
          <p:nvSpPr>
            <p:cNvPr id="12312" name="AutoShape 22">
              <a:extLst>
                <a:ext uri="{FF2B5EF4-FFF2-40B4-BE49-F238E27FC236}">
                  <a16:creationId xmlns:a16="http://schemas.microsoft.com/office/drawing/2014/main" id="{9D112E57-D45F-4541-BBEB-BD69A012336A}"/>
                </a:ext>
              </a:extLst>
            </p:cNvPr>
            <p:cNvSpPr>
              <a:spLocks/>
            </p:cNvSpPr>
            <p:nvPr/>
          </p:nvSpPr>
          <p:spPr bwMode="auto">
            <a:xfrm>
              <a:off x="2400" y="240"/>
              <a:ext cx="480" cy="3000"/>
            </a:xfrm>
            <a:prstGeom prst="leftBrace">
              <a:avLst>
                <a:gd name="adj1" fmla="val 51997"/>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0"/>
                </a:spcBef>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12313" name="Text Box 23">
              <a:extLst>
                <a:ext uri="{FF2B5EF4-FFF2-40B4-BE49-F238E27FC236}">
                  <a16:creationId xmlns:a16="http://schemas.microsoft.com/office/drawing/2014/main" id="{C923481E-A042-4D5B-813E-9DBCFBD0D55B}"/>
                </a:ext>
              </a:extLst>
            </p:cNvPr>
            <p:cNvSpPr txBox="1">
              <a:spLocks noChangeArrowheads="1"/>
            </p:cNvSpPr>
            <p:nvPr/>
          </p:nvSpPr>
          <p:spPr bwMode="auto">
            <a:xfrm>
              <a:off x="0" y="1343"/>
              <a:ext cx="2400"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800" b="1">
                  <a:solidFill>
                    <a:srgbClr val="FF0000"/>
                  </a:solidFill>
                  <a:latin typeface="Arial" panose="020B0604020202020204" pitchFamily="34" charset="0"/>
                </a:rPr>
                <a:t>Input</a:t>
              </a:r>
            </a:p>
          </p:txBody>
        </p:sp>
        <p:sp>
          <p:nvSpPr>
            <p:cNvPr id="12314" name="Text Box 24">
              <a:extLst>
                <a:ext uri="{FF2B5EF4-FFF2-40B4-BE49-F238E27FC236}">
                  <a16:creationId xmlns:a16="http://schemas.microsoft.com/office/drawing/2014/main" id="{D289C654-4150-4290-9EEF-BED57143E07F}"/>
                </a:ext>
              </a:extLst>
            </p:cNvPr>
            <p:cNvSpPr txBox="1">
              <a:spLocks noChangeArrowheads="1"/>
            </p:cNvSpPr>
            <p:nvPr/>
          </p:nvSpPr>
          <p:spPr bwMode="auto">
            <a:xfrm>
              <a:off x="12160" y="1440"/>
              <a:ext cx="2880"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800" b="1">
                  <a:solidFill>
                    <a:srgbClr val="FF0000"/>
                  </a:solidFill>
                  <a:latin typeface="Arial" panose="020B0604020202020204" pitchFamily="34" charset="0"/>
                </a:rPr>
                <a:t>Output</a:t>
              </a:r>
            </a:p>
          </p:txBody>
        </p:sp>
        <p:sp>
          <p:nvSpPr>
            <p:cNvPr id="12315" name="Text Box 25">
              <a:extLst>
                <a:ext uri="{FF2B5EF4-FFF2-40B4-BE49-F238E27FC236}">
                  <a16:creationId xmlns:a16="http://schemas.microsoft.com/office/drawing/2014/main" id="{97E9CAFA-41F6-49A9-9007-7A15493F30F9}"/>
                </a:ext>
              </a:extLst>
            </p:cNvPr>
            <p:cNvSpPr txBox="1">
              <a:spLocks noChangeArrowheads="1"/>
            </p:cNvSpPr>
            <p:nvPr/>
          </p:nvSpPr>
          <p:spPr bwMode="auto">
            <a:xfrm>
              <a:off x="9440" y="0"/>
              <a:ext cx="4960"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800" b="1">
                  <a:solidFill>
                    <a:srgbClr val="FF0000"/>
                  </a:solidFill>
                  <a:latin typeface="Arial" panose="020B0604020202020204" pitchFamily="34" charset="0"/>
                </a:rPr>
                <a:t>Threshold</a:t>
              </a:r>
            </a:p>
          </p:txBody>
        </p:sp>
        <p:sp>
          <p:nvSpPr>
            <p:cNvPr id="12316" name="Line 26">
              <a:extLst>
                <a:ext uri="{FF2B5EF4-FFF2-40B4-BE49-F238E27FC236}">
                  <a16:creationId xmlns:a16="http://schemas.microsoft.com/office/drawing/2014/main" id="{6C3DA992-D551-415F-BD30-88E97FD15CE6}"/>
                </a:ext>
              </a:extLst>
            </p:cNvPr>
            <p:cNvSpPr>
              <a:spLocks noChangeShapeType="1"/>
            </p:cNvSpPr>
            <p:nvPr/>
          </p:nvSpPr>
          <p:spPr bwMode="auto">
            <a:xfrm flipH="1">
              <a:off x="8480" y="840"/>
              <a:ext cx="1600" cy="8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295" name="Text Box 27">
            <a:extLst>
              <a:ext uri="{FF2B5EF4-FFF2-40B4-BE49-F238E27FC236}">
                <a16:creationId xmlns:a16="http://schemas.microsoft.com/office/drawing/2014/main" id="{75D759A2-CB20-4B1A-8C7E-1C294AF27C9A}"/>
              </a:ext>
            </a:extLst>
          </p:cNvPr>
          <p:cNvSpPr txBox="1">
            <a:spLocks noChangeArrowheads="1"/>
          </p:cNvSpPr>
          <p:nvPr/>
        </p:nvSpPr>
        <p:spPr bwMode="auto">
          <a:xfrm>
            <a:off x="1371600" y="5791200"/>
            <a:ext cx="985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spcBef>
                <a:spcPct val="50000"/>
              </a:spcBef>
              <a:buClrTx/>
              <a:buFont typeface="Arial" panose="020B0604020202020204" pitchFamily="34" charset="0"/>
              <a:buNone/>
            </a:pPr>
            <a:r>
              <a:rPr lang="en-US" altLang="zh-CN" sz="2000">
                <a:solidFill>
                  <a:schemeClr val="tx1"/>
                </a:solidFill>
                <a:latin typeface="Arial" panose="020B0604020202020204" pitchFamily="34" charset="0"/>
              </a:rPr>
              <a:t>McClloch and Pitts, </a:t>
            </a:r>
            <a:r>
              <a:rPr lang="en-US" altLang="zh-CN" sz="2000" i="1">
                <a:solidFill>
                  <a:schemeClr val="tx1"/>
                </a:solidFill>
                <a:latin typeface="Arial" panose="020B0604020202020204" pitchFamily="34" charset="0"/>
              </a:rPr>
              <a:t>A logical calculus of the ideas immanent in nervous activity</a:t>
            </a:r>
            <a:r>
              <a:rPr lang="en-US" altLang="zh-CN" sz="2000">
                <a:solidFill>
                  <a:schemeClr val="tx1"/>
                </a:solidFill>
                <a:latin typeface="Arial" panose="020B0604020202020204" pitchFamily="34" charset="0"/>
              </a:rPr>
              <a:t>, 1943</a:t>
            </a:r>
          </a:p>
        </p:txBody>
      </p:sp>
      <p:sp>
        <p:nvSpPr>
          <p:cNvPr id="12296" name="Text Box 28">
            <a:extLst>
              <a:ext uri="{FF2B5EF4-FFF2-40B4-BE49-F238E27FC236}">
                <a16:creationId xmlns:a16="http://schemas.microsoft.com/office/drawing/2014/main" id="{6A6AB071-2A5D-46F2-9BD8-67815DF87187}"/>
              </a:ext>
            </a:extLst>
          </p:cNvPr>
          <p:cNvSpPr txBox="1">
            <a:spLocks noChangeArrowheads="1"/>
          </p:cNvSpPr>
          <p:nvPr/>
        </p:nvSpPr>
        <p:spPr bwMode="auto">
          <a:xfrm>
            <a:off x="6172200" y="4419600"/>
            <a:ext cx="54102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chemeClr val="accent2"/>
                </a:solidFill>
                <a:latin typeface="Calibri" panose="020F0502020204030204" pitchFamily="34" charset="0"/>
                <a:cs typeface="Arial" panose="020B0604020202020204" pitchFamily="34" charset="0"/>
                <a:sym typeface="Arial" panose="020B0604020202020204" pitchFamily="34" charset="0"/>
              </a:defRPr>
            </a:lvl1pPr>
            <a:lvl2pPr marL="742950" indent="-285750">
              <a:spcBef>
                <a:spcPct val="20000"/>
              </a:spcBef>
              <a:buClr>
                <a:schemeClr val="tx1"/>
              </a:buClr>
              <a:buFont typeface="Wingdings" panose="05000000000000000000" pitchFamily="2" charset="2"/>
              <a:buChar char="§"/>
              <a:defRPr sz="2800">
                <a:solidFill>
                  <a:schemeClr val="tx1"/>
                </a:solidFill>
                <a:latin typeface="Calibri" panose="020F0502020204030204" pitchFamily="34" charset="0"/>
                <a:cs typeface="Arial" panose="020B0604020202020204" pitchFamily="34" charset="0"/>
                <a:sym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400">
                <a:solidFill>
                  <a:schemeClr val="tx1"/>
                </a:solidFill>
                <a:latin typeface="Calibri" panose="020F0502020204030204" pitchFamily="34" charset="0"/>
                <a:cs typeface="Arial" panose="020B0604020202020204" pitchFamily="34" charset="0"/>
                <a:sym typeface="Arial" panose="020B0604020202020204" pitchFamily="34" charset="0"/>
              </a:defRPr>
            </a:lvl3pPr>
            <a:lvl4pPr marL="1600200" indent="-228600">
              <a:spcBef>
                <a:spcPct val="20000"/>
              </a:spcBef>
              <a:buClr>
                <a:schemeClr val="tx1"/>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cs typeface="Arial" panose="020B0604020202020204" pitchFamily="34" charset="0"/>
                <a:sym typeface="Arial" panose="020B0604020202020204" pitchFamily="34" charset="0"/>
              </a:defRPr>
            </a:lvl9pPr>
          </a:lstStyle>
          <a:p>
            <a:pPr>
              <a:buClrTx/>
              <a:buFont typeface="Arial" panose="020B0604020202020204" pitchFamily="34" charset="0"/>
              <a:buNone/>
            </a:pPr>
            <a:r>
              <a:rPr lang="en-US" altLang="zh-CN" sz="2800" b="1" i="1">
                <a:solidFill>
                  <a:schemeClr val="tx1"/>
                </a:solidFill>
                <a:latin typeface="Arial" panose="020B0604020202020204" pitchFamily="34" charset="0"/>
              </a:rPr>
              <a:t>f</a:t>
            </a:r>
            <a:r>
              <a:rPr lang="en-US" altLang="zh-CN" sz="2800" b="1">
                <a:solidFill>
                  <a:schemeClr val="tx1"/>
                </a:solidFill>
                <a:latin typeface="Arial" panose="020B0604020202020204" pitchFamily="34" charset="0"/>
              </a:rPr>
              <a:t>: </a:t>
            </a:r>
            <a:r>
              <a:rPr lang="zh-CN" altLang="en-US" sz="2400" b="1">
                <a:solidFill>
                  <a:schemeClr val="tx1"/>
                </a:solidFill>
                <a:latin typeface="Arial" panose="020B0604020202020204" pitchFamily="34" charset="0"/>
              </a:rPr>
              <a:t>激活函数(</a:t>
            </a:r>
            <a:r>
              <a:rPr lang="en-US" altLang="zh-CN" sz="2400" b="1">
                <a:solidFill>
                  <a:srgbClr val="FF0000"/>
                </a:solidFill>
                <a:latin typeface="Arial" panose="020B0604020202020204" pitchFamily="34" charset="0"/>
              </a:rPr>
              <a:t>Activation</a:t>
            </a:r>
            <a:r>
              <a:rPr lang="en-US" altLang="zh-CN" sz="2400" b="1">
                <a:solidFill>
                  <a:schemeClr val="tx1"/>
                </a:solidFill>
                <a:latin typeface="Arial" panose="020B0604020202020204" pitchFamily="34" charset="0"/>
              </a:rPr>
              <a:t> Function</a:t>
            </a:r>
            <a:r>
              <a:rPr lang="zh-CN" altLang="en-US" sz="2400" b="1">
                <a:solidFill>
                  <a:schemeClr val="tx1"/>
                </a:solidFill>
                <a:latin typeface="Arial" panose="020B0604020202020204" pitchFamily="34" charset="0"/>
              </a:rPr>
              <a:t>)</a:t>
            </a:r>
            <a:endParaRPr lang="en-US" altLang="zh-CN" sz="2400" b="1">
              <a:solidFill>
                <a:schemeClr val="tx1"/>
              </a:solidFill>
              <a:latin typeface="Arial" panose="020B0604020202020204" pitchFamily="34" charset="0"/>
            </a:endParaRPr>
          </a:p>
          <a:p>
            <a:pPr>
              <a:buClrTx/>
              <a:buFont typeface="Arial" panose="020B0604020202020204" pitchFamily="34" charset="0"/>
              <a:buNone/>
            </a:pPr>
            <a:r>
              <a:rPr lang="en-US" altLang="zh-CN" sz="2800" b="1">
                <a:solidFill>
                  <a:schemeClr val="tx1"/>
                </a:solidFill>
                <a:latin typeface="Arial" panose="020B0604020202020204" pitchFamily="34" charset="0"/>
              </a:rPr>
              <a:t>g</a:t>
            </a:r>
            <a:r>
              <a:rPr lang="en-US" altLang="zh-CN" sz="2400" b="1">
                <a:solidFill>
                  <a:schemeClr val="tx1"/>
                </a:solidFill>
                <a:latin typeface="Arial" panose="020B0604020202020204" pitchFamily="34" charset="0"/>
              </a:rPr>
              <a:t>: </a:t>
            </a:r>
            <a:r>
              <a:rPr lang="zh-CN" altLang="en-US" sz="2400" b="1">
                <a:solidFill>
                  <a:schemeClr val="tx1"/>
                </a:solidFill>
                <a:latin typeface="Arial" panose="020B0604020202020204" pitchFamily="34" charset="0"/>
              </a:rPr>
              <a:t>组合函数(</a:t>
            </a:r>
            <a:r>
              <a:rPr lang="en-US" altLang="zh-CN" sz="2400" b="1">
                <a:solidFill>
                  <a:srgbClr val="FF0000"/>
                </a:solidFill>
                <a:latin typeface="Arial" panose="020B0604020202020204" pitchFamily="34" charset="0"/>
              </a:rPr>
              <a:t>Combination</a:t>
            </a:r>
            <a:r>
              <a:rPr lang="en-US" altLang="zh-CN" sz="2400" b="1">
                <a:solidFill>
                  <a:schemeClr val="tx1"/>
                </a:solidFill>
                <a:latin typeface="Arial" panose="020B0604020202020204" pitchFamily="34" charset="0"/>
              </a:rPr>
              <a:t> Function</a:t>
            </a:r>
            <a:r>
              <a:rPr lang="zh-CN" altLang="en-US" sz="2400" b="1">
                <a:solidFill>
                  <a:schemeClr val="tx1"/>
                </a:solidFill>
                <a:latin typeface="Arial" panose="020B0604020202020204" pitchFamily="34" charset="0"/>
              </a:rPr>
              <a:t>)</a:t>
            </a:r>
            <a:endParaRPr lang="en-US" altLang="zh-CN" sz="2400" b="1">
              <a:solidFill>
                <a:schemeClr val="tx1"/>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an-berkeley-nlp-v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Calibri"/>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7</TotalTime>
  <Pages>0</Pages>
  <Words>1127</Words>
  <Characters>0</Characters>
  <Application>Microsoft Office PowerPoint</Application>
  <DocSecurity>0</DocSecurity>
  <PresentationFormat>宽屏</PresentationFormat>
  <Lines>0</Lines>
  <Paragraphs>186</Paragraphs>
  <Slides>29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Arial</vt:lpstr>
      <vt:lpstr>宋体</vt:lpstr>
      <vt:lpstr>Calibri</vt:lpstr>
      <vt:lpstr>Wingdings</vt:lpstr>
      <vt:lpstr>Times New Roman</vt:lpstr>
      <vt:lpstr>Tahoma</vt:lpstr>
      <vt:lpstr>黑体</vt:lpstr>
      <vt:lpstr>dan-berkeley-nlp-v1</vt:lpstr>
      <vt:lpstr>Equation.3</vt:lpstr>
      <vt:lpstr>神经网络与深度学习</vt:lpstr>
      <vt:lpstr> 联结主义学派  </vt:lpstr>
      <vt:lpstr>什么是神经网络</vt:lpstr>
      <vt:lpstr>生物学启示</vt:lpstr>
      <vt:lpstr>生物神经元</vt:lpstr>
      <vt:lpstr>神经元</vt:lpstr>
      <vt:lpstr>神经元</vt:lpstr>
      <vt:lpstr>神经元模型</vt:lpstr>
      <vt:lpstr>人工神经元</vt:lpstr>
      <vt:lpstr>组合函数</vt:lpstr>
      <vt:lpstr>激活函数</vt:lpstr>
      <vt:lpstr>人工神经网络</vt:lpstr>
      <vt:lpstr>生物系统中的学习</vt:lpstr>
      <vt:lpstr>生物系统中的学习</vt:lpstr>
      <vt:lpstr>ANN的学习规则</vt:lpstr>
      <vt:lpstr>人工神经网络</vt:lpstr>
      <vt:lpstr>ANN结构</vt:lpstr>
      <vt:lpstr>PowerPoint 演示文稿</vt:lpstr>
      <vt:lpstr>ANN的学习方法</vt:lpstr>
      <vt:lpstr>学习策略: Hebbrian Learning</vt:lpstr>
      <vt:lpstr>学习策略: Error Correction</vt:lpstr>
      <vt:lpstr>学习策略: Stochastic Learning</vt:lpstr>
      <vt:lpstr>学习策略: Competitive Learning</vt:lpstr>
      <vt:lpstr>神经网络实践</vt:lpstr>
      <vt:lpstr>神经网络实践</vt:lpstr>
      <vt:lpstr>神经网络实践</vt:lpstr>
      <vt:lpstr>神经网络实践</vt:lpstr>
      <vt:lpstr>神经网络实践</vt:lpstr>
      <vt:lpstr>谢谢！</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subject/>
  <dc:creator>Preferred Customer</dc:creator>
  <cp:keywords/>
  <dc:description/>
  <cp:lastModifiedBy>孟令国</cp:lastModifiedBy>
  <cp:revision>2940</cp:revision>
  <cp:lastPrinted>2014-04-15T18:16:00Z</cp:lastPrinted>
  <dcterms:created xsi:type="dcterms:W3CDTF">2004-08-27T04:16:00Z</dcterms:created>
  <dcterms:modified xsi:type="dcterms:W3CDTF">2022-01-26T14:07:32Z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