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319" r:id="rId5"/>
    <p:sldId id="293" r:id="rId6"/>
    <p:sldId id="270" r:id="rId7"/>
    <p:sldId id="271" r:id="rId8"/>
    <p:sldId id="272" r:id="rId9"/>
    <p:sldId id="273" r:id="rId10"/>
    <p:sldId id="274" r:id="rId11"/>
    <p:sldId id="275" r:id="rId12"/>
    <p:sldId id="282" r:id="rId13"/>
    <p:sldId id="321" r:id="rId14"/>
    <p:sldId id="320" r:id="rId15"/>
    <p:sldId id="309" r:id="rId16"/>
    <p:sldId id="276" r:id="rId17"/>
    <p:sldId id="294" r:id="rId18"/>
    <p:sldId id="295" r:id="rId19"/>
    <p:sldId id="288" r:id="rId20"/>
    <p:sldId id="289" r:id="rId21"/>
    <p:sldId id="308" r:id="rId22"/>
    <p:sldId id="314" r:id="rId23"/>
    <p:sldId id="316" r:id="rId24"/>
    <p:sldId id="318" r:id="rId25"/>
    <p:sldId id="315" r:id="rId26"/>
    <p:sldId id="31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FFAD3-AE40-4C7F-BFC9-057688289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EB7ABA-537F-429F-9AF6-D99E7FA04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68C86-F20B-4325-88D9-84A816BC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C58-5960-459B-AD6D-D1CB4238D608}" type="datetimeFigureOut">
              <a:rPr lang="zh-CN" altLang="en-US" smtClean="0"/>
              <a:pPr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F0E9A-A1FA-4523-86F0-252F7FC7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FA2D3-E2DA-4F84-B0FD-17C5F042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DE9F-CD75-42E4-BCAF-7BC796F6DF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7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2C8FF-A81D-4FF5-9682-7C93CAE2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CF62A6-30F2-4735-87F4-CA86EB5C3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7DFA7-1014-42DE-8913-FBDE330F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C58-5960-459B-AD6D-D1CB4238D608}" type="datetimeFigureOut">
              <a:rPr lang="zh-CN" altLang="en-US" smtClean="0"/>
              <a:pPr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F7DC6-889E-485B-B0B6-2580E190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9BB3F-91F7-43E8-A389-194F7AAF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DE9F-CD75-42E4-BCAF-7BC796F6DF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37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984EC2-2F8F-4853-867C-142088409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45A52B-4BD9-42E8-867D-1B96E11DA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1A021-ACCA-487C-B66B-8D5F7A4A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C58-5960-459B-AD6D-D1CB4238D608}" type="datetimeFigureOut">
              <a:rPr lang="zh-CN" altLang="en-US" smtClean="0"/>
              <a:pPr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9ADF0-00AF-49B6-9428-FE0980A8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5D89D-E444-41B3-81C5-630DCFBE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DE9F-CD75-42E4-BCAF-7BC796F6DF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15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6D4B0-EFA2-44BD-9638-949E1915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1743B-4E74-4824-90B2-EED9A854C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C934C-CA3C-47E8-9CDF-99FE281C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C58-5960-459B-AD6D-D1CB4238D608}" type="datetimeFigureOut">
              <a:rPr lang="zh-CN" altLang="en-US" smtClean="0"/>
              <a:pPr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3D498-6F6D-4CF6-82D3-05E663B0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BFB44-13C2-4E9F-A224-67CF2F8C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DE9F-CD75-42E4-BCAF-7BC796F6DF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34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E7273-5BE8-4846-BF56-EA3E3D33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FD698-7361-459E-9E8A-B3BCBCE3A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04ECD-71FF-474E-AAFE-726D199B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C58-5960-459B-AD6D-D1CB4238D608}" type="datetimeFigureOut">
              <a:rPr lang="zh-CN" altLang="en-US" smtClean="0"/>
              <a:pPr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22CCE-24AF-435C-BCF6-7B0498FB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7575B-4076-49A7-9EF7-AAAB7810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DE9F-CD75-42E4-BCAF-7BC796F6DF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33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F58F9-A943-4E17-BB89-A1269EB0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67755-A380-4F35-8503-C12BDDFDF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710222-8146-4A7A-BB63-3547B20E2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BC676-A8B3-4AAF-B157-48492512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C58-5960-459B-AD6D-D1CB4238D608}" type="datetimeFigureOut">
              <a:rPr lang="zh-CN" altLang="en-US" smtClean="0"/>
              <a:pPr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2FFFD-9FF4-42C2-ABB8-8A9BA426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3A208B-B88F-41D9-9309-F0F941B5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DE9F-CD75-42E4-BCAF-7BC796F6DF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0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09C50-B89F-47D2-BC5A-B1BF2E8D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F82B5-98D9-4CC2-A58F-7AC3ED577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A477F-F498-45FD-8835-B110C07B3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3A4569-41AF-4C1B-8C12-75AAF3BAC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C5A947-4C8B-49FA-8015-2258CECAA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5C1F02-25C0-448B-BA88-13CD22B2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C58-5960-459B-AD6D-D1CB4238D608}" type="datetimeFigureOut">
              <a:rPr lang="zh-CN" altLang="en-US" smtClean="0"/>
              <a:pPr/>
              <a:t>2022/1/29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273A36-603B-48B1-8906-E9361267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AE9255-3603-4C9D-BEA5-14AC3D21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DE9F-CD75-42E4-BCAF-7BC796F6DF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E673D-C9E8-4301-8F3D-AE241642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ACD12F-45FD-4587-9E8F-94FF1CAB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C58-5960-459B-AD6D-D1CB4238D608}" type="datetimeFigureOut">
              <a:rPr lang="zh-CN" altLang="en-US" smtClean="0"/>
              <a:pPr/>
              <a:t>2022/1/29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998EAF-F9CE-4742-8B33-AE44305C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CC60B4-83F4-4C29-925A-3281BF08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DE9F-CD75-42E4-BCAF-7BC796F6DF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18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568746-A786-46F6-952C-67E623FC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C58-5960-459B-AD6D-D1CB4238D608}" type="datetimeFigureOut">
              <a:rPr lang="zh-CN" altLang="en-US" smtClean="0"/>
              <a:pPr/>
              <a:t>2022/1/29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9FAC03-A0BC-41AB-8316-A9A3B95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3B4DEF-BFC7-43EA-B81B-83EDAC80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DE9F-CD75-42E4-BCAF-7BC796F6DF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E6EDF-8A13-42F8-89B9-19F083E6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1F415-511A-4615-8878-23A35A4B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0AECD1-4679-438C-B724-52CD4415C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C4025-60DD-4612-9AAA-2EDD4B2D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C58-5960-459B-AD6D-D1CB4238D608}" type="datetimeFigureOut">
              <a:rPr lang="zh-CN" altLang="en-US" smtClean="0"/>
              <a:pPr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42538-B5A6-488E-87B1-42912CA4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8BCAC-2C3E-47DA-8034-B3C1E63A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DE9F-CD75-42E4-BCAF-7BC796F6DF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4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F4258-9941-4236-A529-AEA68FD9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BA2F30-5072-463E-B901-CB29FB533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632205-7F0B-49A9-887F-36F9F295A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BE515-674F-473E-B360-63ECF60C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C58-5960-459B-AD6D-D1CB4238D608}" type="datetimeFigureOut">
              <a:rPr lang="zh-CN" altLang="en-US" smtClean="0"/>
              <a:pPr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294277-4C88-4C47-BDC9-A4106EF2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8B33EA-5703-4417-A5CD-9818F1BA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DE9F-CD75-42E4-BCAF-7BC796F6DF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35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AC0238-BE6B-4F07-A389-C655194E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0DFA2D-5031-4D3D-9FEC-D5E434BB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F5BED-2A5B-4B2F-BA0F-E536BE7E8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BDC58-5960-459B-AD6D-D1CB4238D608}" type="datetimeFigureOut">
              <a:rPr lang="zh-CN" altLang="en-US" smtClean="0"/>
              <a:pPr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0DBDB-7C8E-4A52-9FC8-526AC08ED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D58C6-42D3-4838-A4F9-DB2F53AC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BDE9F-CD75-42E4-BCAF-7BC796F6DF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3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train-images-idx3-ubyte.gz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ann.lecun.com/exdb/mnist/t10k-labels-idx1-ubyte.gz" TargetMode="External"/><Relationship Id="rId5" Type="http://schemas.openxmlformats.org/officeDocument/2006/relationships/hyperlink" Target="http://yann.lecun.com/exdb/mnist/t10k-images-idx3-ubyte.gz" TargetMode="External"/><Relationship Id="rId4" Type="http://schemas.openxmlformats.org/officeDocument/2006/relationships/hyperlink" Target="http://yann.lecun.com/exdb/mnist/train-labels-idx1-ubyte.gz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z_feng12489/article/details/8922996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8CDC1-AC73-4403-AEB0-4B8E69588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875" y="1733514"/>
            <a:ext cx="9144000" cy="1674704"/>
          </a:xfrm>
        </p:spPr>
        <p:txBody>
          <a:bodyPr>
            <a:normAutofit/>
          </a:bodyPr>
          <a:lstStyle/>
          <a:p>
            <a:r>
              <a:rPr lang="zh-CN" altLang="en-US" b="1" dirty="0"/>
              <a:t>人工智能实践入门</a:t>
            </a:r>
            <a:br>
              <a:rPr lang="en-US" altLang="zh-CN" b="1" dirty="0"/>
            </a:br>
            <a:r>
              <a:rPr lang="en-US" altLang="zh-CN" sz="4000" b="1" dirty="0"/>
              <a:t>-- </a:t>
            </a:r>
            <a:r>
              <a:rPr lang="zh-CN" altLang="en-US" sz="4000" b="1" dirty="0"/>
              <a:t>手写体识别实践教程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B8F877-81C4-4D70-844F-D3FA09ED3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20855"/>
            <a:ext cx="9144000" cy="78118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山东大学 孟令国</a:t>
            </a:r>
          </a:p>
        </p:txBody>
      </p:sp>
    </p:spTree>
    <p:extLst>
      <p:ext uri="{BB962C8B-B14F-4D97-AF65-F5344CB8AC3E}">
        <p14:creationId xmlns:p14="http://schemas.microsoft.com/office/powerpoint/2010/main" val="3822517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906" y="320562"/>
            <a:ext cx="10904187" cy="2603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第七步：安装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tensorflow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&gt;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pip install --upgrade pip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&gt;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pip install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-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http://mirrors.aliyun.com/pypi/simple/ --trusted-host mirrors.aliyun.com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64513" y="33015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开始安装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64513" y="51400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安装完毕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9306" y="4402910"/>
            <a:ext cx="7784749" cy="213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9306" y="3252987"/>
            <a:ext cx="7794728" cy="46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513747" y="3864874"/>
            <a:ext cx="525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要注意先退出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环境：采用</a:t>
            </a:r>
            <a:r>
              <a:rPr lang="en-US" altLang="zh-CN" dirty="0">
                <a:solidFill>
                  <a:srgbClr val="FF0000"/>
                </a:solidFill>
              </a:rPr>
              <a:t>quit()</a:t>
            </a:r>
            <a:r>
              <a:rPr lang="zh-CN" altLang="en-US" dirty="0">
                <a:solidFill>
                  <a:srgbClr val="FF0000"/>
                </a:solidFill>
              </a:rPr>
              <a:t>函数退出；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013" y="391887"/>
            <a:ext cx="113528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第九步：运行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Python,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测试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Tensorflow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是否正常安装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0441" y="1550719"/>
            <a:ext cx="5917872" cy="4662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&gt;&gt;&gt; import </a:t>
            </a:r>
            <a:r>
              <a:rPr lang="en-US" altLang="zh-CN" sz="2000" dirty="0" err="1"/>
              <a:t>tensorflow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tf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&gt;&gt;&gt; tf.compat.v1.disable_eager_execution()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&gt;&gt;&gt; hello = </a:t>
            </a:r>
            <a:r>
              <a:rPr lang="en-US" altLang="zh-CN" sz="2000" dirty="0" err="1"/>
              <a:t>tf.constant</a:t>
            </a:r>
            <a:r>
              <a:rPr lang="en-US" altLang="zh-CN" sz="2000" dirty="0"/>
              <a:t>('Hello, </a:t>
            </a:r>
            <a:r>
              <a:rPr lang="en-US" altLang="zh-CN" sz="2000" dirty="0" err="1"/>
              <a:t>TensorFlow</a:t>
            </a:r>
            <a:r>
              <a:rPr lang="en-US" altLang="zh-CN" sz="2000" dirty="0"/>
              <a:t>')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&gt;&gt;&gt; </a:t>
            </a:r>
            <a:r>
              <a:rPr lang="en-US" altLang="zh-CN" sz="2000" dirty="0" err="1"/>
              <a:t>sess</a:t>
            </a:r>
            <a:r>
              <a:rPr lang="en-US" altLang="zh-CN" sz="2000" dirty="0"/>
              <a:t>= tf.compat.v1.Session()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&gt;&gt;&gt; print (</a:t>
            </a:r>
            <a:r>
              <a:rPr lang="en-US" altLang="zh-CN" sz="2000" dirty="0" err="1"/>
              <a:t>sess.run</a:t>
            </a:r>
            <a:r>
              <a:rPr lang="en-US" altLang="zh-CN" sz="2000" dirty="0"/>
              <a:t>(hello))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b’Hello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TensorFlow</a:t>
            </a:r>
            <a:r>
              <a:rPr lang="en-US" altLang="zh-CN" sz="2000" dirty="0"/>
              <a:t>’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&gt;&gt;&gt; a = </a:t>
            </a:r>
            <a:r>
              <a:rPr lang="en-US" altLang="zh-CN" sz="2000" dirty="0" err="1"/>
              <a:t>tf.constant</a:t>
            </a:r>
            <a:r>
              <a:rPr lang="en-US" altLang="zh-CN" sz="2000" dirty="0"/>
              <a:t>(10)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&gt;&gt;&gt; b = </a:t>
            </a:r>
            <a:r>
              <a:rPr lang="en-US" altLang="zh-CN" sz="2000" dirty="0" err="1"/>
              <a:t>tf.constant</a:t>
            </a:r>
            <a:r>
              <a:rPr lang="en-US" altLang="zh-CN" sz="2000" dirty="0"/>
              <a:t>(32)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&gt;&gt;&gt; print (</a:t>
            </a:r>
            <a:r>
              <a:rPr lang="en-US" altLang="zh-CN" sz="2000" dirty="0" err="1"/>
              <a:t>sess.run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a+b</a:t>
            </a:r>
            <a:r>
              <a:rPr lang="en-US" altLang="zh-CN" sz="2000" dirty="0"/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42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04303" y="1719162"/>
            <a:ext cx="3336966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若程序运行成功，则说明</a:t>
            </a:r>
            <a:r>
              <a:rPr lang="en-US" altLang="zh-CN" sz="2800" dirty="0" err="1">
                <a:solidFill>
                  <a:srgbClr val="FF0000"/>
                </a:solidFill>
              </a:rPr>
              <a:t>Tensorflow</a:t>
            </a:r>
            <a:r>
              <a:rPr lang="zh-CN" altLang="en-US" sz="2800" dirty="0">
                <a:solidFill>
                  <a:srgbClr val="FF0000"/>
                </a:solidFill>
              </a:rPr>
              <a:t>安装运行正常。</a:t>
            </a:r>
          </a:p>
        </p:txBody>
      </p:sp>
    </p:spTree>
    <p:extLst>
      <p:ext uri="{BB962C8B-B14F-4D97-AF65-F5344CB8AC3E}">
        <p14:creationId xmlns:p14="http://schemas.microsoft.com/office/powerpoint/2010/main" val="3582542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013" y="391887"/>
            <a:ext cx="113528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第八步：安装运行依赖库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pip install </a:t>
            </a:r>
            <a:r>
              <a:rPr lang="en-US" altLang="zh-CN" sz="2800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numpy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-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http://mirrors.aliyun.com/pypi/simple/ --trusted-host mirrors.aliyun.com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&gt;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pip install </a:t>
            </a:r>
            <a:r>
              <a:rPr lang="en-US" altLang="zh-CN" sz="28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matplotlib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-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http://mirrors.aliyun.com/pypi/simple/ --trusted-host mirrors.aliyun.com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&gt;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pip install </a:t>
            </a:r>
            <a:r>
              <a:rPr lang="en-US" altLang="zh-CN" sz="2800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jupyter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-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http://mirrors.aliyun.com/pypi/simple/ --trusted-host mirrors.aliyun.com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&gt;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pip install </a:t>
            </a:r>
            <a:r>
              <a:rPr lang="en-US" altLang="zh-CN" sz="28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scikit-image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-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http://mirrors.aliyun.com/pypi/simple/ --trusted-host mirrors.aliyun.com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46ABE-A980-46C2-AC64-D6AE2E2A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893"/>
            <a:ext cx="10515600" cy="5035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222226"/>
                </a:solidFill>
                <a:latin typeface="PingFang SC"/>
              </a:rPr>
              <a:t>如果出现以下提示：</a:t>
            </a:r>
            <a:endParaRPr lang="en-US" altLang="zh-CN" b="1" i="0" dirty="0">
              <a:solidFill>
                <a:srgbClr val="222226"/>
              </a:solidFill>
              <a:effectLst/>
              <a:latin typeface="PingFang SC"/>
            </a:endParaRPr>
          </a:p>
          <a:p>
            <a:pPr algn="l" latinLnBrk="1"/>
            <a:r>
              <a:rPr lang="en-US" altLang="zh-CN" b="1" i="0" dirty="0" err="1">
                <a:solidFill>
                  <a:srgbClr val="222226"/>
                </a:solidFill>
                <a:effectLst/>
                <a:latin typeface="PingFang SC"/>
              </a:rPr>
              <a:t>RuntimeError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: The Session graph is empty. Add operations to the graph before calling run().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解决方法</a:t>
            </a:r>
            <a:endParaRPr lang="en-US" altLang="zh-CN" b="1" i="0" dirty="0">
              <a:solidFill>
                <a:srgbClr val="222226"/>
              </a:solidFill>
              <a:effectLst/>
              <a:latin typeface="PingFang SC"/>
            </a:endParaRPr>
          </a:p>
          <a:p>
            <a:pPr marL="0" indent="0" algn="l" latinLnBrk="1">
              <a:buNone/>
            </a:pPr>
            <a:endParaRPr lang="en-US" altLang="zh-CN" b="1" dirty="0">
              <a:solidFill>
                <a:srgbClr val="222226"/>
              </a:solidFill>
              <a:latin typeface="PingFang SC"/>
            </a:endParaRPr>
          </a:p>
          <a:p>
            <a:pPr marL="0" indent="0" algn="l" latinLnBrk="1">
              <a:buNone/>
            </a:pP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原因：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tensorflow2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不能执行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tensorflow1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中的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Session</a:t>
            </a:r>
            <a:endParaRPr lang="zh-CN" altLang="en-US" b="1" i="0" dirty="0">
              <a:solidFill>
                <a:srgbClr val="222226"/>
              </a:solidFill>
              <a:effectLst/>
              <a:latin typeface="PingFang SC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222226"/>
              </a:solidFill>
              <a:latin typeface="PingFang SC"/>
            </a:endParaRPr>
          </a:p>
          <a:p>
            <a:pPr marL="0" indent="0">
              <a:buNone/>
            </a:pP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解决方案查看：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 </a:t>
            </a:r>
          </a:p>
          <a:p>
            <a:pPr marL="0" indent="0">
              <a:buNone/>
            </a:pP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https://blog.csdn.net/weixin_38410551/article/details/103631977</a:t>
            </a:r>
          </a:p>
        </p:txBody>
      </p:sp>
    </p:spTree>
    <p:extLst>
      <p:ext uri="{BB962C8B-B14F-4D97-AF65-F5344CB8AC3E}">
        <p14:creationId xmlns:p14="http://schemas.microsoft.com/office/powerpoint/2010/main" val="2614744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46ABE-A980-46C2-AC64-D6AE2E2A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892"/>
            <a:ext cx="10515600" cy="4803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222226"/>
                </a:solidFill>
                <a:latin typeface="PingFang SC"/>
              </a:rPr>
              <a:t>如果出现以下提示：</a:t>
            </a:r>
            <a:endParaRPr lang="en-US" altLang="zh-CN" b="1" i="0" dirty="0">
              <a:solidFill>
                <a:srgbClr val="222226"/>
              </a:solidFill>
              <a:effectLst/>
              <a:latin typeface="PingFang SC"/>
            </a:endParaRPr>
          </a:p>
          <a:p>
            <a:pPr marL="0" indent="0">
              <a:buNone/>
            </a:pP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Could not load dynamic library ‘cudart64_110.dll‘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； </a:t>
            </a:r>
            <a:r>
              <a:rPr lang="en-US" altLang="zh-CN" b="1" i="0" dirty="0" err="1">
                <a:solidFill>
                  <a:srgbClr val="222226"/>
                </a:solidFill>
                <a:effectLst/>
                <a:latin typeface="PingFang SC"/>
              </a:rPr>
              <a:t>dlerror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: cudart64_110.dll not found</a:t>
            </a:r>
          </a:p>
          <a:p>
            <a:pPr marL="0" indent="0">
              <a:buNone/>
            </a:pPr>
            <a:endParaRPr lang="en-US" altLang="zh-CN" b="1" dirty="0">
              <a:solidFill>
                <a:srgbClr val="222226"/>
              </a:solidFill>
              <a:latin typeface="PingFang SC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222226"/>
                </a:solidFill>
                <a:latin typeface="PingFang SC"/>
              </a:rPr>
              <a:t>原因：没有安装对应的显卡驱动软件和深度学习工具</a:t>
            </a:r>
            <a:endParaRPr lang="en-US" altLang="zh-CN" b="1" dirty="0">
              <a:solidFill>
                <a:srgbClr val="222226"/>
              </a:solidFill>
              <a:latin typeface="PingFang SC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222226"/>
              </a:solidFill>
              <a:latin typeface="PingFang SC"/>
            </a:endParaRPr>
          </a:p>
          <a:p>
            <a:pPr marL="0" indent="0">
              <a:buNone/>
            </a:pP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解决方案查看：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 </a:t>
            </a:r>
          </a:p>
          <a:p>
            <a:pPr marL="0" indent="0">
              <a:buNone/>
            </a:pP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https://blog.csdn.net/FriendshipTang/article/details/113573114</a:t>
            </a:r>
          </a:p>
          <a:p>
            <a:pPr marL="0" indent="0">
              <a:buNone/>
            </a:pP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https://www.jianshu.com/p/9bdeb033e765</a:t>
            </a:r>
          </a:p>
          <a:p>
            <a:pPr marL="0" indent="0">
              <a:buNone/>
            </a:pPr>
            <a:endParaRPr lang="en-US" altLang="zh-CN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75480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3218" y="2110797"/>
            <a:ext cx="9196450" cy="230682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到此为止已经具备了研究人工智能的软件基础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Mnist</a:t>
            </a:r>
            <a:r>
              <a:rPr lang="zh-CN" altLang="en-US" dirty="0"/>
              <a:t>手写体识别</a:t>
            </a:r>
            <a:r>
              <a:rPr lang="en-US" altLang="zh-CN" dirty="0"/>
              <a:t>0~9</a:t>
            </a:r>
            <a:r>
              <a:rPr lang="zh-CN" altLang="en-US" dirty="0"/>
              <a:t>的数字，是入门级的计算机视觉数据集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是美国中学生手写的数字，训练集包含</a:t>
            </a:r>
            <a:r>
              <a:rPr lang="en-US" altLang="zh-CN" dirty="0"/>
              <a:t>6</a:t>
            </a:r>
            <a:r>
              <a:rPr lang="zh-CN" altLang="en-US" dirty="0"/>
              <a:t>万张，测试集包含</a:t>
            </a:r>
            <a:r>
              <a:rPr lang="en-US" altLang="zh-CN" dirty="0"/>
              <a:t>1</a:t>
            </a:r>
            <a:r>
              <a:rPr lang="zh-CN" altLang="en-US" dirty="0"/>
              <a:t>万张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图片尺寸固定为</a:t>
            </a:r>
            <a:r>
              <a:rPr lang="en-US" altLang="zh-CN" dirty="0"/>
              <a:t>28 X 28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8603C3F-7513-4E7A-BE27-F6EDE12F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第二部分：动手运行第一个人工智能程序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ni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4296" y="693964"/>
            <a:ext cx="5750317" cy="3224477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33A3AB9-5988-4301-9EEC-500162904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49192"/>
              </p:ext>
            </p:extLst>
          </p:nvPr>
        </p:nvGraphicFramePr>
        <p:xfrm>
          <a:off x="1787305" y="4344999"/>
          <a:ext cx="8528958" cy="2103120"/>
        </p:xfrm>
        <a:graphic>
          <a:graphicData uri="http://schemas.openxmlformats.org/drawingml/2006/table">
            <a:tbl>
              <a:tblPr/>
              <a:tblGrid>
                <a:gridCol w="4264479">
                  <a:extLst>
                    <a:ext uri="{9D8B030D-6E8A-4147-A177-3AD203B41FA5}">
                      <a16:colId xmlns:a16="http://schemas.microsoft.com/office/drawing/2014/main" val="329397734"/>
                    </a:ext>
                  </a:extLst>
                </a:gridCol>
                <a:gridCol w="4264479">
                  <a:extLst>
                    <a:ext uri="{9D8B030D-6E8A-4147-A177-3AD203B41FA5}">
                      <a16:colId xmlns:a16="http://schemas.microsoft.com/office/drawing/2014/main" val="4053112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</a:rPr>
                        <a:t>文件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内容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103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4183C4"/>
                          </a:solidFill>
                          <a:effectLst/>
                          <a:hlinkClick r:id="rId3"/>
                        </a:rPr>
                        <a:t>train-images-idx3-ubyte.gz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训练集图片 </a:t>
                      </a:r>
                      <a:r>
                        <a:rPr lang="en-US" altLang="zh-CN">
                          <a:effectLst/>
                        </a:rPr>
                        <a:t>- 55000 </a:t>
                      </a:r>
                      <a:r>
                        <a:rPr lang="zh-CN" altLang="en-US">
                          <a:effectLst/>
                        </a:rPr>
                        <a:t>张 训练图片</a:t>
                      </a:r>
                      <a:r>
                        <a:rPr lang="en-US" altLang="zh-CN">
                          <a:effectLst/>
                        </a:rPr>
                        <a:t>, 5000 </a:t>
                      </a:r>
                      <a:r>
                        <a:rPr lang="zh-CN" altLang="en-US">
                          <a:effectLst/>
                        </a:rPr>
                        <a:t>张 验证图片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531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4183C4"/>
                          </a:solidFill>
                          <a:effectLst/>
                          <a:hlinkClick r:id="rId4"/>
                        </a:rPr>
                        <a:t>train-labels-idx1-ubyte.gz</a:t>
                      </a:r>
                      <a:endParaRPr lang="en-US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训练集图片对应的数字标签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710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4183C4"/>
                          </a:solidFill>
                          <a:effectLst/>
                          <a:hlinkClick r:id="rId5"/>
                        </a:rPr>
                        <a:t>t10k-images-idx3-ubyte.gz</a:t>
                      </a:r>
                      <a:endParaRPr lang="en-US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测试集图片 </a:t>
                      </a:r>
                      <a:r>
                        <a:rPr lang="en-US" altLang="zh-CN">
                          <a:effectLst/>
                        </a:rPr>
                        <a:t>- 10000 </a:t>
                      </a:r>
                      <a:r>
                        <a:rPr lang="zh-CN" altLang="en-US">
                          <a:effectLst/>
                        </a:rPr>
                        <a:t>张 图片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543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4183C4"/>
                          </a:solidFill>
                          <a:effectLst/>
                          <a:hlinkClick r:id="rId6"/>
                        </a:rPr>
                        <a:t>t10k-labels-idx1-ubyte.gz</a:t>
                      </a:r>
                      <a:endParaRPr lang="en-US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测试集图片对应的数字标签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012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949DAFC-67A1-46B5-A888-B334416A2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06316" y="1127149"/>
            <a:ext cx="10283989" cy="41336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013" y="391887"/>
            <a:ext cx="11352809" cy="1310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第一步：查看数据集所在位置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http://yann.lecun.com/exdb/mnist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953272"/>
            <a:ext cx="8231886" cy="443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254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7288" y="1825625"/>
            <a:ext cx="10326511" cy="41239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、安装环境：安装</a:t>
            </a:r>
            <a:r>
              <a:rPr lang="en-US" altLang="zh-CN" dirty="0"/>
              <a:t>python3.6</a:t>
            </a:r>
            <a:r>
              <a:rPr lang="zh-CN" altLang="en-US" dirty="0"/>
              <a:t>，</a:t>
            </a:r>
            <a:r>
              <a:rPr lang="en-US" altLang="zh-CN" dirty="0" err="1"/>
              <a:t>tensorflow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、实践手写体识别实例：动手运行第一个人工智能程序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、手写体识别可视化实践：通过可视化手段深入研究识别过程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Tensorflow</a:t>
            </a:r>
            <a:r>
              <a:rPr lang="zh-CN" altLang="en-US" dirty="0"/>
              <a:t>代码讲解：使用最简单的代码为例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013" y="391887"/>
            <a:ext cx="11352809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第二步：编写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mnist.py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A48A6A-969C-4E88-946A-2030B043183D}"/>
              </a:ext>
            </a:extLst>
          </p:cNvPr>
          <p:cNvSpPr txBox="1"/>
          <p:nvPr/>
        </p:nvSpPr>
        <p:spPr>
          <a:xfrm>
            <a:off x="949124" y="1673070"/>
            <a:ext cx="99773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参考网址：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hlinkClick r:id="rId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https://blog.csdn.net/z_feng12489/article/details/89229968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8603C3F-7513-4E7A-BE27-F6EDE12F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016" y="250679"/>
            <a:ext cx="10901547" cy="115199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第三部分：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最简单的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19446" y="1402672"/>
            <a:ext cx="10752117" cy="488393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加载数据及定义超参数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构建网络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评估模型和进行预测例子：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TheFirstTensorFlowDemo.py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构造一个满足一元二次函数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= ax^2 + 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的原始数据，然后构造一个简单的神经网络，包含一个输入层、一个隐藏层和一个输出层。通过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将隐藏层和输出层的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biases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的值学习出来，看看随着训练次数的增加，损失值是不是不断在减小。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89E08-0D0E-48EE-8C4B-503B4B0D8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531215"/>
            <a:ext cx="11305309" cy="163493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）生成及加载数据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首先来生成输入数据。我们假设最后要学习的方程为 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y=x² -0.5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我们构造满足这个方程的一堆 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x 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和 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y 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，同时加入一些不满足方程的噪声点。</a:t>
            </a:r>
          </a:p>
        </p:txBody>
      </p:sp>
      <p:sp>
        <p:nvSpPr>
          <p:cNvPr id="4" name="矩形 3"/>
          <p:cNvSpPr/>
          <p:nvPr/>
        </p:nvSpPr>
        <p:spPr>
          <a:xfrm>
            <a:off x="601681" y="2401600"/>
            <a:ext cx="10917383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# </a:t>
            </a:r>
            <a:r>
              <a:rPr lang="zh-CN" altLang="en-US" sz="2000" dirty="0"/>
              <a:t>构造满足一元二次方程的函数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x_data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np.linspace</a:t>
            </a:r>
            <a:r>
              <a:rPr lang="en-US" altLang="zh-CN" sz="2000" dirty="0"/>
              <a:t>(-1, 1, 300)[:, </a:t>
            </a:r>
            <a:r>
              <a:rPr lang="en-US" altLang="zh-CN" sz="2000" dirty="0" err="1"/>
              <a:t>np.newaxis</a:t>
            </a:r>
            <a:r>
              <a:rPr lang="en-US" altLang="zh-CN" sz="2000" dirty="0"/>
              <a:t>] # </a:t>
            </a:r>
            <a:r>
              <a:rPr lang="zh-CN" altLang="en-US" sz="2000" dirty="0"/>
              <a:t>构建</a:t>
            </a:r>
            <a:r>
              <a:rPr lang="en-US" altLang="zh-CN" sz="2000" dirty="0"/>
              <a:t>300</a:t>
            </a:r>
            <a:r>
              <a:rPr lang="zh-CN" altLang="en-US" sz="2000" dirty="0"/>
              <a:t>个点，在</a:t>
            </a:r>
            <a:r>
              <a:rPr lang="en-US" altLang="zh-CN" sz="2000" dirty="0"/>
              <a:t>[-1, 1]</a:t>
            </a:r>
            <a:r>
              <a:rPr lang="zh-CN" altLang="en-US" sz="2000" dirty="0"/>
              <a:t>之间的等差数列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noise = </a:t>
            </a:r>
            <a:r>
              <a:rPr lang="en-US" altLang="zh-CN" sz="2000" dirty="0" err="1"/>
              <a:t>np.random.normal</a:t>
            </a:r>
            <a:r>
              <a:rPr lang="en-US" altLang="zh-CN" sz="2000" dirty="0"/>
              <a:t>(0, 0.05, </a:t>
            </a:r>
            <a:r>
              <a:rPr lang="en-US" altLang="zh-CN" sz="2000" dirty="0" err="1"/>
              <a:t>x_data.shape</a:t>
            </a:r>
            <a:r>
              <a:rPr lang="en-US" altLang="zh-CN" sz="2000" dirty="0"/>
              <a:t>) # </a:t>
            </a:r>
            <a:r>
              <a:rPr lang="zh-CN" altLang="en-US" sz="2000" dirty="0"/>
              <a:t>加入一些噪声点，使它与</a:t>
            </a:r>
            <a:r>
              <a:rPr lang="en-US" altLang="zh-CN" sz="2000" dirty="0" err="1"/>
              <a:t>x_data</a:t>
            </a:r>
            <a:r>
              <a:rPr lang="zh-CN" altLang="en-US" sz="2000" dirty="0"/>
              <a:t>的维度一致，并且拟合为</a:t>
            </a:r>
            <a:r>
              <a:rPr lang="en-US" altLang="zh-CN" sz="2000" dirty="0"/>
              <a:t>0</a:t>
            </a:r>
            <a:r>
              <a:rPr lang="zh-CN" altLang="en-US" sz="2000" dirty="0"/>
              <a:t>、方差为</a:t>
            </a:r>
            <a:r>
              <a:rPr lang="en-US" altLang="zh-CN" sz="2000" dirty="0"/>
              <a:t>0.05</a:t>
            </a:r>
            <a:r>
              <a:rPr lang="zh-CN" altLang="en-US" sz="2000" dirty="0"/>
              <a:t>的正态分布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y_data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np.square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x_data</a:t>
            </a:r>
            <a:r>
              <a:rPr lang="en-US" altLang="zh-CN" sz="2000" dirty="0"/>
              <a:t>) - 0.5 + noise # y = x^2 - 0.5 + </a:t>
            </a:r>
            <a:r>
              <a:rPr lang="zh-CN" altLang="en-US" sz="2000" dirty="0"/>
              <a:t>噪声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xs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tf.placeholder</a:t>
            </a:r>
            <a:r>
              <a:rPr lang="en-US" altLang="zh-CN" sz="2000" dirty="0"/>
              <a:t>(tf.float32, [None, 1])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ys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tf.placeholder</a:t>
            </a:r>
            <a:r>
              <a:rPr lang="en-US" altLang="zh-CN" sz="2000" dirty="0"/>
              <a:t>(tf.float32, [None, 1])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4922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70FAF-402C-40FC-A0B0-8D5FF77AC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85" y="505967"/>
            <a:ext cx="4492322" cy="584606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）构建网络模型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个隐藏层和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个输出层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神经网络的层，有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个参数：输入数据、输入数据的维度、输出数据的维度和激活函数。每一层要向量化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= weights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+ biases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的处理，并经过激活函数的非线性化处理后，最终得到输出数据。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04661" y="1141629"/>
            <a:ext cx="6853561" cy="4385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add_layer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(inputs,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in_size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out_size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activation_function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=None):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#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构建权重：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in_size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out_size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大小的矩阵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weights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tf.Variable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tf.random_normal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in_size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out_size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#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构建偏置：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out_size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的矩阵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biases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tf.Variable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tf.zeros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([1,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out_size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 + 0.1)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#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矩阵相乘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Wx_plus_b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tf.matmul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(inputs, weights) + biases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activation_function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None: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outputs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Wx_plus_b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else: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outputs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activation_function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Wx_plus_b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outputs 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得到输出数据</a:t>
            </a:r>
          </a:p>
        </p:txBody>
      </p:sp>
    </p:spTree>
    <p:extLst>
      <p:ext uri="{BB962C8B-B14F-4D97-AF65-F5344CB8AC3E}">
        <p14:creationId xmlns:p14="http://schemas.microsoft.com/office/powerpoint/2010/main" val="897115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3379" y="1034041"/>
            <a:ext cx="10999433" cy="4192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构建隐藏层，假设隐藏层有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个神经元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h1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add_layer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1, 20,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activation_function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tf.nn.relu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构建输出层，假设输出层和输入层一样，有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个神经元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prediction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add_layer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(h1, 20, 1,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activation_function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None)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计算预测值和真实值间的误差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tf.reduce_mean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tf.reduce_sum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tf.square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prediction),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reduction_indices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=[1]))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train_step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tf.train.GradientDescentOptimizer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(0.1).minimize(loss)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04243-F4D6-4C72-8CFD-F758F7DE1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450" y="638093"/>
            <a:ext cx="10515600" cy="30788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）训练模型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让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TensorFlow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训练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1000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次，每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50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次输出训练的损失值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以上就是最简单的利用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TensorFlow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的神经网络训练一个模型的过程。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目标是要训练出权重值来使模型拟合 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y = x² -0.5 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的系数 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-0.5 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，通过损失值越来越小，可以看出训练参数越来越逼近目标结果。</a:t>
            </a:r>
          </a:p>
        </p:txBody>
      </p:sp>
      <p:sp>
        <p:nvSpPr>
          <p:cNvPr id="4" name="矩形 3"/>
          <p:cNvSpPr/>
          <p:nvPr/>
        </p:nvSpPr>
        <p:spPr>
          <a:xfrm>
            <a:off x="1524616" y="3716977"/>
            <a:ext cx="8601694" cy="265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init = </a:t>
            </a:r>
            <a:r>
              <a:rPr lang="en-US" altLang="zh-CN" sz="2000" dirty="0" err="1"/>
              <a:t>tf.global_variables_initializer</a:t>
            </a:r>
            <a:r>
              <a:rPr lang="en-US" altLang="zh-CN" sz="2000" dirty="0"/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with </a:t>
            </a:r>
            <a:r>
              <a:rPr lang="en-US" altLang="zh-CN" sz="2000" dirty="0" err="1"/>
              <a:t>tf.Session</a:t>
            </a:r>
            <a:r>
              <a:rPr lang="en-US" altLang="zh-CN" sz="2000" dirty="0"/>
              <a:t>() as </a:t>
            </a:r>
            <a:r>
              <a:rPr lang="en-US" altLang="zh-CN" sz="2000" dirty="0" err="1"/>
              <a:t>sess</a:t>
            </a:r>
            <a:r>
              <a:rPr lang="en-US" altLang="zh-CN" sz="2000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sess.run</a:t>
            </a:r>
            <a:r>
              <a:rPr lang="en-US" altLang="zh-CN" sz="2000" dirty="0"/>
              <a:t>(init)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in range(1000): # </a:t>
            </a:r>
            <a:r>
              <a:rPr lang="zh-CN" altLang="en-US" sz="2000" dirty="0"/>
              <a:t>训练</a:t>
            </a:r>
            <a:r>
              <a:rPr lang="en-US" altLang="zh-CN" sz="2000" dirty="0"/>
              <a:t>1000</a:t>
            </a:r>
            <a:r>
              <a:rPr lang="zh-CN" altLang="en-US" sz="2000" dirty="0"/>
              <a:t>次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        </a:t>
            </a:r>
            <a:r>
              <a:rPr lang="en-US" altLang="zh-CN" sz="2000" dirty="0" err="1"/>
              <a:t>sess.run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train_step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feed_dict</a:t>
            </a:r>
            <a:r>
              <a:rPr lang="en-US" altLang="zh-CN" sz="2000" dirty="0"/>
              <a:t>={</a:t>
            </a:r>
            <a:r>
              <a:rPr lang="en-US" altLang="zh-CN" sz="2000" dirty="0" err="1"/>
              <a:t>xs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x_data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ys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y_data</a:t>
            </a:r>
            <a:r>
              <a:rPr lang="en-US" altLang="zh-CN" sz="2000" dirty="0"/>
              <a:t>})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    if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% 50 == 0 : # </a:t>
            </a:r>
            <a:r>
              <a:rPr lang="zh-CN" altLang="en-US" sz="2000" dirty="0"/>
              <a:t>每</a:t>
            </a:r>
            <a:r>
              <a:rPr lang="en-US" altLang="zh-CN" sz="2000" dirty="0"/>
              <a:t>50</a:t>
            </a:r>
            <a:r>
              <a:rPr lang="zh-CN" altLang="en-US" sz="2000" dirty="0"/>
              <a:t>次打印一次损失值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            </a:t>
            </a:r>
            <a:r>
              <a:rPr lang="en-US" altLang="zh-CN" sz="2000" dirty="0"/>
              <a:t>print(</a:t>
            </a:r>
            <a:r>
              <a:rPr lang="en-US" altLang="zh-CN" sz="2000" dirty="0" err="1"/>
              <a:t>sess.run</a:t>
            </a:r>
            <a:r>
              <a:rPr lang="en-US" altLang="zh-CN" sz="2000" dirty="0"/>
              <a:t>(loss, </a:t>
            </a:r>
            <a:r>
              <a:rPr lang="en-US" altLang="zh-CN" sz="2000" dirty="0" err="1"/>
              <a:t>feed_dict</a:t>
            </a:r>
            <a:r>
              <a:rPr lang="en-US" altLang="zh-CN" sz="2000" dirty="0"/>
              <a:t> = {</a:t>
            </a:r>
            <a:r>
              <a:rPr lang="en-US" altLang="zh-CN" sz="2000" dirty="0" err="1"/>
              <a:t>xs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x_data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ys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y_data</a:t>
            </a:r>
            <a:r>
              <a:rPr lang="en-US" altLang="zh-CN" sz="2000" dirty="0"/>
              <a:t>}))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6175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182A9-BDEA-4A7C-A815-3A187791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训练结果图</a:t>
            </a:r>
          </a:p>
        </p:txBody>
      </p:sp>
      <p:pic>
        <p:nvPicPr>
          <p:cNvPr id="4" name="内容占位符 3" descr="微信图片编辑_2018081917203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45603" y="557202"/>
            <a:ext cx="1693348" cy="5607480"/>
          </a:xfrm>
        </p:spPr>
      </p:pic>
    </p:spTree>
    <p:extLst>
      <p:ext uri="{BB962C8B-B14F-4D97-AF65-F5344CB8AC3E}">
        <p14:creationId xmlns:p14="http://schemas.microsoft.com/office/powerpoint/2010/main" val="146338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3C3F-7513-4E7A-BE27-F6EDE12F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第一部分：安装</a:t>
            </a:r>
            <a:r>
              <a:rPr lang="en-US" altLang="zh-CN" dirty="0"/>
              <a:t>python3.6</a:t>
            </a:r>
            <a:r>
              <a:rPr lang="zh-CN" altLang="en-US" dirty="0"/>
              <a:t>，</a:t>
            </a:r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0C769-AFAE-4F16-8E8B-BAECBFF3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推荐电脑环境：</a:t>
            </a:r>
            <a:r>
              <a:rPr lang="en-US" altLang="zh-CN" dirty="0"/>
              <a:t>windows 10, 64bit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下载</a:t>
            </a:r>
            <a:r>
              <a:rPr lang="en-US" altLang="zh-CN" dirty="0"/>
              <a:t>python3.6 windows</a:t>
            </a:r>
            <a:r>
              <a:rPr lang="zh-CN" altLang="en-US" dirty="0"/>
              <a:t>版</a:t>
            </a:r>
            <a:r>
              <a:rPr lang="en-US" altLang="zh-CN" dirty="0"/>
              <a:t>64bit</a:t>
            </a:r>
            <a:r>
              <a:rPr lang="zh-CN" altLang="en-US" dirty="0"/>
              <a:t>，</a:t>
            </a:r>
            <a:r>
              <a:rPr lang="en-US" altLang="zh-CN" dirty="0"/>
              <a:t> python-3.6.2-amd64.exe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我是使用</a:t>
            </a:r>
            <a:r>
              <a:rPr lang="en-US" altLang="zh-CN" b="1" dirty="0"/>
              <a:t>360</a:t>
            </a:r>
            <a:r>
              <a:rPr lang="zh-CN" altLang="en-US" b="1" dirty="0"/>
              <a:t>软件管家直接下载安装，如果系统缺少依赖的软件，也可以一并安装</a:t>
            </a:r>
            <a:endParaRPr lang="en-US" altLang="zh-CN" b="1" dirty="0"/>
          </a:p>
          <a:p>
            <a:pPr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54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9840908-EFD7-42F8-845F-18490C9B2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68" y="317323"/>
            <a:ext cx="9761064" cy="6223353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16ADB0F-3984-41E9-8DEC-E81AFCA1D717}"/>
              </a:ext>
            </a:extLst>
          </p:cNvPr>
          <p:cNvSpPr/>
          <p:nvPr/>
        </p:nvSpPr>
        <p:spPr>
          <a:xfrm>
            <a:off x="6301066" y="3307644"/>
            <a:ext cx="4470400" cy="13772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6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0397" y="1725380"/>
            <a:ext cx="10771206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如果安装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的过程提示电脑中缺少</a:t>
            </a:r>
            <a:r>
              <a:rPr lang="en-US" altLang="zh-CN" sz="2800" dirty="0"/>
              <a:t>VS2017 Redistributable</a:t>
            </a:r>
            <a:r>
              <a:rPr lang="zh-CN" altLang="en-US" sz="2800" dirty="0"/>
              <a:t>版本，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先安装依赖软件。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如果安装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的过程中没有提示，就不用管它。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4223" y="2107922"/>
            <a:ext cx="7115423" cy="4381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53143" y="486889"/>
            <a:ext cx="91614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第一步：安装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Python,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如下图，注意选中添加环境变量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第二步：选中：</a:t>
            </a:r>
            <a:r>
              <a:rPr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Customize installation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，进入定制安装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5921" y="1573532"/>
            <a:ext cx="7081510" cy="4399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53143" y="48688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第三步：全选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254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9394" y="391887"/>
            <a:ext cx="10937174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第四步：修改安装位置，采用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C:\Python\Python36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，采用短的安装路径，后续操作方便。安装选项能选的全选。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5313" y="1882361"/>
            <a:ext cx="7493082" cy="462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4" y="391887"/>
            <a:ext cx="109371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第五步：打开命令行窗口：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cmd.exe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第六步：键入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，查看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的运行是否正常，如下图所示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b="35768"/>
          <a:stretch>
            <a:fillRect/>
          </a:stretch>
        </p:blipFill>
        <p:spPr bwMode="auto">
          <a:xfrm>
            <a:off x="876735" y="2178998"/>
            <a:ext cx="6448425" cy="387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968343" y="2481943"/>
            <a:ext cx="3716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注意：如果使用</a:t>
            </a:r>
            <a:r>
              <a:rPr lang="en-US" altLang="zh-CN" dirty="0"/>
              <a:t>Windows</a:t>
            </a:r>
            <a:r>
              <a:rPr lang="zh-CN" altLang="en-US" dirty="0"/>
              <a:t>命令行，则前面的输入提示符是一个大于号，即</a:t>
            </a:r>
            <a:r>
              <a:rPr lang="en-US" altLang="zh-CN" dirty="0"/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如果进入</a:t>
            </a:r>
            <a:r>
              <a:rPr lang="en-US" altLang="zh-CN" dirty="0"/>
              <a:t>Python</a:t>
            </a:r>
            <a:r>
              <a:rPr lang="zh-CN" altLang="en-US" dirty="0"/>
              <a:t>，则是三个大于号，即</a:t>
            </a:r>
            <a:r>
              <a:rPr lang="en-US" altLang="zh-CN" dirty="0"/>
              <a:t>&gt;&gt;&gt;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后面的实例要注意区分。</a:t>
            </a:r>
          </a:p>
        </p:txBody>
      </p:sp>
    </p:spTree>
    <p:extLst>
      <p:ext uri="{BB962C8B-B14F-4D97-AF65-F5344CB8AC3E}">
        <p14:creationId xmlns:p14="http://schemas.microsoft.com/office/powerpoint/2010/main" val="358254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1616</Words>
  <Application>Microsoft Office PowerPoint</Application>
  <PresentationFormat>宽屏</PresentationFormat>
  <Paragraphs>135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 Unicode MS</vt:lpstr>
      <vt:lpstr>PingFang SC</vt:lpstr>
      <vt:lpstr>等线</vt:lpstr>
      <vt:lpstr>等线 Light</vt:lpstr>
      <vt:lpstr>黑体</vt:lpstr>
      <vt:lpstr>微软雅黑</vt:lpstr>
      <vt:lpstr>Arial</vt:lpstr>
      <vt:lpstr>Office 主题​​</vt:lpstr>
      <vt:lpstr>人工智能实践入门 -- 手写体识别实践教程</vt:lpstr>
      <vt:lpstr>实践大纲</vt:lpstr>
      <vt:lpstr>第一部分：安装python3.6，TensorFlow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到此为止已经具备了研究人工智能的软件基础</vt:lpstr>
      <vt:lpstr>第二部分：动手运行第一个人工智能程序</vt:lpstr>
      <vt:lpstr>PowerPoint 演示文稿</vt:lpstr>
      <vt:lpstr>PowerPoint 演示文稿</vt:lpstr>
      <vt:lpstr>PowerPoint 演示文稿</vt:lpstr>
      <vt:lpstr>PowerPoint 演示文稿</vt:lpstr>
      <vt:lpstr>第三部分： 最简单的Tensorflow代码</vt:lpstr>
      <vt:lpstr>PowerPoint 演示文稿</vt:lpstr>
      <vt:lpstr>PowerPoint 演示文稿</vt:lpstr>
      <vt:lpstr>PowerPoint 演示文稿</vt:lpstr>
      <vt:lpstr>PowerPoint 演示文稿</vt:lpstr>
      <vt:lpstr>训练结果图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手写体识别教程</dc:title>
  <dc:creator>吴 雪松</dc:creator>
  <cp:lastModifiedBy>孟令国</cp:lastModifiedBy>
  <cp:revision>188</cp:revision>
  <dcterms:created xsi:type="dcterms:W3CDTF">2018-08-15T23:54:25Z</dcterms:created>
  <dcterms:modified xsi:type="dcterms:W3CDTF">2022-01-29T16:31:12Z</dcterms:modified>
</cp:coreProperties>
</file>