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2" r:id="rId2"/>
    <p:sldId id="283" r:id="rId3"/>
    <p:sldId id="285" r:id="rId4"/>
    <p:sldId id="286" r:id="rId5"/>
    <p:sldId id="287" r:id="rId6"/>
    <p:sldId id="284" r:id="rId7"/>
    <p:sldId id="288" r:id="rId8"/>
    <p:sldId id="289" r:id="rId9"/>
    <p:sldId id="290" r:id="rId10"/>
    <p:sldId id="292" r:id="rId11"/>
    <p:sldId id="291" r:id="rId12"/>
    <p:sldId id="293" r:id="rId13"/>
    <p:sldId id="294" r:id="rId14"/>
    <p:sldId id="295" r:id="rId15"/>
    <p:sldId id="297" r:id="rId16"/>
    <p:sldId id="298" r:id="rId17"/>
    <p:sldId id="299" r:id="rId18"/>
    <p:sldId id="301" r:id="rId19"/>
    <p:sldId id="302" r:id="rId20"/>
    <p:sldId id="300" r:id="rId21"/>
    <p:sldId id="303" r:id="rId22"/>
    <p:sldId id="304" r:id="rId23"/>
    <p:sldId id="305" r:id="rId24"/>
    <p:sldId id="306" r:id="rId25"/>
    <p:sldId id="307" r:id="rId26"/>
    <p:sldId id="308" r:id="rId27"/>
    <p:sldId id="310" r:id="rId28"/>
    <p:sldId id="311" r:id="rId29"/>
    <p:sldId id="312" r:id="rId30"/>
    <p:sldId id="313" r:id="rId31"/>
    <p:sldId id="314" r:id="rId32"/>
    <p:sldId id="315" r:id="rId33"/>
    <p:sldId id="316" r:id="rId34"/>
    <p:sldId id="317" r:id="rId35"/>
    <p:sldId id="318" r:id="rId36"/>
    <p:sldId id="319" r:id="rId37"/>
    <p:sldId id="309" r:id="rId38"/>
    <p:sldId id="296"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54727-E048-4CDE-9632-2DEF6F2939F9}" v="84" dt="2021-09-10T14:58:24.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34" autoAdjust="0"/>
  </p:normalViewPr>
  <p:slideViewPr>
    <p:cSldViewPr snapToGrid="0">
      <p:cViewPr varScale="1">
        <p:scale>
          <a:sx n="98" d="100"/>
          <a:sy n="98" d="100"/>
        </p:scale>
        <p:origin x="101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Bourré" userId="3976cfa3-d3e1-428e-81d1-805acb964e52" providerId="ADAL" clId="{5BAEFAD7-0EA6-4344-A020-41D9E0C9DFA9}"/>
    <pc:docChg chg="modSld">
      <pc:chgData name="Nicolas Bourré" userId="3976cfa3-d3e1-428e-81d1-805acb964e52" providerId="ADAL" clId="{5BAEFAD7-0EA6-4344-A020-41D9E0C9DFA9}" dt="2020-09-14T17:31:06.978" v="17" actId="20577"/>
      <pc:docMkLst>
        <pc:docMk/>
      </pc:docMkLst>
      <pc:sldChg chg="modSp mod">
        <pc:chgData name="Nicolas Bourré" userId="3976cfa3-d3e1-428e-81d1-805acb964e52" providerId="ADAL" clId="{5BAEFAD7-0EA6-4344-A020-41D9E0C9DFA9}" dt="2020-09-14T17:31:06.978" v="17" actId="20577"/>
        <pc:sldMkLst>
          <pc:docMk/>
          <pc:sldMk cId="455778453" sldId="307"/>
        </pc:sldMkLst>
        <pc:spChg chg="mod">
          <ac:chgData name="Nicolas Bourré" userId="3976cfa3-d3e1-428e-81d1-805acb964e52" providerId="ADAL" clId="{5BAEFAD7-0EA6-4344-A020-41D9E0C9DFA9}" dt="2020-09-14T17:31:06.978" v="17" actId="20577"/>
          <ac:spMkLst>
            <pc:docMk/>
            <pc:sldMk cId="455778453" sldId="307"/>
            <ac:spMk id="6" creationId="{8F3403F0-A798-40E9-9222-889D6D5E7AF1}"/>
          </ac:spMkLst>
        </pc:spChg>
      </pc:sldChg>
    </pc:docChg>
  </pc:docChgLst>
  <pc:docChgLst>
    <pc:chgData name="Nicolas Bourré" userId="3976cfa3-d3e1-428e-81d1-805acb964e52" providerId="ADAL" clId="{A8254727-E048-4CDE-9632-2DEF6F2939F9}"/>
    <pc:docChg chg="custSel modSld">
      <pc:chgData name="Nicolas Bourré" userId="3976cfa3-d3e1-428e-81d1-805acb964e52" providerId="ADAL" clId="{A8254727-E048-4CDE-9632-2DEF6F2939F9}" dt="2021-09-10T18:47:59.822" v="673" actId="6549"/>
      <pc:docMkLst>
        <pc:docMk/>
      </pc:docMkLst>
      <pc:sldChg chg="modSp mod">
        <pc:chgData name="Nicolas Bourré" userId="3976cfa3-d3e1-428e-81d1-805acb964e52" providerId="ADAL" clId="{A8254727-E048-4CDE-9632-2DEF6F2939F9}" dt="2021-09-10T14:44:44.408" v="80" actId="20577"/>
        <pc:sldMkLst>
          <pc:docMk/>
          <pc:sldMk cId="2102725567" sldId="293"/>
        </pc:sldMkLst>
        <pc:spChg chg="mod">
          <ac:chgData name="Nicolas Bourré" userId="3976cfa3-d3e1-428e-81d1-805acb964e52" providerId="ADAL" clId="{A8254727-E048-4CDE-9632-2DEF6F2939F9}" dt="2021-09-10T14:44:44.408" v="80" actId="20577"/>
          <ac:spMkLst>
            <pc:docMk/>
            <pc:sldMk cId="2102725567" sldId="293"/>
            <ac:spMk id="3" creationId="{8356B385-01A4-4D20-B28B-E159BBC79587}"/>
          </ac:spMkLst>
        </pc:spChg>
      </pc:sldChg>
      <pc:sldChg chg="addSp modSp mod">
        <pc:chgData name="Nicolas Bourré" userId="3976cfa3-d3e1-428e-81d1-805acb964e52" providerId="ADAL" clId="{A8254727-E048-4CDE-9632-2DEF6F2939F9}" dt="2021-09-10T14:59:13.777" v="636" actId="20577"/>
        <pc:sldMkLst>
          <pc:docMk/>
          <pc:sldMk cId="1238347880" sldId="295"/>
        </pc:sldMkLst>
        <pc:spChg chg="add mod">
          <ac:chgData name="Nicolas Bourré" userId="3976cfa3-d3e1-428e-81d1-805acb964e52" providerId="ADAL" clId="{A8254727-E048-4CDE-9632-2DEF6F2939F9}" dt="2021-09-10T14:59:13.777" v="636" actId="20577"/>
          <ac:spMkLst>
            <pc:docMk/>
            <pc:sldMk cId="1238347880" sldId="295"/>
            <ac:spMk id="2" creationId="{D8FD938F-D339-42FF-8D31-E2E0BB8A73FF}"/>
          </ac:spMkLst>
        </pc:spChg>
        <pc:spChg chg="mod">
          <ac:chgData name="Nicolas Bourré" userId="3976cfa3-d3e1-428e-81d1-805acb964e52" providerId="ADAL" clId="{A8254727-E048-4CDE-9632-2DEF6F2939F9}" dt="2021-09-10T14:57:57.669" v="545" actId="1076"/>
          <ac:spMkLst>
            <pc:docMk/>
            <pc:sldMk cId="1238347880" sldId="295"/>
            <ac:spMk id="11" creationId="{2338480F-5FB9-466A-A208-5140A71E50A3}"/>
          </ac:spMkLst>
        </pc:spChg>
        <pc:spChg chg="mod">
          <ac:chgData name="Nicolas Bourré" userId="3976cfa3-d3e1-428e-81d1-805acb964e52" providerId="ADAL" clId="{A8254727-E048-4CDE-9632-2DEF6F2939F9}" dt="2021-09-10T14:57:57.669" v="545" actId="1076"/>
          <ac:spMkLst>
            <pc:docMk/>
            <pc:sldMk cId="1238347880" sldId="295"/>
            <ac:spMk id="15" creationId="{DA1D307C-7C72-4596-86BE-0E0AAB270B92}"/>
          </ac:spMkLst>
        </pc:spChg>
        <pc:spChg chg="mod">
          <ac:chgData name="Nicolas Bourré" userId="3976cfa3-d3e1-428e-81d1-805acb964e52" providerId="ADAL" clId="{A8254727-E048-4CDE-9632-2DEF6F2939F9}" dt="2021-09-10T14:57:57.669" v="545" actId="1076"/>
          <ac:spMkLst>
            <pc:docMk/>
            <pc:sldMk cId="1238347880" sldId="295"/>
            <ac:spMk id="19" creationId="{A93D442E-D091-4C88-93D2-46FBD05F38A8}"/>
          </ac:spMkLst>
        </pc:spChg>
        <pc:cxnChg chg="mod">
          <ac:chgData name="Nicolas Bourré" userId="3976cfa3-d3e1-428e-81d1-805acb964e52" providerId="ADAL" clId="{A8254727-E048-4CDE-9632-2DEF6F2939F9}" dt="2021-09-10T14:57:57.669" v="545" actId="1076"/>
          <ac:cxnSpMkLst>
            <pc:docMk/>
            <pc:sldMk cId="1238347880" sldId="295"/>
            <ac:cxnSpMk id="13" creationId="{223E4A3B-83D5-4697-977B-79AA3DC86473}"/>
          </ac:cxnSpMkLst>
        </pc:cxnChg>
        <pc:cxnChg chg="mod">
          <ac:chgData name="Nicolas Bourré" userId="3976cfa3-d3e1-428e-81d1-805acb964e52" providerId="ADAL" clId="{A8254727-E048-4CDE-9632-2DEF6F2939F9}" dt="2021-09-10T14:57:57.669" v="545" actId="1076"/>
          <ac:cxnSpMkLst>
            <pc:docMk/>
            <pc:sldMk cId="1238347880" sldId="295"/>
            <ac:cxnSpMk id="18" creationId="{AE5C75D7-6968-4452-B1AF-EEB739382028}"/>
          </ac:cxnSpMkLst>
        </pc:cxnChg>
      </pc:sldChg>
      <pc:sldChg chg="modSp mod">
        <pc:chgData name="Nicolas Bourré" userId="3976cfa3-d3e1-428e-81d1-805acb964e52" providerId="ADAL" clId="{A8254727-E048-4CDE-9632-2DEF6F2939F9}" dt="2021-09-10T15:06:33.134" v="665" actId="20577"/>
        <pc:sldMkLst>
          <pc:docMk/>
          <pc:sldMk cId="3327928643" sldId="298"/>
        </pc:sldMkLst>
        <pc:spChg chg="mod">
          <ac:chgData name="Nicolas Bourré" userId="3976cfa3-d3e1-428e-81d1-805acb964e52" providerId="ADAL" clId="{A8254727-E048-4CDE-9632-2DEF6F2939F9}" dt="2021-09-10T15:06:33.134" v="665" actId="20577"/>
          <ac:spMkLst>
            <pc:docMk/>
            <pc:sldMk cId="3327928643" sldId="298"/>
            <ac:spMk id="3" creationId="{A68E96C6-9C3E-43B3-9BE6-C63018957492}"/>
          </ac:spMkLst>
        </pc:spChg>
      </pc:sldChg>
      <pc:sldChg chg="modSp mod">
        <pc:chgData name="Nicolas Bourré" userId="3976cfa3-d3e1-428e-81d1-805acb964e52" providerId="ADAL" clId="{A8254727-E048-4CDE-9632-2DEF6F2939F9}" dt="2021-09-10T18:47:59.822" v="673" actId="6549"/>
        <pc:sldMkLst>
          <pc:docMk/>
          <pc:sldMk cId="340345983" sldId="306"/>
        </pc:sldMkLst>
        <pc:spChg chg="mod">
          <ac:chgData name="Nicolas Bourré" userId="3976cfa3-d3e1-428e-81d1-805acb964e52" providerId="ADAL" clId="{A8254727-E048-4CDE-9632-2DEF6F2939F9}" dt="2021-09-10T18:47:59.822" v="673" actId="6549"/>
          <ac:spMkLst>
            <pc:docMk/>
            <pc:sldMk cId="340345983" sldId="306"/>
            <ac:spMk id="5" creationId="{63FAECC0-1DC0-4C71-8683-DC483D39F72E}"/>
          </ac:spMkLst>
        </pc:spChg>
      </pc:sldChg>
    </pc:docChg>
  </pc:docChgLst>
  <pc:docChgLst>
    <pc:chgData name="Nicolas Bourré" userId="3976cfa3-d3e1-428e-81d1-805acb964e52" providerId="ADAL" clId="{EF5A52F8-2ABB-40BB-9473-4D9CFE0C8C0F}"/>
    <pc:docChg chg="custSel addSld delSld modSld">
      <pc:chgData name="Nicolas Bourré" userId="3976cfa3-d3e1-428e-81d1-805acb964e52" providerId="ADAL" clId="{EF5A52F8-2ABB-40BB-9473-4D9CFE0C8C0F}" dt="2020-09-04T20:19:16.705" v="125"/>
      <pc:docMkLst>
        <pc:docMk/>
      </pc:docMkLst>
      <pc:sldChg chg="del">
        <pc:chgData name="Nicolas Bourré" userId="3976cfa3-d3e1-428e-81d1-805acb964e52" providerId="ADAL" clId="{EF5A52F8-2ABB-40BB-9473-4D9CFE0C8C0F}" dt="2020-09-04T20:19:04.516" v="124" actId="47"/>
        <pc:sldMkLst>
          <pc:docMk/>
          <pc:sldMk cId="1808903514" sldId="256"/>
        </pc:sldMkLst>
      </pc:sldChg>
      <pc:sldChg chg="modSp mod">
        <pc:chgData name="Nicolas Bourré" userId="3976cfa3-d3e1-428e-81d1-805acb964e52" providerId="ADAL" clId="{EF5A52F8-2ABB-40BB-9473-4D9CFE0C8C0F}" dt="2020-09-04T20:19:16.705" v="125"/>
        <pc:sldMkLst>
          <pc:docMk/>
          <pc:sldMk cId="4100089131" sldId="282"/>
        </pc:sldMkLst>
        <pc:spChg chg="mod">
          <ac:chgData name="Nicolas Bourré" userId="3976cfa3-d3e1-428e-81d1-805acb964e52" providerId="ADAL" clId="{EF5A52F8-2ABB-40BB-9473-4D9CFE0C8C0F}" dt="2020-09-04T20:19:16.705" v="125"/>
          <ac:spMkLst>
            <pc:docMk/>
            <pc:sldMk cId="4100089131" sldId="282"/>
            <ac:spMk id="4" creationId="{24749182-1654-4411-AD40-4DFEB5884CFF}"/>
          </ac:spMkLst>
        </pc:spChg>
      </pc:sldChg>
      <pc:sldChg chg="modSp new mod">
        <pc:chgData name="Nicolas Bourré" userId="3976cfa3-d3e1-428e-81d1-805acb964e52" providerId="ADAL" clId="{EF5A52F8-2ABB-40BB-9473-4D9CFE0C8C0F}" dt="2020-09-04T20:18:48.397" v="123" actId="20577"/>
        <pc:sldMkLst>
          <pc:docMk/>
          <pc:sldMk cId="2546129922" sldId="319"/>
        </pc:sldMkLst>
        <pc:spChg chg="mod">
          <ac:chgData name="Nicolas Bourré" userId="3976cfa3-d3e1-428e-81d1-805acb964e52" providerId="ADAL" clId="{EF5A52F8-2ABB-40BB-9473-4D9CFE0C8C0F}" dt="2020-09-04T20:18:19.741" v="29" actId="20577"/>
          <ac:spMkLst>
            <pc:docMk/>
            <pc:sldMk cId="2546129922" sldId="319"/>
            <ac:spMk id="2" creationId="{45A3D744-B9D5-418E-80E8-3D3E65F8FC94}"/>
          </ac:spMkLst>
        </pc:spChg>
        <pc:spChg chg="mod">
          <ac:chgData name="Nicolas Bourré" userId="3976cfa3-d3e1-428e-81d1-805acb964e52" providerId="ADAL" clId="{EF5A52F8-2ABB-40BB-9473-4D9CFE0C8C0F}" dt="2020-09-04T20:18:48.397" v="123" actId="20577"/>
          <ac:spMkLst>
            <pc:docMk/>
            <pc:sldMk cId="2546129922" sldId="319"/>
            <ac:spMk id="3" creationId="{1B61A976-24C9-4752-A54A-5E41A519E2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F5E7F-8FA1-4D02-BFD2-3CE3964B3F80}" type="datetimeFigureOut">
              <a:rPr lang="fr-CA" smtClean="0"/>
              <a:t>2021-09-10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10532-59A0-429D-A7D6-0AB3C3F5BB48}" type="slidenum">
              <a:rPr lang="fr-CA" smtClean="0"/>
              <a:t>‹N°›</a:t>
            </a:fld>
            <a:endParaRPr lang="fr-CA"/>
          </a:p>
        </p:txBody>
      </p:sp>
    </p:spTree>
    <p:extLst>
      <p:ext uri="{BB962C8B-B14F-4D97-AF65-F5344CB8AC3E}">
        <p14:creationId xmlns:p14="http://schemas.microsoft.com/office/powerpoint/2010/main" val="406934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A10654A7-5FD8-442B-9FCD-436FFC414B5E}" type="slidenum">
              <a:rPr lang="fr-CA" smtClean="0"/>
              <a:t>2</a:t>
            </a:fld>
            <a:endParaRPr lang="fr-CA"/>
          </a:p>
        </p:txBody>
      </p:sp>
    </p:spTree>
    <p:extLst>
      <p:ext uri="{BB962C8B-B14F-4D97-AF65-F5344CB8AC3E}">
        <p14:creationId xmlns:p14="http://schemas.microsoft.com/office/powerpoint/2010/main" val="231955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Référence : https://www.youtube.com/watch?v=aWePkE2ReGw&amp;t=362s</a:t>
            </a:r>
          </a:p>
          <a:p>
            <a:endParaRPr lang="fr-CA" dirty="0"/>
          </a:p>
          <a:p>
            <a:endParaRPr lang="fr-CA" dirty="0"/>
          </a:p>
        </p:txBody>
      </p:sp>
      <p:sp>
        <p:nvSpPr>
          <p:cNvPr id="4" name="Espace réservé du numéro de diapositive 3"/>
          <p:cNvSpPr>
            <a:spLocks noGrp="1"/>
          </p:cNvSpPr>
          <p:nvPr>
            <p:ph type="sldNum" sz="quarter" idx="5"/>
          </p:nvPr>
        </p:nvSpPr>
        <p:spPr/>
        <p:txBody>
          <a:bodyPr/>
          <a:lstStyle/>
          <a:p>
            <a:fld id="{A10654A7-5FD8-442B-9FCD-436FFC414B5E}" type="slidenum">
              <a:rPr lang="fr-CA" smtClean="0"/>
              <a:t>13</a:t>
            </a:fld>
            <a:endParaRPr lang="fr-CA"/>
          </a:p>
        </p:txBody>
      </p:sp>
    </p:spTree>
    <p:extLst>
      <p:ext uri="{BB962C8B-B14F-4D97-AF65-F5344CB8AC3E}">
        <p14:creationId xmlns:p14="http://schemas.microsoft.com/office/powerpoint/2010/main" val="250910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dirty="0">
                <a:solidFill>
                  <a:srgbClr val="0000FF"/>
                </a:solidFill>
                <a:latin typeface="Consolas" panose="020B0609020204030204" pitchFamily="49" charset="0"/>
              </a:rPr>
              <a:t>public</a:t>
            </a:r>
            <a:r>
              <a:rPr lang="fr-CA" sz="1200" dirty="0">
                <a:solidFill>
                  <a:srgbClr val="000000"/>
                </a:solidFill>
                <a:latin typeface="Consolas" panose="020B0609020204030204" pitchFamily="49" charset="0"/>
              </a:rPr>
              <a:t> </a:t>
            </a:r>
            <a:r>
              <a:rPr lang="fr-CA" sz="1200" dirty="0" err="1">
                <a:solidFill>
                  <a:srgbClr val="0000FF"/>
                </a:solidFill>
                <a:latin typeface="Consolas" panose="020B0609020204030204" pitchFamily="49" charset="0"/>
              </a:rPr>
              <a:t>static</a:t>
            </a:r>
            <a:r>
              <a:rPr lang="fr-CA" sz="1200" dirty="0">
                <a:solidFill>
                  <a:srgbClr val="000000"/>
                </a:solidFill>
                <a:latin typeface="Consolas" panose="020B0609020204030204" pitchFamily="49" charset="0"/>
              </a:rPr>
              <a:t> </a:t>
            </a:r>
            <a:r>
              <a:rPr lang="fr-CA" sz="1200" dirty="0">
                <a:solidFill>
                  <a:srgbClr val="0000FF"/>
                </a:solidFill>
                <a:latin typeface="Consolas" panose="020B0609020204030204" pitchFamily="49" charset="0"/>
              </a:rPr>
              <a:t>class</a:t>
            </a:r>
            <a:r>
              <a:rPr lang="fr-CA" sz="1200" dirty="0">
                <a:solidFill>
                  <a:srgbClr val="000000"/>
                </a:solidFill>
                <a:latin typeface="Consolas" panose="020B0609020204030204" pitchFamily="49" charset="0"/>
              </a:rPr>
              <a:t> </a:t>
            </a:r>
            <a:r>
              <a:rPr lang="fr-CA" sz="1200" dirty="0" err="1">
                <a:solidFill>
                  <a:srgbClr val="2B91AF"/>
                </a:solidFill>
                <a:latin typeface="Consolas" panose="020B0609020204030204" pitchFamily="49" charset="0"/>
              </a:rPr>
              <a:t>ApiHelper</a:t>
            </a:r>
            <a:endParaRPr lang="fr-CA" sz="1200" dirty="0">
              <a:solidFill>
                <a:srgbClr val="000000"/>
              </a:solidFill>
              <a:latin typeface="Consolas" panose="020B0609020204030204" pitchFamily="49" charset="0"/>
            </a:endParaRPr>
          </a:p>
          <a:p>
            <a:r>
              <a:rPr lang="fr-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public</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static</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HttpClient</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ApiClient</a:t>
            </a:r>
            <a:r>
              <a:rPr lang="en-CA" sz="1200" dirty="0">
                <a:solidFill>
                  <a:srgbClr val="000000"/>
                </a:solidFill>
                <a:latin typeface="Consolas" panose="020B0609020204030204" pitchFamily="49" charset="0"/>
              </a:rPr>
              <a:t> { </a:t>
            </a:r>
            <a:r>
              <a:rPr lang="en-CA" sz="1200" dirty="0">
                <a:solidFill>
                  <a:srgbClr val="0000FF"/>
                </a:solidFill>
                <a:latin typeface="Consolas" panose="020B0609020204030204" pitchFamily="49" charset="0"/>
              </a:rPr>
              <a:t>get</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set</a:t>
            </a:r>
            <a:r>
              <a:rPr lang="en-CA" sz="1200" dirty="0">
                <a:solidFill>
                  <a:srgbClr val="000000"/>
                </a:solidFill>
                <a:latin typeface="Consolas" panose="020B0609020204030204" pitchFamily="49" charset="0"/>
              </a:rPr>
              <a:t>; }</a:t>
            </a:r>
          </a:p>
          <a:p>
            <a:endParaRPr lang="fr-CA" sz="1200" dirty="0">
              <a:solidFill>
                <a:srgbClr val="000000"/>
              </a:solidFill>
              <a:latin typeface="Consolas" panose="020B0609020204030204" pitchFamily="49" charset="0"/>
            </a:endParaRPr>
          </a:p>
          <a:p>
            <a:r>
              <a:rPr lang="fr-CA" sz="1200" dirty="0">
                <a:solidFill>
                  <a:srgbClr val="000000"/>
                </a:solidFill>
                <a:latin typeface="Consolas" panose="020B0609020204030204" pitchFamily="49" charset="0"/>
              </a:rPr>
              <a:t>    </a:t>
            </a:r>
            <a:r>
              <a:rPr lang="fr-CA" sz="1200" dirty="0">
                <a:solidFill>
                  <a:srgbClr val="0000FF"/>
                </a:solidFill>
                <a:latin typeface="Consolas" panose="020B0609020204030204" pitchFamily="49" charset="0"/>
              </a:rPr>
              <a:t>public</a:t>
            </a:r>
            <a:r>
              <a:rPr lang="fr-CA" sz="1200" dirty="0">
                <a:solidFill>
                  <a:srgbClr val="000000"/>
                </a:solidFill>
                <a:latin typeface="Consolas" panose="020B0609020204030204" pitchFamily="49" charset="0"/>
              </a:rPr>
              <a:t> </a:t>
            </a:r>
            <a:r>
              <a:rPr lang="fr-CA" sz="1200" dirty="0" err="1">
                <a:solidFill>
                  <a:srgbClr val="0000FF"/>
                </a:solidFill>
                <a:latin typeface="Consolas" panose="020B0609020204030204" pitchFamily="49" charset="0"/>
              </a:rPr>
              <a:t>static</a:t>
            </a:r>
            <a:r>
              <a:rPr lang="fr-CA" sz="1200" dirty="0">
                <a:solidFill>
                  <a:srgbClr val="000000"/>
                </a:solidFill>
                <a:latin typeface="Consolas" panose="020B0609020204030204" pitchFamily="49" charset="0"/>
              </a:rPr>
              <a:t> </a:t>
            </a:r>
            <a:r>
              <a:rPr lang="fr-CA" sz="1200" dirty="0" err="1">
                <a:solidFill>
                  <a:srgbClr val="0000FF"/>
                </a:solidFill>
                <a:latin typeface="Consolas" panose="020B0609020204030204" pitchFamily="49" charset="0"/>
              </a:rPr>
              <a:t>void</a:t>
            </a:r>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InitializeClient</a:t>
            </a:r>
            <a:r>
              <a:rPr lang="fr-CA" sz="1200" dirty="0">
                <a:solidFill>
                  <a:srgbClr val="000000"/>
                </a:solidFill>
                <a:latin typeface="Consolas" panose="020B0609020204030204" pitchFamily="49" charset="0"/>
              </a:rPr>
              <a:t>()</a:t>
            </a:r>
          </a:p>
          <a:p>
            <a:r>
              <a:rPr lang="fr-CA" sz="1200" dirty="0">
                <a:solidFill>
                  <a:srgbClr val="000000"/>
                </a:solidFill>
                <a:latin typeface="Consolas" panose="020B0609020204030204" pitchFamily="49" charset="0"/>
              </a:rPr>
              <a:t>    {</a:t>
            </a:r>
          </a:p>
          <a:p>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ApiClient</a:t>
            </a:r>
            <a:r>
              <a:rPr lang="fr-CA" sz="1200" dirty="0">
                <a:solidFill>
                  <a:srgbClr val="000000"/>
                </a:solidFill>
                <a:latin typeface="Consolas" panose="020B0609020204030204" pitchFamily="49" charset="0"/>
              </a:rPr>
              <a:t> = </a:t>
            </a:r>
            <a:r>
              <a:rPr lang="fr-CA" sz="1200" dirty="0">
                <a:solidFill>
                  <a:srgbClr val="0000FF"/>
                </a:solidFill>
                <a:latin typeface="Consolas" panose="020B0609020204030204" pitchFamily="49" charset="0"/>
              </a:rPr>
              <a:t>new</a:t>
            </a:r>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HttpClient</a:t>
            </a:r>
            <a:r>
              <a:rPr lang="fr-CA" sz="1200" dirty="0">
                <a:solidFill>
                  <a:srgbClr val="000000"/>
                </a:solidFill>
                <a:latin typeface="Consolas" panose="020B0609020204030204" pitchFamily="49" charset="0"/>
              </a:rPr>
              <a:t>();</a:t>
            </a:r>
          </a:p>
          <a:p>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ApiClient.DefaultRequestHeaders.Accept.Clear</a:t>
            </a:r>
            <a:r>
              <a:rPr lang="fr-CA" sz="1200" dirty="0">
                <a:solidFill>
                  <a:srgbClr val="000000"/>
                </a:solidFill>
                <a:latin typeface="Consolas" panose="020B0609020204030204" pitchFamily="49" charset="0"/>
              </a:rPr>
              <a:t>();</a:t>
            </a:r>
          </a:p>
          <a:p>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ApiClient.DefaultRequestHeaders.Accept.Add</a:t>
            </a:r>
            <a:r>
              <a:rPr lang="fr-CA" sz="1200" dirty="0">
                <a:solidFill>
                  <a:srgbClr val="000000"/>
                </a:solidFill>
                <a:latin typeface="Consolas" panose="020B0609020204030204" pitchFamily="49" charset="0"/>
              </a:rPr>
              <a:t>(</a:t>
            </a:r>
            <a:r>
              <a:rPr lang="fr-CA" sz="1200" dirty="0">
                <a:solidFill>
                  <a:srgbClr val="0000FF"/>
                </a:solidFill>
                <a:latin typeface="Consolas" panose="020B0609020204030204" pitchFamily="49" charset="0"/>
              </a:rPr>
              <a:t>new</a:t>
            </a:r>
            <a:r>
              <a:rPr lang="fr-CA" sz="1200" dirty="0">
                <a:solidFill>
                  <a:srgbClr val="000000"/>
                </a:solidFill>
                <a:latin typeface="Consolas" panose="020B0609020204030204" pitchFamily="49" charset="0"/>
              </a:rPr>
              <a:t> </a:t>
            </a:r>
            <a:r>
              <a:rPr lang="fr-CA" sz="1200" dirty="0" err="1">
                <a:solidFill>
                  <a:srgbClr val="000000"/>
                </a:solidFill>
                <a:latin typeface="Consolas" panose="020B0609020204030204" pitchFamily="49" charset="0"/>
              </a:rPr>
              <a:t>MediaTypeWithQualityHeaderValue</a:t>
            </a:r>
            <a:r>
              <a:rPr lang="fr-CA" sz="1200" dirty="0">
                <a:solidFill>
                  <a:srgbClr val="000000"/>
                </a:solidFill>
                <a:latin typeface="Consolas" panose="020B0609020204030204" pitchFamily="49" charset="0"/>
              </a:rPr>
              <a:t>(</a:t>
            </a:r>
            <a:r>
              <a:rPr lang="fr-CA" sz="1200" dirty="0">
                <a:solidFill>
                  <a:srgbClr val="A31515"/>
                </a:solidFill>
                <a:latin typeface="Consolas" panose="020B0609020204030204" pitchFamily="49" charset="0"/>
              </a:rPr>
              <a:t>"application/json"</a:t>
            </a:r>
            <a:r>
              <a:rPr lang="fr-CA" sz="1200" dirty="0">
                <a:solidFill>
                  <a:srgbClr val="000000"/>
                </a:solidFill>
                <a:latin typeface="Consolas" panose="020B0609020204030204" pitchFamily="49" charset="0"/>
              </a:rPr>
              <a:t>));</a:t>
            </a:r>
          </a:p>
          <a:p>
            <a:r>
              <a:rPr lang="fr-CA" sz="1200" dirty="0">
                <a:solidFill>
                  <a:srgbClr val="000000"/>
                </a:solidFill>
                <a:latin typeface="Consolas" panose="020B0609020204030204" pitchFamily="49" charset="0"/>
              </a:rPr>
              <a:t>    }</a:t>
            </a:r>
          </a:p>
          <a:p>
            <a:r>
              <a:rPr lang="fr-CA" sz="1200" dirty="0">
                <a:solidFill>
                  <a:srgbClr val="000000"/>
                </a:solidFill>
                <a:latin typeface="Consolas" panose="020B0609020204030204" pitchFamily="49" charset="0"/>
              </a:rPr>
              <a:t>}</a:t>
            </a:r>
            <a:endParaRPr lang="fr-CA" dirty="0"/>
          </a:p>
          <a:p>
            <a:endParaRPr lang="fr-CA" dirty="0"/>
          </a:p>
        </p:txBody>
      </p:sp>
      <p:sp>
        <p:nvSpPr>
          <p:cNvPr id="4" name="Espace réservé du numéro de diapositive 3"/>
          <p:cNvSpPr>
            <a:spLocks noGrp="1"/>
          </p:cNvSpPr>
          <p:nvPr>
            <p:ph type="sldNum" sz="quarter" idx="5"/>
          </p:nvPr>
        </p:nvSpPr>
        <p:spPr/>
        <p:txBody>
          <a:bodyPr/>
          <a:lstStyle/>
          <a:p>
            <a:fld id="{A10654A7-5FD8-442B-9FCD-436FFC414B5E}" type="slidenum">
              <a:rPr lang="fr-CA" smtClean="0"/>
              <a:t>14</a:t>
            </a:fld>
            <a:endParaRPr lang="fr-CA"/>
          </a:p>
        </p:txBody>
      </p:sp>
    </p:spTree>
    <p:extLst>
      <p:ext uri="{BB962C8B-B14F-4D97-AF65-F5344CB8AC3E}">
        <p14:creationId xmlns:p14="http://schemas.microsoft.com/office/powerpoint/2010/main" val="247575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Le code du cache a été ajouté par moi</a:t>
            </a:r>
          </a:p>
        </p:txBody>
      </p:sp>
      <p:sp>
        <p:nvSpPr>
          <p:cNvPr id="4" name="Espace réservé du numéro de diapositive 3"/>
          <p:cNvSpPr>
            <a:spLocks noGrp="1"/>
          </p:cNvSpPr>
          <p:nvPr>
            <p:ph type="sldNum" sz="quarter" idx="5"/>
          </p:nvPr>
        </p:nvSpPr>
        <p:spPr/>
        <p:txBody>
          <a:bodyPr/>
          <a:lstStyle/>
          <a:p>
            <a:fld id="{A10654A7-5FD8-442B-9FCD-436FFC414B5E}" type="slidenum">
              <a:rPr lang="fr-CA" smtClean="0"/>
              <a:t>23</a:t>
            </a:fld>
            <a:endParaRPr lang="fr-CA"/>
          </a:p>
        </p:txBody>
      </p:sp>
    </p:spTree>
    <p:extLst>
      <p:ext uri="{BB962C8B-B14F-4D97-AF65-F5344CB8AC3E}">
        <p14:creationId xmlns:p14="http://schemas.microsoft.com/office/powerpoint/2010/main" val="268591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https://stackoverflow.com/questions/15915503/net-newtonsoft-json-deserialize-map-to-a-different-property-name</a:t>
            </a:r>
          </a:p>
        </p:txBody>
      </p:sp>
      <p:sp>
        <p:nvSpPr>
          <p:cNvPr id="4" name="Espace réservé du numéro de diapositive 3"/>
          <p:cNvSpPr>
            <a:spLocks noGrp="1"/>
          </p:cNvSpPr>
          <p:nvPr>
            <p:ph type="sldNum" sz="quarter" idx="5"/>
          </p:nvPr>
        </p:nvSpPr>
        <p:spPr/>
        <p:txBody>
          <a:bodyPr/>
          <a:lstStyle/>
          <a:p>
            <a:fld id="{A10654A7-5FD8-442B-9FCD-436FFC414B5E}" type="slidenum">
              <a:rPr lang="fr-CA" smtClean="0"/>
              <a:t>37</a:t>
            </a:fld>
            <a:endParaRPr lang="fr-CA"/>
          </a:p>
        </p:txBody>
      </p:sp>
    </p:spTree>
    <p:extLst>
      <p:ext uri="{BB962C8B-B14F-4D97-AF65-F5344CB8AC3E}">
        <p14:creationId xmlns:p14="http://schemas.microsoft.com/office/powerpoint/2010/main" val="271110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9C910C-3382-49DB-86E3-4317CFF5319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0A5BF501-4E66-443E-A440-EC0764E37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CA519BE8-A70C-47B9-ACD5-423B9963E786}"/>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65FA2218-F381-4A27-AC93-7BA8F3E5FD9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7FF6CD-97FB-431B-A9BA-3B9AAFA96C9B}"/>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247422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11EE39-E072-4198-9C87-88663F890B46}"/>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AF262F2-4483-4C0E-8ED5-706E18F706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3FE97E3-9459-4721-BE08-F6C65BBE18D8}"/>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8D55D6CB-7B8A-4882-8D17-1EBEDE188A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4946D21-4D50-47EF-A096-E20A509700CF}"/>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124560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268C55-51A4-48C7-AC78-71EE9DAB47F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D0F57088-B105-4CF1-9315-8D1A60E3EAF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225AC9B-C6BD-489A-BA73-BE0EE1E76280}"/>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51AE7B78-30FA-4B09-87F6-B7832336693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19F9B80-60FA-41B4-BE17-564180AE04B5}"/>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5919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9F109-F634-4D93-822C-8C9A7F10672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BB221A8B-BDC1-45E3-8235-1DD03283EEB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16AF245-00AB-48A5-9A1D-1641899BAF4A}"/>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FD184743-07A7-4A25-9B18-F1FAF3EC7AC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3BEF93F-C5B3-4EE6-9294-225EB0CFA859}"/>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408966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0A1084-FDEA-49AC-88AB-B2D4E5F6B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57FFF23C-ACB4-430E-910E-EDCD86D90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763D0B5-F774-4418-8640-9800FF45D7E1}"/>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3D47BE99-D898-4BAA-BB96-957F282A772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3563F57-7C66-45DE-8090-D3254C3FE05B}"/>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241597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8903C-2577-4D2E-92E2-A2D70934B754}"/>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B448F93-09C7-4CE6-8BE2-9DBF104F3CE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971DFE9E-16AF-4375-B9B9-2334A0D935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88476BB-CD38-4F62-B434-0E213AF3765B}"/>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6" name="Espace réservé du pied de page 5">
            <a:extLst>
              <a:ext uri="{FF2B5EF4-FFF2-40B4-BE49-F238E27FC236}">
                <a16:creationId xmlns:a16="http://schemas.microsoft.com/office/drawing/2014/main" id="{AEFF1143-5776-4B36-B2DB-ADE5912219EB}"/>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9FDA83FA-76CB-47BB-8AFA-748D63E6CADD}"/>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126420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24200-A0A0-4631-8B44-25A2CDD0B739}"/>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9EC89D8C-2F01-4513-BD96-FE7ACAB09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1FD536-7FBD-4BEC-84B1-D4629AC74D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B94FBF57-527E-4D73-9BCE-0D657E3D3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F82DF22-B80C-4486-85B2-944FB181BDC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52BFA561-E234-4B1D-B5B0-A213534596EE}"/>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8" name="Espace réservé du pied de page 7">
            <a:extLst>
              <a:ext uri="{FF2B5EF4-FFF2-40B4-BE49-F238E27FC236}">
                <a16:creationId xmlns:a16="http://schemas.microsoft.com/office/drawing/2014/main" id="{771CCB21-C1BE-438B-B455-5B01017A514F}"/>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39EA3B18-A65F-40E7-912D-F9F5284ED4E9}"/>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307053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084FD8-157C-46FB-9D2B-9A0EFACB4587}"/>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8C2D9008-9A5A-4C09-B9DE-CEA77CE867B1}"/>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4" name="Espace réservé du pied de page 3">
            <a:extLst>
              <a:ext uri="{FF2B5EF4-FFF2-40B4-BE49-F238E27FC236}">
                <a16:creationId xmlns:a16="http://schemas.microsoft.com/office/drawing/2014/main" id="{79E3F781-76E9-4A70-AEFB-DC067510AD78}"/>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A3300C39-D188-4A93-B685-D567410C86D7}"/>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15869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C13526F-EEEA-4505-8B91-316077977146}"/>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3" name="Espace réservé du pied de page 2">
            <a:extLst>
              <a:ext uri="{FF2B5EF4-FFF2-40B4-BE49-F238E27FC236}">
                <a16:creationId xmlns:a16="http://schemas.microsoft.com/office/drawing/2014/main" id="{9BDAABF0-2CC0-4260-9E24-214F49CE15B9}"/>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A420DC2-0BE8-4CFE-ABAB-AE8BE6EC0882}"/>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307214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45163-C8A4-43F7-94A7-AA11231014A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2D8669DE-B48C-4359-BC56-C56DCA855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87A445E4-6DDD-44F3-8D70-71E7C6F59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350953-03EF-4D42-81BB-66EB1757326D}"/>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6" name="Espace réservé du pied de page 5">
            <a:extLst>
              <a:ext uri="{FF2B5EF4-FFF2-40B4-BE49-F238E27FC236}">
                <a16:creationId xmlns:a16="http://schemas.microsoft.com/office/drawing/2014/main" id="{7FA6551B-0A01-457C-BB37-84B54AD7C23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FC4C40A1-DBFB-4179-BDD7-8F1BDCF93B15}"/>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104154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DB20B-049A-4DDC-A4C1-1709305E53A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867E4475-E5F7-4FEF-ABC0-958F1FB2F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DC5E3CB6-DC5B-4251-A77B-93CAA60FA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CB9944-081A-4DE7-B0BA-873C38328CE0}"/>
              </a:ext>
            </a:extLst>
          </p:cNvPr>
          <p:cNvSpPr>
            <a:spLocks noGrp="1"/>
          </p:cNvSpPr>
          <p:nvPr>
            <p:ph type="dt" sz="half" idx="10"/>
          </p:nvPr>
        </p:nvSpPr>
        <p:spPr/>
        <p:txBody>
          <a:bodyPr/>
          <a:lstStyle/>
          <a:p>
            <a:fld id="{97617B7A-6AB3-4550-8EDF-06647B3BD2B1}" type="datetimeFigureOut">
              <a:rPr lang="fr-CA" smtClean="0"/>
              <a:t>2021-09-10</a:t>
            </a:fld>
            <a:endParaRPr lang="fr-CA"/>
          </a:p>
        </p:txBody>
      </p:sp>
      <p:sp>
        <p:nvSpPr>
          <p:cNvPr id="6" name="Espace réservé du pied de page 5">
            <a:extLst>
              <a:ext uri="{FF2B5EF4-FFF2-40B4-BE49-F238E27FC236}">
                <a16:creationId xmlns:a16="http://schemas.microsoft.com/office/drawing/2014/main" id="{BBFE0462-B8D3-403F-888C-0B804883A469}"/>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9735380-AFF4-4E30-8891-072768006CB4}"/>
              </a:ext>
            </a:extLst>
          </p:cNvPr>
          <p:cNvSpPr>
            <a:spLocks noGrp="1"/>
          </p:cNvSpPr>
          <p:nvPr>
            <p:ph type="sldNum" sz="quarter" idx="12"/>
          </p:nvPr>
        </p:nvSpPr>
        <p:spPr/>
        <p:txBody>
          <a:bodyPr/>
          <a:lstStyle/>
          <a:p>
            <a:fld id="{8823CEEA-C930-4D06-AAC4-C0A6492DE1C5}" type="slidenum">
              <a:rPr lang="fr-CA" smtClean="0"/>
              <a:t>‹N°›</a:t>
            </a:fld>
            <a:endParaRPr lang="fr-CA"/>
          </a:p>
        </p:txBody>
      </p:sp>
    </p:spTree>
    <p:extLst>
      <p:ext uri="{BB962C8B-B14F-4D97-AF65-F5344CB8AC3E}">
        <p14:creationId xmlns:p14="http://schemas.microsoft.com/office/powerpoint/2010/main" val="174858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B311B2A-473B-4BFF-B6D5-0474038EE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C452CD7D-3FA3-4FCB-8821-673EC9F7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1BEA07B-F068-49CC-A558-924F8ED3C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17B7A-6AB3-4550-8EDF-06647B3BD2B1}" type="datetimeFigureOut">
              <a:rPr lang="fr-CA" smtClean="0"/>
              <a:t>2021-09-10</a:t>
            </a:fld>
            <a:endParaRPr lang="fr-CA"/>
          </a:p>
        </p:txBody>
      </p:sp>
      <p:sp>
        <p:nvSpPr>
          <p:cNvPr id="5" name="Espace réservé du pied de page 4">
            <a:extLst>
              <a:ext uri="{FF2B5EF4-FFF2-40B4-BE49-F238E27FC236}">
                <a16:creationId xmlns:a16="http://schemas.microsoft.com/office/drawing/2014/main" id="{B236C092-EEB7-4DB8-B612-DDB41F8E8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8428DFF0-0009-46E8-96FD-27EFE0FC6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3CEEA-C930-4D06-AAC4-C0A6492DE1C5}" type="slidenum">
              <a:rPr lang="fr-CA" smtClean="0"/>
              <a:t>‹N°›</a:t>
            </a:fld>
            <a:endParaRPr lang="fr-CA"/>
          </a:p>
        </p:txBody>
      </p:sp>
    </p:spTree>
    <p:extLst>
      <p:ext uri="{BB962C8B-B14F-4D97-AF65-F5344CB8AC3E}">
        <p14:creationId xmlns:p14="http://schemas.microsoft.com/office/powerpoint/2010/main" val="3982787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Glossary/Request_header"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iana.org/assignments/message-headers/message-headers.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sunrise-sunset.org/api"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apilist.fu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xkcd.com/info.0.json" TargetMode="External"/><Relationship Id="rId2" Type="http://schemas.openxmlformats.org/officeDocument/2006/relationships/hyperlink" Target="https://xkcd.com/json.html" TargetMode="External"/><Relationship Id="rId1" Type="http://schemas.openxmlformats.org/officeDocument/2006/relationships/slideLayout" Target="../slideLayouts/slideLayout2.xml"/><Relationship Id="rId5" Type="http://schemas.openxmlformats.org/officeDocument/2006/relationships/hyperlink" Target="https://api.sunrise-sunset.org/json?lat=36.7201600&amp;lng=-4.4203400" TargetMode="External"/><Relationship Id="rId4" Type="http://schemas.openxmlformats.org/officeDocument/2006/relationships/hyperlink" Target="https://sunrise-sunset.org/ap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xkcd.com/614/info.0.json" TargetMode="External"/><Relationship Id="rId2" Type="http://schemas.openxmlformats.org/officeDocument/2006/relationships/hyperlink" Target="https://xkcd.com/info.0.jso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4749182-1654-4411-AD40-4DFEB5884CFF}"/>
              </a:ext>
            </a:extLst>
          </p:cNvPr>
          <p:cNvSpPr>
            <a:spLocks noGrp="1"/>
          </p:cNvSpPr>
          <p:nvPr>
            <p:ph type="title"/>
          </p:nvPr>
        </p:nvSpPr>
        <p:spPr/>
        <p:txBody>
          <a:bodyPr/>
          <a:lstStyle/>
          <a:p>
            <a:r>
              <a:rPr lang="fr-CA" dirty="0"/>
              <a:t>Requête web</a:t>
            </a:r>
          </a:p>
        </p:txBody>
      </p:sp>
      <p:sp>
        <p:nvSpPr>
          <p:cNvPr id="5" name="Espace réservé du texte 4">
            <a:extLst>
              <a:ext uri="{FF2B5EF4-FFF2-40B4-BE49-F238E27FC236}">
                <a16:creationId xmlns:a16="http://schemas.microsoft.com/office/drawing/2014/main" id="{924B8C82-EEFD-49D3-A03D-67D2E09C5334}"/>
              </a:ext>
            </a:extLst>
          </p:cNvPr>
          <p:cNvSpPr>
            <a:spLocks noGrp="1"/>
          </p:cNvSpPr>
          <p:nvPr>
            <p:ph type="body" idx="1"/>
          </p:nvPr>
        </p:nvSpPr>
        <p:spPr/>
        <p:txBody>
          <a:bodyPr/>
          <a:lstStyle/>
          <a:p>
            <a:endParaRPr lang="fr-CA" dirty="0"/>
          </a:p>
        </p:txBody>
      </p:sp>
    </p:spTree>
    <p:extLst>
      <p:ext uri="{BB962C8B-B14F-4D97-AF65-F5344CB8AC3E}">
        <p14:creationId xmlns:p14="http://schemas.microsoft.com/office/powerpoint/2010/main" val="410008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BBBD62-47E8-434C-991A-9E260A1A05AB}"/>
              </a:ext>
            </a:extLst>
          </p:cNvPr>
          <p:cNvSpPr>
            <a:spLocks noGrp="1"/>
          </p:cNvSpPr>
          <p:nvPr>
            <p:ph type="title"/>
          </p:nvPr>
        </p:nvSpPr>
        <p:spPr/>
        <p:txBody>
          <a:bodyPr/>
          <a:lstStyle/>
          <a:p>
            <a:r>
              <a:rPr lang="fr-CA" dirty="0"/>
              <a:t>Création de la solution</a:t>
            </a:r>
          </a:p>
        </p:txBody>
      </p:sp>
      <p:sp>
        <p:nvSpPr>
          <p:cNvPr id="3" name="Espace réservé du contenu 2">
            <a:extLst>
              <a:ext uri="{FF2B5EF4-FFF2-40B4-BE49-F238E27FC236}">
                <a16:creationId xmlns:a16="http://schemas.microsoft.com/office/drawing/2014/main" id="{408CAFD1-A60F-4520-84E4-724D66E7ED27}"/>
              </a:ext>
            </a:extLst>
          </p:cNvPr>
          <p:cNvSpPr>
            <a:spLocks noGrp="1"/>
          </p:cNvSpPr>
          <p:nvPr>
            <p:ph idx="1"/>
          </p:nvPr>
        </p:nvSpPr>
        <p:spPr/>
        <p:txBody>
          <a:bodyPr/>
          <a:lstStyle/>
          <a:p>
            <a:r>
              <a:rPr lang="fr-CA" dirty="0"/>
              <a:t>Créez une nouvelle solution .Net Core avec  WPF</a:t>
            </a:r>
          </a:p>
          <a:p>
            <a:pPr lvl="1"/>
            <a:r>
              <a:rPr lang="fr-CA" dirty="0"/>
              <a:t>Donnez le nom </a:t>
            </a:r>
            <a:r>
              <a:rPr lang="fr-CA" dirty="0" err="1"/>
              <a:t>ApiConsumerDemo</a:t>
            </a:r>
            <a:endParaRPr lang="fr-CA" dirty="0"/>
          </a:p>
          <a:p>
            <a:r>
              <a:rPr lang="fr-CA" dirty="0"/>
              <a:t>Ajoutez un projet de bibliothèque de classe .Net Core</a:t>
            </a:r>
          </a:p>
          <a:p>
            <a:pPr lvl="1"/>
            <a:r>
              <a:rPr lang="fr-CA" dirty="0"/>
              <a:t>Donnez le nom </a:t>
            </a:r>
            <a:r>
              <a:rPr lang="fr-CA" dirty="0" err="1"/>
              <a:t>ApiLibrary</a:t>
            </a:r>
            <a:endParaRPr lang="fr-CA" dirty="0"/>
          </a:p>
          <a:p>
            <a:endParaRPr lang="fr-CA" dirty="0"/>
          </a:p>
          <a:p>
            <a:pPr lvl="1"/>
            <a:endParaRPr lang="fr-CA" dirty="0"/>
          </a:p>
        </p:txBody>
      </p:sp>
    </p:spTree>
    <p:extLst>
      <p:ext uri="{BB962C8B-B14F-4D97-AF65-F5344CB8AC3E}">
        <p14:creationId xmlns:p14="http://schemas.microsoft.com/office/powerpoint/2010/main" val="288080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F0902-EE66-4A63-97E4-7841E95A6327}"/>
              </a:ext>
            </a:extLst>
          </p:cNvPr>
          <p:cNvSpPr>
            <a:spLocks noGrp="1"/>
          </p:cNvSpPr>
          <p:nvPr>
            <p:ph type="title"/>
          </p:nvPr>
        </p:nvSpPr>
        <p:spPr/>
        <p:txBody>
          <a:bodyPr/>
          <a:lstStyle/>
          <a:p>
            <a:r>
              <a:rPr lang="fr-CA" dirty="0"/>
              <a:t>Fenêtre principale</a:t>
            </a:r>
          </a:p>
        </p:txBody>
      </p:sp>
      <p:sp>
        <p:nvSpPr>
          <p:cNvPr id="3" name="Espace réservé du contenu 2">
            <a:extLst>
              <a:ext uri="{FF2B5EF4-FFF2-40B4-BE49-F238E27FC236}">
                <a16:creationId xmlns:a16="http://schemas.microsoft.com/office/drawing/2014/main" id="{905BE36B-5555-4E69-91A5-A5A495A60521}"/>
              </a:ext>
            </a:extLst>
          </p:cNvPr>
          <p:cNvSpPr>
            <a:spLocks noGrp="1"/>
          </p:cNvSpPr>
          <p:nvPr>
            <p:ph sz="half" idx="1"/>
          </p:nvPr>
        </p:nvSpPr>
        <p:spPr>
          <a:xfrm>
            <a:off x="454670" y="1835108"/>
            <a:ext cx="5181600" cy="4351338"/>
          </a:xfrm>
        </p:spPr>
        <p:txBody>
          <a:bodyPr>
            <a:normAutofit fontScale="92500"/>
          </a:bodyPr>
          <a:lstStyle/>
          <a:p>
            <a:r>
              <a:rPr lang="fr-CA" dirty="0"/>
              <a:t>La fenêtre principale est composée de trois boutons et d’une image</a:t>
            </a:r>
          </a:p>
          <a:p>
            <a:r>
              <a:rPr lang="fr-CA" dirty="0"/>
              <a:t>On permettra à l’utilisateur de naviguer à travers les images et les boutons seront désactivés si l’on atteint de début ou la fin de la liste</a:t>
            </a:r>
          </a:p>
          <a:p>
            <a:r>
              <a:rPr lang="fr-CA" dirty="0"/>
              <a:t>Le bouton « Information du soleil » montrera une nouvelle fenêtre pour permettre l’extraction de l’information</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972A405A-5A0C-4A05-9A3A-85C14E87FD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36270" y="841058"/>
            <a:ext cx="6555730" cy="5489808"/>
          </a:xfrm>
        </p:spPr>
      </p:pic>
    </p:spTree>
    <p:extLst>
      <p:ext uri="{BB962C8B-B14F-4D97-AF65-F5344CB8AC3E}">
        <p14:creationId xmlns:p14="http://schemas.microsoft.com/office/powerpoint/2010/main" val="372991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A9C99-313E-476F-964C-D7478D6B633E}"/>
              </a:ext>
            </a:extLst>
          </p:cNvPr>
          <p:cNvSpPr>
            <a:spLocks noGrp="1"/>
          </p:cNvSpPr>
          <p:nvPr>
            <p:ph type="title"/>
          </p:nvPr>
        </p:nvSpPr>
        <p:spPr/>
        <p:txBody>
          <a:bodyPr/>
          <a:lstStyle/>
          <a:p>
            <a:r>
              <a:rPr lang="fr-CA" dirty="0"/>
              <a:t>Classe </a:t>
            </a:r>
            <a:r>
              <a:rPr lang="fr-CA" dirty="0" err="1"/>
              <a:t>ApiHelper</a:t>
            </a:r>
            <a:endParaRPr lang="fr-CA" dirty="0"/>
          </a:p>
        </p:txBody>
      </p:sp>
      <p:sp>
        <p:nvSpPr>
          <p:cNvPr id="3" name="Espace réservé du contenu 2">
            <a:extLst>
              <a:ext uri="{FF2B5EF4-FFF2-40B4-BE49-F238E27FC236}">
                <a16:creationId xmlns:a16="http://schemas.microsoft.com/office/drawing/2014/main" id="{8356B385-01A4-4D20-B28B-E159BBC79587}"/>
              </a:ext>
            </a:extLst>
          </p:cNvPr>
          <p:cNvSpPr>
            <a:spLocks noGrp="1"/>
          </p:cNvSpPr>
          <p:nvPr>
            <p:ph idx="1"/>
          </p:nvPr>
        </p:nvSpPr>
        <p:spPr/>
        <p:txBody>
          <a:bodyPr>
            <a:normAutofit/>
          </a:bodyPr>
          <a:lstStyle/>
          <a:p>
            <a:r>
              <a:rPr lang="fr-CA" dirty="0"/>
              <a:t>Dans le projet </a:t>
            </a:r>
            <a:r>
              <a:rPr lang="fr-CA" dirty="0" err="1"/>
              <a:t>ApiLibrary</a:t>
            </a:r>
            <a:r>
              <a:rPr lang="fr-CA" dirty="0"/>
              <a:t>, ajoutez une </a:t>
            </a:r>
            <a:r>
              <a:rPr lang="fr-CA" b="1" dirty="0"/>
              <a:t>classe statique et publique</a:t>
            </a:r>
            <a:r>
              <a:rPr lang="fr-CA" dirty="0"/>
              <a:t> </a:t>
            </a:r>
            <a:r>
              <a:rPr lang="fr-CA" dirty="0" err="1"/>
              <a:t>ApiHelper</a:t>
            </a:r>
            <a:endParaRPr lang="fr-CA" dirty="0"/>
          </a:p>
          <a:p>
            <a:r>
              <a:rPr lang="fr-CA" dirty="0"/>
              <a:t>Elle servira à créer un </a:t>
            </a:r>
            <a:r>
              <a:rPr lang="fr-CA" b="1" dirty="0"/>
              <a:t>objet statique</a:t>
            </a:r>
            <a:r>
              <a:rPr lang="fr-CA" dirty="0"/>
              <a:t> </a:t>
            </a:r>
            <a:r>
              <a:rPr lang="fr-CA" dirty="0" err="1"/>
              <a:t>HttpClient</a:t>
            </a:r>
            <a:endParaRPr lang="fr-CA" dirty="0"/>
          </a:p>
          <a:p>
            <a:pPr lvl="1"/>
            <a:r>
              <a:rPr lang="fr-CA" dirty="0"/>
              <a:t>Il servira de navigateur pour faire des requêtes URL</a:t>
            </a:r>
          </a:p>
          <a:p>
            <a:r>
              <a:rPr lang="fr-CA" dirty="0"/>
              <a:t>Installez dans le projet les paquets </a:t>
            </a:r>
            <a:r>
              <a:rPr lang="fr-CA" dirty="0" err="1"/>
              <a:t>Nuget</a:t>
            </a:r>
            <a:r>
              <a:rPr lang="fr-CA" dirty="0"/>
              <a:t> suivant :</a:t>
            </a:r>
          </a:p>
          <a:p>
            <a:pPr lvl="1"/>
            <a:r>
              <a:rPr lang="fr-CA" dirty="0" err="1"/>
              <a:t>Microsoft.Aspnet.WebApi.Client</a:t>
            </a:r>
            <a:r>
              <a:rPr lang="fr-CA" dirty="0"/>
              <a:t> : Permet d’avoir la classe </a:t>
            </a:r>
            <a:r>
              <a:rPr lang="fr-CA" dirty="0" err="1"/>
              <a:t>HttpClient</a:t>
            </a:r>
            <a:endParaRPr lang="fr-CA" dirty="0"/>
          </a:p>
          <a:p>
            <a:pPr lvl="1"/>
            <a:r>
              <a:rPr lang="fr-CA" dirty="0" err="1"/>
              <a:t>Newtonsoft.Json</a:t>
            </a:r>
            <a:r>
              <a:rPr lang="fr-CA" dirty="0"/>
              <a:t> : Permet de facilité la gestion des fichiers json</a:t>
            </a:r>
          </a:p>
          <a:p>
            <a:pPr lvl="2"/>
            <a:r>
              <a:rPr lang="fr-CA" dirty="0"/>
              <a:t>Ce sera une mise à jour</a:t>
            </a:r>
          </a:p>
          <a:p>
            <a:r>
              <a:rPr lang="fr-CA" dirty="0"/>
              <a:t>Dans tous les projets, je suggère d’avoir les paquets les plus récents dès le début du projet</a:t>
            </a:r>
          </a:p>
          <a:p>
            <a:pPr lvl="1"/>
            <a:endParaRPr lang="fr-CA" dirty="0"/>
          </a:p>
          <a:p>
            <a:endParaRPr lang="fr-CA" dirty="0"/>
          </a:p>
          <a:p>
            <a:pPr marL="457200" lvl="1" indent="0">
              <a:buNone/>
            </a:pPr>
            <a:endParaRPr lang="fr-CA" dirty="0"/>
          </a:p>
        </p:txBody>
      </p:sp>
    </p:spTree>
    <p:extLst>
      <p:ext uri="{BB962C8B-B14F-4D97-AF65-F5344CB8AC3E}">
        <p14:creationId xmlns:p14="http://schemas.microsoft.com/office/powerpoint/2010/main" val="210272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4D455-A84E-4CED-A999-ABA826E3A801}"/>
              </a:ext>
            </a:extLst>
          </p:cNvPr>
          <p:cNvSpPr>
            <a:spLocks noGrp="1"/>
          </p:cNvSpPr>
          <p:nvPr>
            <p:ph type="title"/>
          </p:nvPr>
        </p:nvSpPr>
        <p:spPr/>
        <p:txBody>
          <a:bodyPr/>
          <a:lstStyle/>
          <a:p>
            <a:r>
              <a:rPr lang="fr-CA" dirty="0"/>
              <a:t>Classe </a:t>
            </a:r>
            <a:r>
              <a:rPr lang="fr-CA" dirty="0" err="1"/>
              <a:t>ApiHelper</a:t>
            </a:r>
            <a:endParaRPr lang="fr-CA" dirty="0"/>
          </a:p>
        </p:txBody>
      </p:sp>
      <p:sp>
        <p:nvSpPr>
          <p:cNvPr id="3" name="Espace réservé du contenu 2">
            <a:extLst>
              <a:ext uri="{FF2B5EF4-FFF2-40B4-BE49-F238E27FC236}">
                <a16:creationId xmlns:a16="http://schemas.microsoft.com/office/drawing/2014/main" id="{54B6A20D-ED87-4D41-B675-BEEA88FEB3B7}"/>
              </a:ext>
            </a:extLst>
          </p:cNvPr>
          <p:cNvSpPr>
            <a:spLocks noGrp="1"/>
          </p:cNvSpPr>
          <p:nvPr>
            <p:ph sz="half" idx="1"/>
          </p:nvPr>
        </p:nvSpPr>
        <p:spPr/>
        <p:txBody>
          <a:bodyPr/>
          <a:lstStyle/>
          <a:p>
            <a:r>
              <a:rPr lang="fr-CA" dirty="0"/>
              <a:t>Ajoutez la propriété statique </a:t>
            </a:r>
            <a:r>
              <a:rPr lang="fr-CA" dirty="0" err="1"/>
              <a:t>HttpClient</a:t>
            </a:r>
            <a:r>
              <a:rPr lang="fr-CA" dirty="0"/>
              <a:t> </a:t>
            </a:r>
            <a:r>
              <a:rPr lang="fr-CA" dirty="0" err="1"/>
              <a:t>ApiClient</a:t>
            </a:r>
            <a:endParaRPr lang="fr-CA" dirty="0"/>
          </a:p>
          <a:p>
            <a:r>
              <a:rPr lang="fr-CA" dirty="0"/>
              <a:t>On met la propriété statique car l’on ne veut gérer qu’un seul client HTTP pour l’ensemble de l’application</a:t>
            </a:r>
          </a:p>
          <a:p>
            <a:r>
              <a:rPr lang="fr-CA" dirty="0"/>
              <a:t>Le </a:t>
            </a:r>
            <a:r>
              <a:rPr lang="fr-CA" dirty="0" err="1"/>
              <a:t>HttpClient</a:t>
            </a:r>
            <a:r>
              <a:rPr lang="fr-CA" dirty="0"/>
              <a:t> permet la communication TCP/IP</a:t>
            </a:r>
          </a:p>
          <a:p>
            <a:r>
              <a:rPr lang="fr-CA" dirty="0"/>
              <a:t>Le </a:t>
            </a:r>
            <a:r>
              <a:rPr lang="fr-CA" dirty="0" err="1"/>
              <a:t>HttpClient</a:t>
            </a:r>
            <a:r>
              <a:rPr lang="fr-CA" dirty="0"/>
              <a:t> agit comme un navigation web</a:t>
            </a:r>
          </a:p>
          <a:p>
            <a:endParaRPr lang="fr-CA" dirty="0"/>
          </a:p>
        </p:txBody>
      </p:sp>
      <p:sp>
        <p:nvSpPr>
          <p:cNvPr id="4" name="Espace réservé du contenu 3">
            <a:extLst>
              <a:ext uri="{FF2B5EF4-FFF2-40B4-BE49-F238E27FC236}">
                <a16:creationId xmlns:a16="http://schemas.microsoft.com/office/drawing/2014/main" id="{EF6AABF6-AB3B-4112-AC6F-7BB4E573BFC6}"/>
              </a:ext>
            </a:extLst>
          </p:cNvPr>
          <p:cNvSpPr>
            <a:spLocks noGrp="1"/>
          </p:cNvSpPr>
          <p:nvPr>
            <p:ph sz="half" idx="2"/>
          </p:nvPr>
        </p:nvSpPr>
        <p:spPr/>
        <p:txBody>
          <a:bodyPr/>
          <a:lstStyle/>
          <a:p>
            <a:r>
              <a:rPr lang="fr-CA" dirty="0"/>
              <a:t>Ajoutez la méthode statique </a:t>
            </a:r>
            <a:r>
              <a:rPr lang="fr-CA" dirty="0" err="1"/>
              <a:t>InitializeClient</a:t>
            </a:r>
            <a:r>
              <a:rPr lang="fr-CA" dirty="0"/>
              <a:t>()</a:t>
            </a:r>
          </a:p>
          <a:p>
            <a:r>
              <a:rPr lang="fr-CA" dirty="0"/>
              <a:t>Cette méthode servira à instancier l’objet </a:t>
            </a:r>
            <a:r>
              <a:rPr lang="fr-CA" dirty="0" err="1"/>
              <a:t>ApiClient</a:t>
            </a:r>
            <a:endParaRPr lang="fr-CA" dirty="0"/>
          </a:p>
        </p:txBody>
      </p:sp>
    </p:spTree>
    <p:extLst>
      <p:ext uri="{BB962C8B-B14F-4D97-AF65-F5344CB8AC3E}">
        <p14:creationId xmlns:p14="http://schemas.microsoft.com/office/powerpoint/2010/main" val="426412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E0122CF-4F5A-40EB-91D9-84DB301F1E8A}"/>
              </a:ext>
            </a:extLst>
          </p:cNvPr>
          <p:cNvSpPr>
            <a:spLocks noGrp="1"/>
          </p:cNvSpPr>
          <p:nvPr>
            <p:ph type="title"/>
          </p:nvPr>
        </p:nvSpPr>
        <p:spPr/>
        <p:txBody>
          <a:bodyPr/>
          <a:lstStyle/>
          <a:p>
            <a:r>
              <a:rPr lang="fr-CA" dirty="0"/>
              <a:t>Méthode </a:t>
            </a:r>
            <a:r>
              <a:rPr lang="fr-CA" dirty="0" err="1"/>
              <a:t>InitializeClient</a:t>
            </a:r>
            <a:endParaRPr lang="fr-CA" dirty="0"/>
          </a:p>
        </p:txBody>
      </p:sp>
      <p:sp>
        <p:nvSpPr>
          <p:cNvPr id="11" name="ZoneTexte 10">
            <a:extLst>
              <a:ext uri="{FF2B5EF4-FFF2-40B4-BE49-F238E27FC236}">
                <a16:creationId xmlns:a16="http://schemas.microsoft.com/office/drawing/2014/main" id="{2338480F-5FB9-466A-A208-5140A71E50A3}"/>
              </a:ext>
            </a:extLst>
          </p:cNvPr>
          <p:cNvSpPr txBox="1"/>
          <p:nvPr/>
        </p:nvSpPr>
        <p:spPr>
          <a:xfrm>
            <a:off x="838200" y="1995048"/>
            <a:ext cx="8918257" cy="2031325"/>
          </a:xfrm>
          <a:prstGeom prst="rect">
            <a:avLst/>
          </a:prstGeom>
          <a:noFill/>
        </p:spPr>
        <p:txBody>
          <a:bodyPr wrap="square">
            <a:spAutoFit/>
          </a:bodyPr>
          <a:lstStyle/>
          <a:p>
            <a:r>
              <a:rPr lang="fr-CA" sz="1800" dirty="0">
                <a:solidFill>
                  <a:srgbClr val="0000FF"/>
                </a:solidFill>
                <a:latin typeface="Consolas" panose="020B0609020204030204" pitchFamily="49" charset="0"/>
              </a:rPr>
              <a:t>public</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static</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void</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InitializeClient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ApiClient</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HttpClient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ApiClient.DefaultRequestHeaders.Accept.Clear</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ApiClient.DefaultRequestHeaders.Accept</a:t>
            </a:r>
            <a:r>
              <a:rPr lang="fr-CA"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Add(</a:t>
            </a:r>
            <a:r>
              <a:rPr lang="en-CA" sz="1800" dirty="0">
                <a:solidFill>
                  <a:srgbClr val="0000FF"/>
                </a:solidFill>
                <a:latin typeface="Consolas" panose="020B0609020204030204" pitchFamily="49" charset="0"/>
              </a:rPr>
              <a:t>new</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MediaTypeWithQualityHeaderValue</a:t>
            </a:r>
            <a:r>
              <a:rPr lang="en-CA" sz="1800" dirty="0">
                <a:solidFill>
                  <a:srgbClr val="000000"/>
                </a:solidFill>
                <a:latin typeface="Consolas" panose="020B0609020204030204" pitchFamily="49" charset="0"/>
              </a:rPr>
              <a:t>(</a:t>
            </a:r>
            <a:r>
              <a:rPr lang="en-CA" sz="1800" dirty="0">
                <a:solidFill>
                  <a:srgbClr val="A31515"/>
                </a:solidFill>
                <a:latin typeface="Consolas" panose="020B0609020204030204" pitchFamily="49" charset="0"/>
              </a:rPr>
              <a:t>"application/json"</a:t>
            </a:r>
            <a:r>
              <a:rPr lang="en-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endParaRPr lang="fr-CA" dirty="0"/>
          </a:p>
        </p:txBody>
      </p:sp>
      <p:cxnSp>
        <p:nvCxnSpPr>
          <p:cNvPr id="13" name="Connecteur : en angle 12">
            <a:extLst>
              <a:ext uri="{FF2B5EF4-FFF2-40B4-BE49-F238E27FC236}">
                <a16:creationId xmlns:a16="http://schemas.microsoft.com/office/drawing/2014/main" id="{223E4A3B-83D5-4697-977B-79AA3DC86473}"/>
              </a:ext>
            </a:extLst>
          </p:cNvPr>
          <p:cNvCxnSpPr>
            <a:cxnSpLocks/>
            <a:stCxn id="15" idx="1"/>
          </p:cNvCxnSpPr>
          <p:nvPr/>
        </p:nvCxnSpPr>
        <p:spPr>
          <a:xfrm rot="10800000" flipV="1">
            <a:off x="7532370" y="1995047"/>
            <a:ext cx="1188720" cy="10156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A1D307C-7C72-4596-86BE-0E0AAB270B92}"/>
              </a:ext>
            </a:extLst>
          </p:cNvPr>
          <p:cNvSpPr txBox="1"/>
          <p:nvPr/>
        </p:nvSpPr>
        <p:spPr>
          <a:xfrm>
            <a:off x="8721090" y="1533383"/>
            <a:ext cx="3047181" cy="923330"/>
          </a:xfrm>
          <a:prstGeom prst="rect">
            <a:avLst/>
          </a:prstGeom>
          <a:noFill/>
        </p:spPr>
        <p:txBody>
          <a:bodyPr wrap="none" rtlCol="0">
            <a:spAutoFit/>
          </a:bodyPr>
          <a:lstStyle/>
          <a:p>
            <a:r>
              <a:rPr lang="fr-CA" dirty="0"/>
              <a:t>Supprime la collection des </a:t>
            </a:r>
            <a:br>
              <a:rPr lang="fr-CA" dirty="0"/>
            </a:br>
            <a:r>
              <a:rPr lang="fr-CA" dirty="0"/>
              <a:t>types de contenu acceptés par</a:t>
            </a:r>
            <a:br>
              <a:rPr lang="fr-CA" dirty="0"/>
            </a:br>
            <a:r>
              <a:rPr lang="fr-CA" dirty="0"/>
              <a:t>le « </a:t>
            </a:r>
            <a:r>
              <a:rPr lang="fr-CA" dirty="0" err="1"/>
              <a:t>Accept</a:t>
            </a:r>
            <a:r>
              <a:rPr lang="fr-CA" dirty="0"/>
              <a:t> </a:t>
            </a:r>
            <a:r>
              <a:rPr lang="fr-CA" dirty="0" err="1"/>
              <a:t>request</a:t>
            </a:r>
            <a:r>
              <a:rPr lang="fr-CA" dirty="0"/>
              <a:t> header »</a:t>
            </a:r>
          </a:p>
        </p:txBody>
      </p:sp>
      <p:cxnSp>
        <p:nvCxnSpPr>
          <p:cNvPr id="18" name="Connecteur : en angle 17">
            <a:extLst>
              <a:ext uri="{FF2B5EF4-FFF2-40B4-BE49-F238E27FC236}">
                <a16:creationId xmlns:a16="http://schemas.microsoft.com/office/drawing/2014/main" id="{AE5C75D7-6968-4452-B1AF-EEB739382028}"/>
              </a:ext>
            </a:extLst>
          </p:cNvPr>
          <p:cNvCxnSpPr>
            <a:cxnSpLocks/>
            <a:stCxn id="19" idx="1"/>
          </p:cNvCxnSpPr>
          <p:nvPr/>
        </p:nvCxnSpPr>
        <p:spPr>
          <a:xfrm rot="10800000">
            <a:off x="2435543" y="3781106"/>
            <a:ext cx="403860" cy="7069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A93D442E-D091-4C88-93D2-46FBD05F38A8}"/>
              </a:ext>
            </a:extLst>
          </p:cNvPr>
          <p:cNvSpPr txBox="1"/>
          <p:nvPr/>
        </p:nvSpPr>
        <p:spPr>
          <a:xfrm>
            <a:off x="2839403" y="4303372"/>
            <a:ext cx="6818790" cy="369332"/>
          </a:xfrm>
          <a:prstGeom prst="rect">
            <a:avLst/>
          </a:prstGeom>
          <a:noFill/>
        </p:spPr>
        <p:txBody>
          <a:bodyPr wrap="none" rtlCol="0">
            <a:spAutoFit/>
          </a:bodyPr>
          <a:lstStyle/>
          <a:p>
            <a:r>
              <a:rPr lang="fr-CA" dirty="0"/>
              <a:t>Ajoute à la collection la règle que l’on accepte les requêtes de type json</a:t>
            </a:r>
          </a:p>
        </p:txBody>
      </p:sp>
      <p:sp>
        <p:nvSpPr>
          <p:cNvPr id="2" name="ZoneTexte 1">
            <a:extLst>
              <a:ext uri="{FF2B5EF4-FFF2-40B4-BE49-F238E27FC236}">
                <a16:creationId xmlns:a16="http://schemas.microsoft.com/office/drawing/2014/main" id="{D8FD938F-D339-42FF-8D31-E2E0BB8A73FF}"/>
              </a:ext>
            </a:extLst>
          </p:cNvPr>
          <p:cNvSpPr txBox="1"/>
          <p:nvPr/>
        </p:nvSpPr>
        <p:spPr>
          <a:xfrm>
            <a:off x="1297982" y="4884036"/>
            <a:ext cx="8946698" cy="1200329"/>
          </a:xfrm>
          <a:prstGeom prst="rect">
            <a:avLst/>
          </a:prstGeom>
          <a:noFill/>
        </p:spPr>
        <p:txBody>
          <a:bodyPr wrap="square" rtlCol="0">
            <a:spAutoFit/>
          </a:bodyPr>
          <a:lstStyle/>
          <a:p>
            <a:r>
              <a:rPr lang="fr-CA" dirty="0"/>
              <a:t>Note : Les </a:t>
            </a:r>
            <a:r>
              <a:rPr lang="fr-CA" b="1" i="1" dirty="0" err="1">
                <a:hlinkClick r:id="rId3"/>
              </a:rPr>
              <a:t>Request</a:t>
            </a:r>
            <a:r>
              <a:rPr lang="fr-CA" b="1" i="1" dirty="0">
                <a:hlinkClick r:id="rId3"/>
              </a:rPr>
              <a:t> Headers</a:t>
            </a:r>
            <a:r>
              <a:rPr lang="fr-CA" dirty="0"/>
              <a:t> sont des métadonnées fournissant des informations à propos de la requêtes pour que le serveur puisse adapter la réponse. On peut, par exemple, indiquer que c’est une requête GET ou PUT, indiquer que l’on accepte ou envoie des images, etc.</a:t>
            </a:r>
          </a:p>
          <a:p>
            <a:r>
              <a:rPr lang="fr-CA" dirty="0"/>
              <a:t>On retrouve une liste de standard IANA </a:t>
            </a:r>
            <a:r>
              <a:rPr lang="fr-CA" dirty="0">
                <a:hlinkClick r:id="rId4"/>
              </a:rPr>
              <a:t>ici</a:t>
            </a:r>
            <a:r>
              <a:rPr lang="fr-CA" dirty="0"/>
              <a:t>.</a:t>
            </a:r>
          </a:p>
        </p:txBody>
      </p:sp>
    </p:spTree>
    <p:extLst>
      <p:ext uri="{BB962C8B-B14F-4D97-AF65-F5344CB8AC3E}">
        <p14:creationId xmlns:p14="http://schemas.microsoft.com/office/powerpoint/2010/main" val="123834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FCACC50-59A4-4873-8A35-95C1D9D92BFD}"/>
              </a:ext>
            </a:extLst>
          </p:cNvPr>
          <p:cNvSpPr>
            <a:spLocks noGrp="1"/>
          </p:cNvSpPr>
          <p:nvPr>
            <p:ph type="title"/>
          </p:nvPr>
        </p:nvSpPr>
        <p:spPr/>
        <p:txBody>
          <a:bodyPr/>
          <a:lstStyle/>
          <a:p>
            <a:r>
              <a:rPr lang="fr-CA" dirty="0" err="1"/>
              <a:t>HttpClient</a:t>
            </a:r>
            <a:r>
              <a:rPr lang="fr-CA" dirty="0"/>
              <a:t> : Supplément</a:t>
            </a:r>
          </a:p>
        </p:txBody>
      </p:sp>
      <p:sp>
        <p:nvSpPr>
          <p:cNvPr id="6" name="Espace réservé du contenu 5">
            <a:extLst>
              <a:ext uri="{FF2B5EF4-FFF2-40B4-BE49-F238E27FC236}">
                <a16:creationId xmlns:a16="http://schemas.microsoft.com/office/drawing/2014/main" id="{67094595-1BCE-4090-8D68-7A1218E79574}"/>
              </a:ext>
            </a:extLst>
          </p:cNvPr>
          <p:cNvSpPr>
            <a:spLocks noGrp="1"/>
          </p:cNvSpPr>
          <p:nvPr>
            <p:ph idx="1"/>
          </p:nvPr>
        </p:nvSpPr>
        <p:spPr/>
        <p:txBody>
          <a:bodyPr/>
          <a:lstStyle/>
          <a:p>
            <a:r>
              <a:rPr lang="fr-CA" dirty="0"/>
              <a:t>On peut ajouter une adresse de base à un objet </a:t>
            </a:r>
            <a:r>
              <a:rPr lang="fr-CA" dirty="0" err="1"/>
              <a:t>HttpClient</a:t>
            </a:r>
            <a:r>
              <a:rPr lang="fr-CA" dirty="0"/>
              <a:t> via la propriété « </a:t>
            </a:r>
            <a:r>
              <a:rPr lang="fr-CA" dirty="0" err="1"/>
              <a:t>BaseAddress</a:t>
            </a:r>
            <a:r>
              <a:rPr lang="fr-CA" dirty="0"/>
              <a:t> »</a:t>
            </a:r>
          </a:p>
          <a:p>
            <a:r>
              <a:rPr lang="fr-CA" dirty="0"/>
              <a:t>Cela permet d’éviter de toujours définir l’adresse de base à l’objet</a:t>
            </a:r>
          </a:p>
          <a:p>
            <a:r>
              <a:rPr lang="fr-CA" dirty="0"/>
              <a:t>Ainsi, on aurait seulement à ajouter l’adresse relative et l’objet s’occuperait de concaténer l’adresse de base aux requêtes</a:t>
            </a:r>
          </a:p>
          <a:p>
            <a:r>
              <a:rPr lang="fr-CA" dirty="0"/>
              <a:t>Exemple</a:t>
            </a:r>
          </a:p>
          <a:p>
            <a:pPr lvl="1"/>
            <a:r>
              <a:rPr lang="fr-CA" dirty="0" err="1"/>
              <a:t>ApiClient.BaseAddress</a:t>
            </a:r>
            <a:r>
              <a:rPr lang="fr-CA" dirty="0"/>
              <a:t> = new Uri("http://www.google.ca/");</a:t>
            </a:r>
          </a:p>
          <a:p>
            <a:r>
              <a:rPr lang="fr-CA" dirty="0"/>
              <a:t>Dans le projet, nous n’utilisons pas cette propriété car on va utiliser le client pour différentes adresses</a:t>
            </a:r>
          </a:p>
        </p:txBody>
      </p:sp>
    </p:spTree>
    <p:extLst>
      <p:ext uri="{BB962C8B-B14F-4D97-AF65-F5344CB8AC3E}">
        <p14:creationId xmlns:p14="http://schemas.microsoft.com/office/powerpoint/2010/main" val="39793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5658F1-2769-4479-B960-6522AF6E9528}"/>
              </a:ext>
            </a:extLst>
          </p:cNvPr>
          <p:cNvSpPr>
            <a:spLocks noGrp="1"/>
          </p:cNvSpPr>
          <p:nvPr>
            <p:ph type="title"/>
          </p:nvPr>
        </p:nvSpPr>
        <p:spPr/>
        <p:txBody>
          <a:bodyPr/>
          <a:lstStyle/>
          <a:p>
            <a:r>
              <a:rPr lang="fr-CA" dirty="0"/>
              <a:t>Initialisation du client</a:t>
            </a:r>
          </a:p>
        </p:txBody>
      </p:sp>
      <p:sp>
        <p:nvSpPr>
          <p:cNvPr id="3" name="Espace réservé du contenu 2">
            <a:extLst>
              <a:ext uri="{FF2B5EF4-FFF2-40B4-BE49-F238E27FC236}">
                <a16:creationId xmlns:a16="http://schemas.microsoft.com/office/drawing/2014/main" id="{A68E96C6-9C3E-43B3-9BE6-C63018957492}"/>
              </a:ext>
            </a:extLst>
          </p:cNvPr>
          <p:cNvSpPr>
            <a:spLocks noGrp="1"/>
          </p:cNvSpPr>
          <p:nvPr>
            <p:ph idx="1"/>
          </p:nvPr>
        </p:nvSpPr>
        <p:spPr/>
        <p:txBody>
          <a:bodyPr/>
          <a:lstStyle/>
          <a:p>
            <a:r>
              <a:rPr lang="fr-CA" dirty="0"/>
              <a:t>Dans le constructeur de la fenêtre principale sous la ligne « </a:t>
            </a:r>
            <a:r>
              <a:rPr lang="fr-CA" dirty="0" err="1"/>
              <a:t>InitializeComponent</a:t>
            </a:r>
            <a:r>
              <a:rPr lang="fr-CA" dirty="0"/>
              <a:t>(); »</a:t>
            </a:r>
          </a:p>
          <a:p>
            <a:r>
              <a:rPr lang="fr-CA" dirty="0"/>
              <a:t>Initialisez le client en appelant la méthode statique « </a:t>
            </a:r>
            <a:r>
              <a:rPr lang="fr-CA" dirty="0" err="1"/>
              <a:t>ApiHelper.InitializeClient</a:t>
            </a:r>
            <a:r>
              <a:rPr lang="fr-CA" dirty="0"/>
              <a:t>() »</a:t>
            </a:r>
          </a:p>
          <a:p>
            <a:r>
              <a:rPr lang="fr-CA" dirty="0"/>
              <a:t>Ainsi lorsque la fenêtre apparaîtra, nous aurons un navigateur pour notre application</a:t>
            </a:r>
          </a:p>
          <a:p>
            <a:r>
              <a:rPr lang="fr-CA" dirty="0"/>
              <a:t>On pourrait mettre ce code l’</a:t>
            </a:r>
            <a:r>
              <a:rPr lang="fr-CA" dirty="0" err="1"/>
              <a:t>App.xaml.cs</a:t>
            </a:r>
            <a:r>
              <a:rPr lang="fr-CA" dirty="0"/>
              <a:t>, mais il sera plus facile d’accès dans la fenêtre principale lorsque l’on codera</a:t>
            </a:r>
          </a:p>
          <a:p>
            <a:endParaRPr lang="fr-CA" dirty="0"/>
          </a:p>
        </p:txBody>
      </p:sp>
    </p:spTree>
    <p:extLst>
      <p:ext uri="{BB962C8B-B14F-4D97-AF65-F5344CB8AC3E}">
        <p14:creationId xmlns:p14="http://schemas.microsoft.com/office/powerpoint/2010/main" val="332792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A6F6-5E48-4DFC-A014-FF552D05E86F}"/>
              </a:ext>
            </a:extLst>
          </p:cNvPr>
          <p:cNvSpPr>
            <a:spLocks noGrp="1"/>
          </p:cNvSpPr>
          <p:nvPr>
            <p:ph type="title"/>
          </p:nvPr>
        </p:nvSpPr>
        <p:spPr/>
        <p:txBody>
          <a:bodyPr/>
          <a:lstStyle/>
          <a:p>
            <a:r>
              <a:rPr lang="fr-CA" dirty="0"/>
              <a:t>Classe pour charger les comiques</a:t>
            </a:r>
          </a:p>
        </p:txBody>
      </p:sp>
      <p:sp>
        <p:nvSpPr>
          <p:cNvPr id="3" name="Espace réservé du contenu 2">
            <a:extLst>
              <a:ext uri="{FF2B5EF4-FFF2-40B4-BE49-F238E27FC236}">
                <a16:creationId xmlns:a16="http://schemas.microsoft.com/office/drawing/2014/main" id="{6D149791-ABB9-45F1-8949-511D9CFFF069}"/>
              </a:ext>
            </a:extLst>
          </p:cNvPr>
          <p:cNvSpPr>
            <a:spLocks noGrp="1"/>
          </p:cNvSpPr>
          <p:nvPr>
            <p:ph idx="1"/>
          </p:nvPr>
        </p:nvSpPr>
        <p:spPr/>
        <p:txBody>
          <a:bodyPr/>
          <a:lstStyle/>
          <a:p>
            <a:r>
              <a:rPr lang="fr-CA" dirty="0"/>
              <a:t>Ajoutez une classe publique « </a:t>
            </a:r>
            <a:r>
              <a:rPr lang="fr-CA" dirty="0" err="1"/>
              <a:t>ComicProcessor</a:t>
            </a:r>
            <a:r>
              <a:rPr lang="fr-CA" dirty="0"/>
              <a:t> »</a:t>
            </a:r>
          </a:p>
          <a:p>
            <a:r>
              <a:rPr lang="fr-CA" dirty="0"/>
              <a:t>Ajoutez une méthode asynchrone qui ne retourne rien pour l’instant qui se nomme </a:t>
            </a:r>
            <a:r>
              <a:rPr lang="fr-CA" dirty="0" err="1"/>
              <a:t>LoadComic</a:t>
            </a:r>
            <a:r>
              <a:rPr lang="fr-CA" dirty="0"/>
              <a:t> qui prend en paramètre un entier nommée « </a:t>
            </a:r>
            <a:r>
              <a:rPr lang="fr-CA" dirty="0" err="1"/>
              <a:t>comicNumber</a:t>
            </a:r>
            <a:r>
              <a:rPr lang="fr-CA" dirty="0"/>
              <a:t> »</a:t>
            </a:r>
          </a:p>
          <a:p>
            <a:pPr lvl="1"/>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async</a:t>
            </a:r>
            <a:r>
              <a:rPr lang="en-CA" sz="1800" dirty="0">
                <a:solidFill>
                  <a:srgbClr val="000000"/>
                </a:solidFill>
                <a:latin typeface="Consolas" panose="020B0609020204030204" pitchFamily="49" charset="0"/>
              </a:rPr>
              <a:t> Task </a:t>
            </a:r>
            <a:r>
              <a:rPr lang="en-CA" sz="1800" dirty="0" err="1">
                <a:solidFill>
                  <a:srgbClr val="000000"/>
                </a:solidFill>
                <a:latin typeface="Consolas" panose="020B0609020204030204" pitchFamily="49" charset="0"/>
              </a:rPr>
              <a:t>LoadComic</a:t>
            </a:r>
            <a:r>
              <a:rPr lang="en-CA" sz="1800" dirty="0">
                <a:solidFill>
                  <a:srgbClr val="000000"/>
                </a:solidFill>
                <a:latin typeface="Consolas" panose="020B0609020204030204" pitchFamily="49" charset="0"/>
              </a:rPr>
              <a:t>(</a:t>
            </a:r>
            <a:r>
              <a:rPr lang="en-CA" sz="1800" dirty="0">
                <a:solidFill>
                  <a:srgbClr val="0000FF"/>
                </a:solidFill>
                <a:latin typeface="Consolas" panose="020B0609020204030204" pitchFamily="49" charset="0"/>
              </a:rPr>
              <a:t>int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comicNumber</a:t>
            </a:r>
            <a:r>
              <a:rPr lang="en-CA" sz="1800" dirty="0">
                <a:solidFill>
                  <a:srgbClr val="000000"/>
                </a:solidFill>
                <a:latin typeface="Consolas" panose="020B0609020204030204" pitchFamily="49" charset="0"/>
              </a:rPr>
              <a:t> = 0)</a:t>
            </a:r>
            <a:endParaRPr lang="fr-CA" dirty="0"/>
          </a:p>
          <a:p>
            <a:r>
              <a:rPr lang="fr-CA" dirty="0"/>
              <a:t>Dans la méthode, nous allons construire l’url pour récupérer le contenu de la requête</a:t>
            </a:r>
          </a:p>
          <a:p>
            <a:r>
              <a:rPr lang="fr-CA" dirty="0"/>
              <a:t>Ajoutez le code suivant</a:t>
            </a:r>
          </a:p>
        </p:txBody>
      </p:sp>
      <p:sp>
        <p:nvSpPr>
          <p:cNvPr id="5" name="ZoneTexte 4">
            <a:extLst>
              <a:ext uri="{FF2B5EF4-FFF2-40B4-BE49-F238E27FC236}">
                <a16:creationId xmlns:a16="http://schemas.microsoft.com/office/drawing/2014/main" id="{A31BFE57-C1FF-432F-969F-E771A78753A7}"/>
              </a:ext>
            </a:extLst>
          </p:cNvPr>
          <p:cNvSpPr txBox="1"/>
          <p:nvPr/>
        </p:nvSpPr>
        <p:spPr>
          <a:xfrm>
            <a:off x="5006340" y="4988461"/>
            <a:ext cx="6963727" cy="1323439"/>
          </a:xfrm>
          <a:prstGeom prst="rect">
            <a:avLst/>
          </a:prstGeom>
          <a:noFill/>
        </p:spPr>
        <p:txBody>
          <a:bodyPr wrap="square">
            <a:spAutoFit/>
          </a:bodyPr>
          <a:lstStyle/>
          <a:p>
            <a:r>
              <a:rPr lang="fr-CA" sz="1600" dirty="0">
                <a:solidFill>
                  <a:srgbClr val="0000FF"/>
                </a:solidFill>
                <a:latin typeface="Consolas" panose="020B0609020204030204" pitchFamily="49" charset="0"/>
              </a:rPr>
              <a:t>string</a:t>
            </a:r>
            <a:r>
              <a:rPr lang="fr-CA" sz="1600" dirty="0">
                <a:solidFill>
                  <a:srgbClr val="000000"/>
                </a:solidFill>
                <a:latin typeface="Consolas" panose="020B0609020204030204" pitchFamily="49" charset="0"/>
              </a:rPr>
              <a:t> url;</a:t>
            </a:r>
          </a:p>
          <a:p>
            <a:r>
              <a:rPr lang="fr-CA" sz="1600" dirty="0">
                <a:solidFill>
                  <a:srgbClr val="0000FF"/>
                </a:solidFill>
                <a:latin typeface="Consolas" panose="020B0609020204030204" pitchFamily="49" charset="0"/>
              </a:rPr>
              <a:t>if</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comicNumber</a:t>
            </a:r>
            <a:r>
              <a:rPr lang="fr-CA" sz="1600" dirty="0">
                <a:solidFill>
                  <a:srgbClr val="000000"/>
                </a:solidFill>
                <a:latin typeface="Consolas" panose="020B0609020204030204" pitchFamily="49" charset="0"/>
              </a:rPr>
              <a:t> &gt; 0)</a:t>
            </a:r>
          </a:p>
          <a:p>
            <a:r>
              <a:rPr lang="fr-CA" sz="1600" dirty="0">
                <a:solidFill>
                  <a:srgbClr val="000000"/>
                </a:solidFill>
                <a:latin typeface="Consolas" panose="020B0609020204030204" pitchFamily="49" charset="0"/>
              </a:rPr>
              <a:t>    url = </a:t>
            </a:r>
            <a:r>
              <a:rPr lang="fr-CA" sz="1600" dirty="0">
                <a:solidFill>
                  <a:srgbClr val="A31515"/>
                </a:solidFill>
                <a:latin typeface="Consolas" panose="020B0609020204030204" pitchFamily="49" charset="0"/>
              </a:rPr>
              <a:t>$"https://xkcd.com/</a:t>
            </a:r>
            <a:r>
              <a:rPr lang="fr-CA" sz="1600" dirty="0">
                <a:solidFill>
                  <a:srgbClr val="000000"/>
                </a:solidFill>
                <a:latin typeface="Consolas" panose="020B0609020204030204" pitchFamily="49" charset="0"/>
              </a:rPr>
              <a:t>{</a:t>
            </a:r>
            <a:r>
              <a:rPr lang="fr-CA" sz="1600" dirty="0" err="1">
                <a:solidFill>
                  <a:srgbClr val="000000"/>
                </a:solidFill>
                <a:latin typeface="Consolas" panose="020B0609020204030204" pitchFamily="49" charset="0"/>
              </a:rPr>
              <a:t>comicNumber</a:t>
            </a:r>
            <a:r>
              <a:rPr lang="fr-CA" sz="1600" dirty="0">
                <a:solidFill>
                  <a:srgbClr val="000000"/>
                </a:solidFill>
                <a:latin typeface="Consolas" panose="020B0609020204030204" pitchFamily="49" charset="0"/>
              </a:rPr>
              <a:t>}</a:t>
            </a:r>
            <a:r>
              <a:rPr lang="fr-CA" sz="1600" dirty="0">
                <a:solidFill>
                  <a:srgbClr val="A31515"/>
                </a:solidFill>
                <a:latin typeface="Consolas" panose="020B0609020204030204" pitchFamily="49" charset="0"/>
              </a:rPr>
              <a:t>/info.0.json"</a:t>
            </a:r>
            <a:r>
              <a:rPr lang="fr-CA" sz="1600" dirty="0">
                <a:solidFill>
                  <a:srgbClr val="000000"/>
                </a:solidFill>
                <a:latin typeface="Consolas" panose="020B0609020204030204" pitchFamily="49" charset="0"/>
              </a:rPr>
              <a:t>;</a:t>
            </a:r>
          </a:p>
          <a:p>
            <a:r>
              <a:rPr lang="fr-CA" sz="1600" dirty="0" err="1">
                <a:solidFill>
                  <a:srgbClr val="0000FF"/>
                </a:solidFill>
                <a:latin typeface="Consolas" panose="020B0609020204030204" pitchFamily="49" charset="0"/>
              </a:rPr>
              <a:t>else</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url = </a:t>
            </a:r>
            <a:r>
              <a:rPr lang="fr-CA" sz="1600" dirty="0">
                <a:solidFill>
                  <a:srgbClr val="A31515"/>
                </a:solidFill>
                <a:latin typeface="Consolas" panose="020B0609020204030204" pitchFamily="49" charset="0"/>
              </a:rPr>
              <a:t>$"https://xkcd.com/info.0.json"</a:t>
            </a:r>
            <a:r>
              <a:rPr lang="fr-CA" sz="1600" dirty="0">
                <a:solidFill>
                  <a:srgbClr val="000000"/>
                </a:solidFill>
                <a:latin typeface="Consolas" panose="020B0609020204030204" pitchFamily="49" charset="0"/>
              </a:rPr>
              <a:t>;</a:t>
            </a:r>
            <a:endParaRPr lang="fr-CA" sz="1600" dirty="0"/>
          </a:p>
        </p:txBody>
      </p:sp>
    </p:spTree>
    <p:extLst>
      <p:ext uri="{BB962C8B-B14F-4D97-AF65-F5344CB8AC3E}">
        <p14:creationId xmlns:p14="http://schemas.microsoft.com/office/powerpoint/2010/main" val="153515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CEDB6-7137-4D78-843C-264BD79D0A1B}"/>
              </a:ext>
            </a:extLst>
          </p:cNvPr>
          <p:cNvSpPr>
            <a:spLocks noGrp="1"/>
          </p:cNvSpPr>
          <p:nvPr>
            <p:ph type="title"/>
          </p:nvPr>
        </p:nvSpPr>
        <p:spPr/>
        <p:txBody>
          <a:bodyPr/>
          <a:lstStyle/>
          <a:p>
            <a:r>
              <a:rPr lang="fr-CA" dirty="0" err="1"/>
              <a:t>LoadComic</a:t>
            </a:r>
            <a:endParaRPr lang="fr-CA" dirty="0"/>
          </a:p>
        </p:txBody>
      </p:sp>
      <p:sp>
        <p:nvSpPr>
          <p:cNvPr id="3" name="Espace réservé du contenu 2">
            <a:extLst>
              <a:ext uri="{FF2B5EF4-FFF2-40B4-BE49-F238E27FC236}">
                <a16:creationId xmlns:a16="http://schemas.microsoft.com/office/drawing/2014/main" id="{C0E2A67B-0E0F-422F-94AB-DF4A92FF997A}"/>
              </a:ext>
            </a:extLst>
          </p:cNvPr>
          <p:cNvSpPr>
            <a:spLocks noGrp="1"/>
          </p:cNvSpPr>
          <p:nvPr>
            <p:ph idx="1"/>
          </p:nvPr>
        </p:nvSpPr>
        <p:spPr/>
        <p:txBody>
          <a:bodyPr>
            <a:normAutofit/>
          </a:bodyPr>
          <a:lstStyle/>
          <a:p>
            <a:r>
              <a:rPr lang="fr-CA" dirty="0"/>
              <a:t>Ajoutez le bloc suivant</a:t>
            </a:r>
          </a:p>
          <a:p>
            <a:pPr lvl="1"/>
            <a:r>
              <a:rPr lang="fr-CA" sz="1800" dirty="0" err="1">
                <a:solidFill>
                  <a:srgbClr val="0000FF"/>
                </a:solidFill>
                <a:latin typeface="Consolas" panose="020B0609020204030204" pitchFamily="49" charset="0"/>
              </a:rPr>
              <a:t>using</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HttpResponseMessage</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response</a:t>
            </a:r>
            <a:r>
              <a:rPr lang="fr-CA" sz="1800" dirty="0">
                <a:solidFill>
                  <a:srgbClr val="000000"/>
                </a:solidFill>
                <a:latin typeface="Consolas" panose="020B0609020204030204" pitchFamily="49" charset="0"/>
              </a:rPr>
              <a:t> = </a:t>
            </a:r>
            <a:r>
              <a:rPr lang="fr-CA" sz="1800" dirty="0" err="1">
                <a:solidFill>
                  <a:srgbClr val="0000FF"/>
                </a:solidFill>
                <a:latin typeface="Consolas" panose="020B0609020204030204" pitchFamily="49" charset="0"/>
              </a:rPr>
              <a:t>await</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ApiHelper.ApiClient.GetAsync</a:t>
            </a:r>
            <a:r>
              <a:rPr lang="fr-CA" sz="1800" dirty="0">
                <a:solidFill>
                  <a:srgbClr val="000000"/>
                </a:solidFill>
                <a:latin typeface="Consolas" panose="020B0609020204030204" pitchFamily="49" charset="0"/>
              </a:rPr>
              <a:t>(url)) { }</a:t>
            </a:r>
            <a:endParaRPr lang="fr-CA" dirty="0"/>
          </a:p>
          <a:p>
            <a:r>
              <a:rPr lang="fr-CA" dirty="0"/>
              <a:t>Cette ligne attend le résultat pour une requête GET pour ensuite exécuter le code qui sera dans le bloc</a:t>
            </a:r>
          </a:p>
          <a:p>
            <a:r>
              <a:rPr lang="fr-CA" dirty="0"/>
              <a:t>Le mot clé </a:t>
            </a:r>
            <a:r>
              <a:rPr lang="fr-CA" b="1" dirty="0" err="1"/>
              <a:t>using</a:t>
            </a:r>
            <a:r>
              <a:rPr lang="fr-CA" dirty="0"/>
              <a:t> permet de créer un objet qui aura la durée de vie du bloc, i.e. qu’à la fin du bloc il y a un </a:t>
            </a:r>
            <a:r>
              <a:rPr lang="fr-CA" b="1" dirty="0"/>
              <a:t>dispose</a:t>
            </a:r>
            <a:r>
              <a:rPr lang="fr-CA" dirty="0"/>
              <a:t> implicite</a:t>
            </a:r>
          </a:p>
          <a:p>
            <a:r>
              <a:rPr lang="fr-CA" dirty="0"/>
              <a:t>Dans notre cas, cela permettra de fermer les ports ouverts et de minimiser l’utilisation de la mémoire</a:t>
            </a:r>
          </a:p>
          <a:p>
            <a:pPr lvl="1"/>
            <a:r>
              <a:rPr lang="fr-CA" dirty="0"/>
              <a:t>C’est une bonne pratique de gérer la mémoire, les ports et les threads</a:t>
            </a:r>
          </a:p>
        </p:txBody>
      </p:sp>
    </p:spTree>
    <p:extLst>
      <p:ext uri="{BB962C8B-B14F-4D97-AF65-F5344CB8AC3E}">
        <p14:creationId xmlns:p14="http://schemas.microsoft.com/office/powerpoint/2010/main" val="1317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8306C-5329-4F74-9FCD-967FE1A6CBB5}"/>
              </a:ext>
            </a:extLst>
          </p:cNvPr>
          <p:cNvSpPr>
            <a:spLocks noGrp="1"/>
          </p:cNvSpPr>
          <p:nvPr>
            <p:ph type="title"/>
          </p:nvPr>
        </p:nvSpPr>
        <p:spPr/>
        <p:txBody>
          <a:bodyPr/>
          <a:lstStyle/>
          <a:p>
            <a:r>
              <a:rPr lang="fr-CA" dirty="0" err="1"/>
              <a:t>LoadComic</a:t>
            </a:r>
            <a:endParaRPr lang="fr-CA" dirty="0"/>
          </a:p>
        </p:txBody>
      </p:sp>
      <p:sp>
        <p:nvSpPr>
          <p:cNvPr id="3" name="Espace réservé du contenu 2">
            <a:extLst>
              <a:ext uri="{FF2B5EF4-FFF2-40B4-BE49-F238E27FC236}">
                <a16:creationId xmlns:a16="http://schemas.microsoft.com/office/drawing/2014/main" id="{10DDCC85-2490-4F5A-ABCF-B8581475ACB8}"/>
              </a:ext>
            </a:extLst>
          </p:cNvPr>
          <p:cNvSpPr>
            <a:spLocks noGrp="1"/>
          </p:cNvSpPr>
          <p:nvPr>
            <p:ph idx="1"/>
          </p:nvPr>
        </p:nvSpPr>
        <p:spPr/>
        <p:txBody>
          <a:bodyPr>
            <a:normAutofit lnSpcReduction="10000"/>
          </a:bodyPr>
          <a:lstStyle/>
          <a:p>
            <a:r>
              <a:rPr lang="fr-CA" dirty="0"/>
              <a:t>Dans le bloc </a:t>
            </a:r>
            <a:r>
              <a:rPr lang="fr-CA" b="1" dirty="0" err="1"/>
              <a:t>using</a:t>
            </a:r>
            <a:r>
              <a:rPr lang="fr-CA" b="1" dirty="0"/>
              <a:t>,</a:t>
            </a:r>
            <a:r>
              <a:rPr lang="fr-CA" dirty="0"/>
              <a:t> ajoutez ce code</a:t>
            </a:r>
          </a:p>
          <a:p>
            <a:endParaRPr lang="fr-CA" dirty="0"/>
          </a:p>
          <a:p>
            <a:endParaRPr lang="fr-CA" dirty="0"/>
          </a:p>
          <a:p>
            <a:endParaRPr lang="fr-CA" dirty="0"/>
          </a:p>
          <a:p>
            <a:endParaRPr lang="fr-CA" dirty="0"/>
          </a:p>
          <a:p>
            <a:r>
              <a:rPr lang="fr-CA" dirty="0"/>
              <a:t>Ce code indique que si la réponse est un succès, nous allons effectuer du code X sinon nous allons déclencher une exception avec le message retourné par la réponse</a:t>
            </a:r>
          </a:p>
          <a:p>
            <a:r>
              <a:rPr lang="fr-CA" dirty="0"/>
              <a:t>Pour le contenu de la réponse nous avons besoin de gérer un objet dont nous allons créer une nouvelle classe</a:t>
            </a:r>
          </a:p>
        </p:txBody>
      </p:sp>
      <p:sp>
        <p:nvSpPr>
          <p:cNvPr id="5" name="ZoneTexte 4">
            <a:extLst>
              <a:ext uri="{FF2B5EF4-FFF2-40B4-BE49-F238E27FC236}">
                <a16:creationId xmlns:a16="http://schemas.microsoft.com/office/drawing/2014/main" id="{10C40BC9-98C3-490A-9F87-ADB58444A0C3}"/>
              </a:ext>
            </a:extLst>
          </p:cNvPr>
          <p:cNvSpPr txBox="1"/>
          <p:nvPr/>
        </p:nvSpPr>
        <p:spPr>
          <a:xfrm>
            <a:off x="2946083" y="2230457"/>
            <a:ext cx="6097904" cy="2031325"/>
          </a:xfrm>
          <a:prstGeom prst="rect">
            <a:avLst/>
          </a:prstGeom>
          <a:noFill/>
        </p:spPr>
        <p:txBody>
          <a:bodyPr wrap="square">
            <a:spAutoFit/>
          </a:bodyPr>
          <a:lstStyle/>
          <a:p>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response.IsSuccessStatusCode</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else</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a:t>
            </a:r>
          </a:p>
          <a:p>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throw</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new</a:t>
            </a:r>
            <a:r>
              <a:rPr lang="en-CA" sz="1800" dirty="0">
                <a:solidFill>
                  <a:srgbClr val="000000"/>
                </a:solidFill>
                <a:latin typeface="Consolas" panose="020B0609020204030204" pitchFamily="49" charset="0"/>
              </a:rPr>
              <a:t> Exception(</a:t>
            </a:r>
            <a:r>
              <a:rPr lang="en-CA" sz="1800" dirty="0" err="1">
                <a:solidFill>
                  <a:srgbClr val="000000"/>
                </a:solidFill>
                <a:latin typeface="Consolas" panose="020B0609020204030204" pitchFamily="49" charset="0"/>
              </a:rPr>
              <a:t>response.ReasonPhrase</a:t>
            </a:r>
            <a:r>
              <a:rPr lang="en-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123299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444731-F948-4B5B-8FC1-24DACD5F8058}"/>
              </a:ext>
            </a:extLst>
          </p:cNvPr>
          <p:cNvSpPr>
            <a:spLocks noGrp="1"/>
          </p:cNvSpPr>
          <p:nvPr>
            <p:ph type="title"/>
          </p:nvPr>
        </p:nvSpPr>
        <p:spPr/>
        <p:txBody>
          <a:bodyPr/>
          <a:lstStyle/>
          <a:p>
            <a:r>
              <a:rPr lang="fr-CA" dirty="0"/>
              <a:t>Consommer un API</a:t>
            </a:r>
          </a:p>
        </p:txBody>
      </p:sp>
      <p:sp>
        <p:nvSpPr>
          <p:cNvPr id="5" name="Espace réservé du contenu 4">
            <a:extLst>
              <a:ext uri="{FF2B5EF4-FFF2-40B4-BE49-F238E27FC236}">
                <a16:creationId xmlns:a16="http://schemas.microsoft.com/office/drawing/2014/main" id="{4C27C990-27E3-44BC-820D-309B28961F00}"/>
              </a:ext>
            </a:extLst>
          </p:cNvPr>
          <p:cNvSpPr>
            <a:spLocks noGrp="1"/>
          </p:cNvSpPr>
          <p:nvPr>
            <p:ph idx="1"/>
          </p:nvPr>
        </p:nvSpPr>
        <p:spPr/>
        <p:txBody>
          <a:bodyPr/>
          <a:lstStyle/>
          <a:p>
            <a:r>
              <a:rPr lang="fr-CA" dirty="0"/>
              <a:t>De moins en moins nombreux sont les applications qui ne se connectent sur le web d’une manière ou d’une autre</a:t>
            </a:r>
          </a:p>
          <a:p>
            <a:r>
              <a:rPr lang="fr-CA" dirty="0"/>
              <a:t>.Net offre quelques méthodes pour faire des requêtes sur le web</a:t>
            </a:r>
          </a:p>
          <a:p>
            <a:pPr lvl="1"/>
            <a:r>
              <a:rPr lang="fr-CA" dirty="0" err="1"/>
              <a:t>HttpWebRequest</a:t>
            </a:r>
            <a:r>
              <a:rPr lang="fr-CA" dirty="0"/>
              <a:t>, </a:t>
            </a:r>
            <a:r>
              <a:rPr lang="fr-CA" dirty="0" err="1"/>
              <a:t>WebClient</a:t>
            </a:r>
            <a:r>
              <a:rPr lang="fr-CA" dirty="0"/>
              <a:t>, </a:t>
            </a:r>
            <a:r>
              <a:rPr lang="fr-CA" dirty="0" err="1"/>
              <a:t>HttpClient</a:t>
            </a:r>
            <a:r>
              <a:rPr lang="fr-CA" dirty="0"/>
              <a:t> et d’autres</a:t>
            </a:r>
          </a:p>
          <a:p>
            <a:r>
              <a:rPr lang="fr-CA" dirty="0"/>
              <a:t>Nous allons utiliser </a:t>
            </a:r>
            <a:r>
              <a:rPr lang="fr-CA" dirty="0" err="1"/>
              <a:t>HttpClient</a:t>
            </a:r>
            <a:r>
              <a:rPr lang="fr-CA" dirty="0"/>
              <a:t> pour sa simplicité</a:t>
            </a:r>
          </a:p>
          <a:p>
            <a:r>
              <a:rPr lang="fr-CA" dirty="0"/>
              <a:t>De plus, nous allons utiliser des API qui ne nécessitent pas une authentification</a:t>
            </a:r>
          </a:p>
          <a:p>
            <a:pPr lvl="1"/>
            <a:r>
              <a:rPr lang="fr-CA" dirty="0"/>
              <a:t>Il n’y a pas vraiment de forme générique et chaque API peut être distinct</a:t>
            </a:r>
          </a:p>
        </p:txBody>
      </p:sp>
    </p:spTree>
    <p:extLst>
      <p:ext uri="{BB962C8B-B14F-4D97-AF65-F5344CB8AC3E}">
        <p14:creationId xmlns:p14="http://schemas.microsoft.com/office/powerpoint/2010/main" val="3725415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B4DC04-C756-420F-94BA-F60EF2AEF313}"/>
              </a:ext>
            </a:extLst>
          </p:cNvPr>
          <p:cNvSpPr>
            <a:spLocks noGrp="1"/>
          </p:cNvSpPr>
          <p:nvPr>
            <p:ph type="title"/>
          </p:nvPr>
        </p:nvSpPr>
        <p:spPr/>
        <p:txBody>
          <a:bodyPr/>
          <a:lstStyle/>
          <a:p>
            <a:r>
              <a:rPr lang="fr-CA" dirty="0"/>
              <a:t>Model pour les comiques</a:t>
            </a:r>
          </a:p>
        </p:txBody>
      </p:sp>
      <p:sp>
        <p:nvSpPr>
          <p:cNvPr id="3" name="Espace réservé du contenu 2">
            <a:extLst>
              <a:ext uri="{FF2B5EF4-FFF2-40B4-BE49-F238E27FC236}">
                <a16:creationId xmlns:a16="http://schemas.microsoft.com/office/drawing/2014/main" id="{19B13F48-A66F-434A-A986-F5DED9A589F7}"/>
              </a:ext>
            </a:extLst>
          </p:cNvPr>
          <p:cNvSpPr>
            <a:spLocks noGrp="1"/>
          </p:cNvSpPr>
          <p:nvPr>
            <p:ph idx="1"/>
          </p:nvPr>
        </p:nvSpPr>
        <p:spPr/>
        <p:txBody>
          <a:bodyPr/>
          <a:lstStyle/>
          <a:p>
            <a:r>
              <a:rPr lang="fr-CA" dirty="0"/>
              <a:t>Nous allons revenir pour terminer la méthode </a:t>
            </a:r>
            <a:r>
              <a:rPr lang="fr-CA" dirty="0" err="1"/>
              <a:t>LoadComic</a:t>
            </a:r>
            <a:endParaRPr lang="fr-CA" dirty="0"/>
          </a:p>
          <a:p>
            <a:r>
              <a:rPr lang="fr-CA" dirty="0"/>
              <a:t>Ajoutez une nouvelle classe publique nommée </a:t>
            </a:r>
            <a:r>
              <a:rPr lang="fr-CA" b="1" dirty="0" err="1"/>
              <a:t>ComicModel</a:t>
            </a:r>
            <a:r>
              <a:rPr lang="fr-CA" dirty="0"/>
              <a:t> qui contient l’information lié à la bande dessinée</a:t>
            </a:r>
          </a:p>
          <a:p>
            <a:r>
              <a:rPr lang="fr-CA" dirty="0"/>
              <a:t>Ajoutez les propriétés publiques suivantes :</a:t>
            </a:r>
          </a:p>
          <a:p>
            <a:pPr marL="457200" lvl="1" indent="0">
              <a:buNone/>
            </a:pPr>
            <a:endParaRPr lang="fr-CA" dirty="0"/>
          </a:p>
          <a:p>
            <a:endParaRPr lang="fr-CA" dirty="0"/>
          </a:p>
          <a:p>
            <a:r>
              <a:rPr lang="fr-CA" dirty="0"/>
              <a:t>Pour éviter un mapping entre la réponse json et les propriétés de la classe, nous utilisons les mêmes nom que le json</a:t>
            </a:r>
          </a:p>
          <a:p>
            <a:r>
              <a:rPr lang="fr-CA" dirty="0"/>
              <a:t>En effet, la librairie de </a:t>
            </a:r>
            <a:r>
              <a:rPr lang="fr-CA" dirty="0" err="1"/>
              <a:t>NewtonSoft</a:t>
            </a:r>
            <a:r>
              <a:rPr lang="fr-CA" dirty="0"/>
              <a:t> fait le mapping automatiquement</a:t>
            </a:r>
          </a:p>
        </p:txBody>
      </p:sp>
      <p:sp>
        <p:nvSpPr>
          <p:cNvPr id="5" name="ZoneTexte 4">
            <a:extLst>
              <a:ext uri="{FF2B5EF4-FFF2-40B4-BE49-F238E27FC236}">
                <a16:creationId xmlns:a16="http://schemas.microsoft.com/office/drawing/2014/main" id="{CC8D7582-75B8-47FF-8857-F7331BFD893E}"/>
              </a:ext>
            </a:extLst>
          </p:cNvPr>
          <p:cNvSpPr txBox="1"/>
          <p:nvPr/>
        </p:nvSpPr>
        <p:spPr>
          <a:xfrm>
            <a:off x="3368993" y="3664565"/>
            <a:ext cx="6097904" cy="923330"/>
          </a:xfrm>
          <a:prstGeom prst="rect">
            <a:avLst/>
          </a:prstGeom>
          <a:noFill/>
        </p:spPr>
        <p:txBody>
          <a:bodyPr wrap="square">
            <a:spAutoFit/>
          </a:bodyPr>
          <a:lstStyle/>
          <a:p>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int</a:t>
            </a:r>
            <a:r>
              <a:rPr lang="en-CA" sz="1800" dirty="0">
                <a:solidFill>
                  <a:srgbClr val="000000"/>
                </a:solidFill>
                <a:latin typeface="Consolas" panose="020B0609020204030204" pitchFamily="49" charset="0"/>
              </a:rPr>
              <a:t> Num { </a:t>
            </a:r>
            <a:r>
              <a:rPr lang="en-CA" sz="1800" dirty="0">
                <a:solidFill>
                  <a:srgbClr val="0000FF"/>
                </a:solidFill>
                <a:latin typeface="Consolas" panose="020B0609020204030204" pitchFamily="49" charset="0"/>
              </a:rPr>
              <a:t>get</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set</a:t>
            </a:r>
            <a:r>
              <a:rPr lang="en-CA" sz="1800" dirty="0">
                <a:solidFill>
                  <a:srgbClr val="000000"/>
                </a:solidFill>
                <a:latin typeface="Consolas" panose="020B0609020204030204" pitchFamily="49" charset="0"/>
              </a:rPr>
              <a:t>; }</a:t>
            </a:r>
          </a:p>
          <a:p>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string</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Img</a:t>
            </a:r>
            <a:r>
              <a:rPr lang="en-CA" sz="1800" dirty="0">
                <a:solidFill>
                  <a:srgbClr val="000000"/>
                </a:solidFill>
                <a:latin typeface="Consolas" panose="020B0609020204030204" pitchFamily="49" charset="0"/>
              </a:rPr>
              <a:t> { </a:t>
            </a:r>
            <a:r>
              <a:rPr lang="en-CA" sz="1800" dirty="0">
                <a:solidFill>
                  <a:srgbClr val="0000FF"/>
                </a:solidFill>
                <a:latin typeface="Consolas" panose="020B0609020204030204" pitchFamily="49" charset="0"/>
              </a:rPr>
              <a:t>get</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set</a:t>
            </a:r>
            <a:r>
              <a:rPr lang="en-CA" sz="1800" dirty="0">
                <a:solidFill>
                  <a:srgbClr val="000000"/>
                </a:solidFill>
                <a:latin typeface="Consolas" panose="020B0609020204030204" pitchFamily="49" charset="0"/>
              </a:rPr>
              <a:t>; }</a:t>
            </a:r>
          </a:p>
          <a:p>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string</a:t>
            </a:r>
            <a:r>
              <a:rPr lang="en-CA" sz="1800" dirty="0">
                <a:solidFill>
                  <a:srgbClr val="000000"/>
                </a:solidFill>
                <a:latin typeface="Consolas" panose="020B0609020204030204" pitchFamily="49" charset="0"/>
              </a:rPr>
              <a:t> Title { </a:t>
            </a:r>
            <a:r>
              <a:rPr lang="en-CA" sz="1800" dirty="0">
                <a:solidFill>
                  <a:srgbClr val="0000FF"/>
                </a:solidFill>
                <a:latin typeface="Consolas" panose="020B0609020204030204" pitchFamily="49" charset="0"/>
              </a:rPr>
              <a:t>get</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set</a:t>
            </a:r>
            <a:r>
              <a:rPr lang="en-CA" sz="1800" dirty="0">
                <a:solidFill>
                  <a:srgbClr val="000000"/>
                </a:solidFill>
                <a:latin typeface="Consolas" panose="020B0609020204030204" pitchFamily="49" charset="0"/>
              </a:rPr>
              <a:t>; }</a:t>
            </a:r>
            <a:endParaRPr lang="fr-CA" dirty="0"/>
          </a:p>
        </p:txBody>
      </p:sp>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BBEB64EA-1A4C-4587-9869-F5B1ABEA3BBC}"/>
                  </a:ext>
                </a:extLst>
              </p:cNvPr>
              <p:cNvGraphicFramePr>
                <a:graphicFrameLocks noChangeAspect="1"/>
              </p:cNvGraphicFramePr>
              <p:nvPr/>
            </p:nvGraphicFramePr>
            <p:xfrm>
              <a:off x="8100060" y="2862759"/>
              <a:ext cx="3048000" cy="1714500"/>
            </p:xfrm>
            <a:graphic>
              <a:graphicData uri="http://schemas.microsoft.com/office/powerpoint/2016/slidezoom">
                <pslz:sldZm>
                  <pslz:sldZmObj sldId="289" cId="3267683023">
                    <pslz:zmPr id="{A79DE193-8B34-43A5-B649-AEB146C450E7}"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Zoom de diapositive 6">
                <a:extLst>
                  <a:ext uri="{FF2B5EF4-FFF2-40B4-BE49-F238E27FC236}">
                    <a16:creationId xmlns:a16="http://schemas.microsoft.com/office/drawing/2014/main" id="{BBEB64EA-1A4C-4587-9869-F5B1ABEA3BBC}"/>
                  </a:ext>
                </a:extLst>
              </p:cNvPr>
              <p:cNvPicPr>
                <a:picLocks noGrp="1" noRot="1" noChangeAspect="1" noMove="1" noResize="1" noEditPoints="1" noAdjustHandles="1" noChangeArrowheads="1" noChangeShapeType="1"/>
              </p:cNvPicPr>
              <p:nvPr/>
            </p:nvPicPr>
            <p:blipFill>
              <a:blip r:embed="rId3"/>
              <a:stretch>
                <a:fillRect/>
              </a:stretch>
            </p:blipFill>
            <p:spPr>
              <a:xfrm>
                <a:off x="8100060" y="286275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54326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CB799-4C59-4C0A-AF28-1B344CB38027}"/>
              </a:ext>
            </a:extLst>
          </p:cNvPr>
          <p:cNvSpPr>
            <a:spLocks noGrp="1"/>
          </p:cNvSpPr>
          <p:nvPr>
            <p:ph type="title"/>
          </p:nvPr>
        </p:nvSpPr>
        <p:spPr/>
        <p:txBody>
          <a:bodyPr/>
          <a:lstStyle/>
          <a:p>
            <a:r>
              <a:rPr lang="fr-CA" dirty="0" err="1"/>
              <a:t>LoadComic</a:t>
            </a:r>
            <a:r>
              <a:rPr lang="fr-CA" dirty="0"/>
              <a:t> : Finition</a:t>
            </a:r>
          </a:p>
        </p:txBody>
      </p:sp>
      <p:sp>
        <p:nvSpPr>
          <p:cNvPr id="3" name="Espace réservé du contenu 2">
            <a:extLst>
              <a:ext uri="{FF2B5EF4-FFF2-40B4-BE49-F238E27FC236}">
                <a16:creationId xmlns:a16="http://schemas.microsoft.com/office/drawing/2014/main" id="{19C9B169-A283-4305-90F3-0CA441C8F244}"/>
              </a:ext>
            </a:extLst>
          </p:cNvPr>
          <p:cNvSpPr>
            <a:spLocks noGrp="1"/>
          </p:cNvSpPr>
          <p:nvPr>
            <p:ph idx="1"/>
          </p:nvPr>
        </p:nvSpPr>
        <p:spPr/>
        <p:txBody>
          <a:bodyPr/>
          <a:lstStyle/>
          <a:p>
            <a:r>
              <a:rPr lang="fr-CA" dirty="0"/>
              <a:t>Revenons dans le code de </a:t>
            </a:r>
            <a:r>
              <a:rPr lang="fr-CA" b="1" dirty="0" err="1"/>
              <a:t>LoadComic</a:t>
            </a:r>
            <a:r>
              <a:rPr lang="fr-CA" dirty="0"/>
              <a:t> de la classe </a:t>
            </a:r>
            <a:r>
              <a:rPr lang="fr-CA" b="1" dirty="0" err="1"/>
              <a:t>ComicProcessor</a:t>
            </a:r>
            <a:endParaRPr lang="fr-CA" b="1" dirty="0"/>
          </a:p>
          <a:p>
            <a:r>
              <a:rPr lang="fr-CA" dirty="0"/>
              <a:t>Dans le bloc où la réponse est validée, ajoutez le code qui suit</a:t>
            </a:r>
          </a:p>
          <a:p>
            <a:endParaRPr lang="fr-CA" dirty="0"/>
          </a:p>
          <a:p>
            <a:endParaRPr lang="fr-CA" dirty="0"/>
          </a:p>
          <a:p>
            <a:endParaRPr lang="fr-CA" dirty="0"/>
          </a:p>
          <a:p>
            <a:r>
              <a:rPr lang="fr-CA" dirty="0"/>
              <a:t>Remarquez qu’il faut modifier la signature de la méthode pour pouvoir retourner un objet </a:t>
            </a:r>
            <a:r>
              <a:rPr lang="fr-CA" dirty="0" err="1"/>
              <a:t>ComicModel</a:t>
            </a:r>
            <a:endParaRPr lang="fr-CA" dirty="0"/>
          </a:p>
          <a:p>
            <a:r>
              <a:rPr lang="fr-CA" dirty="0"/>
              <a:t>La nouvelle signature sera la suivante</a:t>
            </a:r>
          </a:p>
        </p:txBody>
      </p:sp>
      <p:sp>
        <p:nvSpPr>
          <p:cNvPr id="5" name="ZoneTexte 4">
            <a:extLst>
              <a:ext uri="{FF2B5EF4-FFF2-40B4-BE49-F238E27FC236}">
                <a16:creationId xmlns:a16="http://schemas.microsoft.com/office/drawing/2014/main" id="{F056F09F-62E4-466B-AC3B-8E9774B0F23E}"/>
              </a:ext>
            </a:extLst>
          </p:cNvPr>
          <p:cNvSpPr txBox="1"/>
          <p:nvPr/>
        </p:nvSpPr>
        <p:spPr>
          <a:xfrm>
            <a:off x="1688306" y="2991534"/>
            <a:ext cx="8815387" cy="646331"/>
          </a:xfrm>
          <a:prstGeom prst="rect">
            <a:avLst/>
          </a:prstGeom>
          <a:noFill/>
        </p:spPr>
        <p:txBody>
          <a:bodyPr wrap="square">
            <a:spAutoFit/>
          </a:bodyPr>
          <a:lstStyle/>
          <a:p>
            <a:r>
              <a:rPr lang="fr-CA" sz="1800" dirty="0" err="1">
                <a:solidFill>
                  <a:srgbClr val="000000"/>
                </a:solidFill>
                <a:latin typeface="Consolas" panose="020B0609020204030204" pitchFamily="49" charset="0"/>
              </a:rPr>
              <a:t>ComicModel</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comic</a:t>
            </a:r>
            <a:r>
              <a:rPr lang="fr-CA" sz="1800" dirty="0">
                <a:solidFill>
                  <a:srgbClr val="000000"/>
                </a:solidFill>
                <a:latin typeface="Consolas" panose="020B0609020204030204" pitchFamily="49" charset="0"/>
              </a:rPr>
              <a:t> = </a:t>
            </a:r>
            <a:r>
              <a:rPr lang="fr-CA" sz="1800" dirty="0" err="1">
                <a:solidFill>
                  <a:srgbClr val="0000FF"/>
                </a:solidFill>
                <a:latin typeface="Consolas" panose="020B0609020204030204" pitchFamily="49" charset="0"/>
              </a:rPr>
              <a:t>await</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response.Content.ReadAsAsync</a:t>
            </a:r>
            <a:r>
              <a:rPr lang="fr-CA" sz="1800" dirty="0">
                <a:solidFill>
                  <a:srgbClr val="000000"/>
                </a:solidFill>
                <a:latin typeface="Consolas" panose="020B0609020204030204" pitchFamily="49" charset="0"/>
              </a:rPr>
              <a:t>&lt;</a:t>
            </a:r>
            <a:r>
              <a:rPr lang="fr-CA" sz="1800" dirty="0" err="1">
                <a:solidFill>
                  <a:srgbClr val="000000"/>
                </a:solidFill>
                <a:latin typeface="Consolas" panose="020B0609020204030204" pitchFamily="49" charset="0"/>
              </a:rPr>
              <a:t>ComicModel</a:t>
            </a:r>
            <a:r>
              <a:rPr lang="fr-CA" sz="1800" dirty="0">
                <a:solidFill>
                  <a:srgbClr val="000000"/>
                </a:solidFill>
                <a:latin typeface="Consolas" panose="020B0609020204030204" pitchFamily="49" charset="0"/>
              </a:rPr>
              <a:t>&gt;();</a:t>
            </a:r>
          </a:p>
          <a:p>
            <a:r>
              <a:rPr lang="fr-CA" sz="1800" dirty="0">
                <a:solidFill>
                  <a:srgbClr val="0000FF"/>
                </a:solidFill>
                <a:latin typeface="Consolas" panose="020B0609020204030204" pitchFamily="49" charset="0"/>
              </a:rPr>
              <a:t>return</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comic</a:t>
            </a:r>
            <a:r>
              <a:rPr lang="fr-CA" sz="1800" dirty="0">
                <a:solidFill>
                  <a:srgbClr val="000000"/>
                </a:solidFill>
                <a:latin typeface="Consolas" panose="020B0609020204030204" pitchFamily="49" charset="0"/>
              </a:rPr>
              <a:t>;</a:t>
            </a:r>
            <a:endParaRPr lang="fr-CA" dirty="0"/>
          </a:p>
        </p:txBody>
      </p:sp>
      <p:sp>
        <p:nvSpPr>
          <p:cNvPr id="7" name="ZoneTexte 6">
            <a:extLst>
              <a:ext uri="{FF2B5EF4-FFF2-40B4-BE49-F238E27FC236}">
                <a16:creationId xmlns:a16="http://schemas.microsoft.com/office/drawing/2014/main" id="{11FEB828-1759-4858-97B2-51E49EA4B090}"/>
              </a:ext>
            </a:extLst>
          </p:cNvPr>
          <p:cNvSpPr txBox="1"/>
          <p:nvPr/>
        </p:nvSpPr>
        <p:spPr>
          <a:xfrm>
            <a:off x="1551147" y="5780546"/>
            <a:ext cx="8815386" cy="369332"/>
          </a:xfrm>
          <a:prstGeom prst="rect">
            <a:avLst/>
          </a:prstGeom>
          <a:noFill/>
        </p:spPr>
        <p:txBody>
          <a:bodyPr wrap="square">
            <a:spAutoFit/>
          </a:bodyPr>
          <a:lstStyle/>
          <a:p>
            <a:r>
              <a:rPr lang="en-CA" sz="1800" dirty="0">
                <a:solidFill>
                  <a:srgbClr val="0000FF"/>
                </a:solidFill>
                <a:latin typeface="Consolas" panose="020B0609020204030204" pitchFamily="49" charset="0"/>
              </a:rPr>
              <a:t>public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static</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async</a:t>
            </a:r>
            <a:r>
              <a:rPr lang="en-CA" sz="1800" dirty="0">
                <a:solidFill>
                  <a:srgbClr val="000000"/>
                </a:solidFill>
                <a:latin typeface="Consolas" panose="020B0609020204030204" pitchFamily="49" charset="0"/>
              </a:rPr>
              <a:t> Task&lt;</a:t>
            </a:r>
            <a:r>
              <a:rPr lang="en-CA" sz="1800" dirty="0" err="1">
                <a:solidFill>
                  <a:srgbClr val="000000"/>
                </a:solidFill>
                <a:latin typeface="Consolas" panose="020B0609020204030204" pitchFamily="49" charset="0"/>
              </a:rPr>
              <a:t>ComicModel</a:t>
            </a:r>
            <a:r>
              <a:rPr lang="en-CA" sz="1800" dirty="0">
                <a:solidFill>
                  <a:srgbClr val="000000"/>
                </a:solidFill>
                <a:latin typeface="Consolas" panose="020B0609020204030204" pitchFamily="49" charset="0"/>
              </a:rPr>
              <a:t>&gt; </a:t>
            </a:r>
            <a:r>
              <a:rPr lang="en-CA" sz="1800" dirty="0" err="1">
                <a:solidFill>
                  <a:srgbClr val="000000"/>
                </a:solidFill>
                <a:latin typeface="Consolas" panose="020B0609020204030204" pitchFamily="49" charset="0"/>
              </a:rPr>
              <a:t>LoadComic</a:t>
            </a:r>
            <a:r>
              <a:rPr lang="en-CA" sz="1800" dirty="0">
                <a:solidFill>
                  <a:srgbClr val="000000"/>
                </a:solidFill>
                <a:latin typeface="Consolas" panose="020B0609020204030204" pitchFamily="49" charset="0"/>
              </a:rPr>
              <a:t>(</a:t>
            </a:r>
            <a:r>
              <a:rPr lang="en-CA" sz="1800" dirty="0">
                <a:solidFill>
                  <a:srgbClr val="0000FF"/>
                </a:solidFill>
                <a:latin typeface="Consolas" panose="020B0609020204030204" pitchFamily="49" charset="0"/>
              </a:rPr>
              <a:t>int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comicNumber</a:t>
            </a:r>
            <a:r>
              <a:rPr lang="en-CA" sz="1800" dirty="0">
                <a:solidFill>
                  <a:srgbClr val="000000"/>
                </a:solidFill>
                <a:latin typeface="Consolas" panose="020B0609020204030204" pitchFamily="49" charset="0"/>
              </a:rPr>
              <a:t> = 0)</a:t>
            </a:r>
            <a:endParaRPr lang="fr-CA" dirty="0"/>
          </a:p>
        </p:txBody>
      </p:sp>
      <p:sp>
        <p:nvSpPr>
          <p:cNvPr id="8" name="ZoneTexte 7">
            <a:extLst>
              <a:ext uri="{FF2B5EF4-FFF2-40B4-BE49-F238E27FC236}">
                <a16:creationId xmlns:a16="http://schemas.microsoft.com/office/drawing/2014/main" id="{A4DD63A9-6043-46B1-807D-4ABF20FCA340}"/>
              </a:ext>
            </a:extLst>
          </p:cNvPr>
          <p:cNvSpPr txBox="1"/>
          <p:nvPr/>
        </p:nvSpPr>
        <p:spPr>
          <a:xfrm>
            <a:off x="6455190" y="3375711"/>
            <a:ext cx="5129353" cy="923330"/>
          </a:xfrm>
          <a:prstGeom prst="rect">
            <a:avLst/>
          </a:prstGeom>
          <a:noFill/>
        </p:spPr>
        <p:txBody>
          <a:bodyPr wrap="none" rtlCol="0">
            <a:spAutoFit/>
          </a:bodyPr>
          <a:lstStyle/>
          <a:p>
            <a:r>
              <a:rPr lang="fr-CA" dirty="0"/>
              <a:t>Cette méthode permet de convertir le json</a:t>
            </a:r>
            <a:br>
              <a:rPr lang="fr-CA" dirty="0"/>
            </a:br>
            <a:r>
              <a:rPr lang="fr-CA" dirty="0"/>
              <a:t>dans le modèle fourni d’où l’utilité d’avoir les mêmes</a:t>
            </a:r>
            <a:br>
              <a:rPr lang="fr-CA" dirty="0"/>
            </a:br>
            <a:r>
              <a:rPr lang="fr-CA" dirty="0"/>
              <a:t>nom de propriétés</a:t>
            </a:r>
          </a:p>
        </p:txBody>
      </p:sp>
      <p:sp>
        <p:nvSpPr>
          <p:cNvPr id="10" name="ZoneTexte 9">
            <a:extLst>
              <a:ext uri="{FF2B5EF4-FFF2-40B4-BE49-F238E27FC236}">
                <a16:creationId xmlns:a16="http://schemas.microsoft.com/office/drawing/2014/main" id="{B1154C70-A295-43E5-BABB-E377795B24D8}"/>
              </a:ext>
            </a:extLst>
          </p:cNvPr>
          <p:cNvSpPr txBox="1"/>
          <p:nvPr/>
        </p:nvSpPr>
        <p:spPr>
          <a:xfrm>
            <a:off x="1519335" y="6257056"/>
            <a:ext cx="9871710" cy="369332"/>
          </a:xfrm>
          <a:prstGeom prst="rect">
            <a:avLst/>
          </a:prstGeom>
          <a:noFill/>
        </p:spPr>
        <p:txBody>
          <a:bodyPr wrap="square" rtlCol="0">
            <a:spAutoFit/>
          </a:bodyPr>
          <a:lstStyle/>
          <a:p>
            <a:r>
              <a:rPr lang="fr-CA" dirty="0"/>
              <a:t>J’ai mis la méthode statique, car je n’ai pas besoin de générer un objet </a:t>
            </a:r>
            <a:r>
              <a:rPr lang="fr-CA" b="1" dirty="0" err="1"/>
              <a:t>ComicProcessor</a:t>
            </a:r>
            <a:endParaRPr lang="fr-CA" b="1" dirty="0"/>
          </a:p>
        </p:txBody>
      </p:sp>
    </p:spTree>
    <p:extLst>
      <p:ext uri="{BB962C8B-B14F-4D97-AF65-F5344CB8AC3E}">
        <p14:creationId xmlns:p14="http://schemas.microsoft.com/office/powerpoint/2010/main" val="244264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43F91-A2EC-4554-9522-A6A1B6D9F4B3}"/>
              </a:ext>
            </a:extLst>
          </p:cNvPr>
          <p:cNvSpPr>
            <a:spLocks noGrp="1"/>
          </p:cNvSpPr>
          <p:nvPr>
            <p:ph type="title"/>
          </p:nvPr>
        </p:nvSpPr>
        <p:spPr/>
        <p:txBody>
          <a:bodyPr/>
          <a:lstStyle/>
          <a:p>
            <a:r>
              <a:rPr lang="fr-CA" dirty="0"/>
              <a:t>Code de la fenêtre</a:t>
            </a:r>
          </a:p>
        </p:txBody>
      </p:sp>
      <p:sp>
        <p:nvSpPr>
          <p:cNvPr id="3" name="Espace réservé du contenu 2">
            <a:extLst>
              <a:ext uri="{FF2B5EF4-FFF2-40B4-BE49-F238E27FC236}">
                <a16:creationId xmlns:a16="http://schemas.microsoft.com/office/drawing/2014/main" id="{982A3428-B18A-4D1F-B955-E871E418A8D9}"/>
              </a:ext>
            </a:extLst>
          </p:cNvPr>
          <p:cNvSpPr>
            <a:spLocks noGrp="1"/>
          </p:cNvSpPr>
          <p:nvPr>
            <p:ph idx="1"/>
          </p:nvPr>
        </p:nvSpPr>
        <p:spPr/>
        <p:txBody>
          <a:bodyPr/>
          <a:lstStyle/>
          <a:p>
            <a:r>
              <a:rPr lang="fr-CA" dirty="0"/>
              <a:t>Comme indiqué dans les premières diapos, dans un monde idéal on utiliserait le MVVM, mais pour des raisons de simplicité, nous allons mettre le code dans la fenêtre directement</a:t>
            </a:r>
          </a:p>
          <a:p>
            <a:r>
              <a:rPr lang="fr-CA" dirty="0"/>
              <a:t>Nous avons besoin d’un tâche asynchrone pour charger l’image</a:t>
            </a:r>
          </a:p>
          <a:p>
            <a:pPr lvl="1"/>
            <a:r>
              <a:rPr lang="fr-CA" dirty="0"/>
              <a:t>La raison est que l’on ne sait pas combien de temps cela pourra prendre et on ne veut pas geler l’interface</a:t>
            </a:r>
          </a:p>
          <a:p>
            <a:r>
              <a:rPr lang="fr-CA" dirty="0"/>
              <a:t>Dans le code de la fenêtre, ajoutez une tâche </a:t>
            </a:r>
            <a:r>
              <a:rPr lang="fr-CA" b="1" dirty="0" err="1"/>
              <a:t>LoadImage</a:t>
            </a:r>
            <a:r>
              <a:rPr lang="fr-CA" dirty="0"/>
              <a:t> qui recevra en paramètre un entier nommé </a:t>
            </a:r>
            <a:r>
              <a:rPr lang="fr-CA" b="1" dirty="0" err="1"/>
              <a:t>imageNumber</a:t>
            </a:r>
            <a:endParaRPr lang="fr-CA" b="1" dirty="0"/>
          </a:p>
          <a:p>
            <a:endParaRPr lang="fr-CA" dirty="0"/>
          </a:p>
          <a:p>
            <a:endParaRPr lang="fr-CA" dirty="0"/>
          </a:p>
        </p:txBody>
      </p:sp>
      <p:sp>
        <p:nvSpPr>
          <p:cNvPr id="5" name="ZoneTexte 4">
            <a:extLst>
              <a:ext uri="{FF2B5EF4-FFF2-40B4-BE49-F238E27FC236}">
                <a16:creationId xmlns:a16="http://schemas.microsoft.com/office/drawing/2014/main" id="{6965F591-B6C7-47B6-9B36-EC5D113FA190}"/>
              </a:ext>
            </a:extLst>
          </p:cNvPr>
          <p:cNvSpPr txBox="1"/>
          <p:nvPr/>
        </p:nvSpPr>
        <p:spPr>
          <a:xfrm>
            <a:off x="2830354" y="5243245"/>
            <a:ext cx="6531292" cy="369332"/>
          </a:xfrm>
          <a:prstGeom prst="rect">
            <a:avLst/>
          </a:prstGeom>
          <a:noFill/>
        </p:spPr>
        <p:txBody>
          <a:bodyPr wrap="square">
            <a:spAutoFit/>
          </a:bodyPr>
          <a:lstStyle/>
          <a:p>
            <a:r>
              <a:rPr lang="en-CA" sz="1800" dirty="0">
                <a:solidFill>
                  <a:srgbClr val="0000FF"/>
                </a:solidFill>
                <a:latin typeface="Consolas" panose="020B0609020204030204" pitchFamily="49" charset="0"/>
              </a:rPr>
              <a:t>private</a:t>
            </a: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async</a:t>
            </a:r>
            <a:r>
              <a:rPr lang="en-CA" sz="1800" dirty="0">
                <a:solidFill>
                  <a:srgbClr val="000000"/>
                </a:solidFill>
                <a:latin typeface="Consolas" panose="020B0609020204030204" pitchFamily="49" charset="0"/>
              </a:rPr>
              <a:t> Task </a:t>
            </a:r>
            <a:r>
              <a:rPr lang="en-CA" sz="1800" dirty="0" err="1">
                <a:solidFill>
                  <a:srgbClr val="000000"/>
                </a:solidFill>
                <a:latin typeface="Consolas" panose="020B0609020204030204" pitchFamily="49" charset="0"/>
              </a:rPr>
              <a:t>LoadImage</a:t>
            </a:r>
            <a:r>
              <a:rPr lang="en-CA" sz="1800" dirty="0">
                <a:solidFill>
                  <a:srgbClr val="000000"/>
                </a:solidFill>
                <a:latin typeface="Consolas" panose="020B0609020204030204" pitchFamily="49" charset="0"/>
              </a:rPr>
              <a:t>(</a:t>
            </a:r>
            <a:r>
              <a:rPr lang="en-CA" sz="1800" dirty="0">
                <a:solidFill>
                  <a:srgbClr val="0000FF"/>
                </a:solidFill>
                <a:latin typeface="Consolas" panose="020B0609020204030204" pitchFamily="49" charset="0"/>
              </a:rPr>
              <a:t>int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imageNumber</a:t>
            </a:r>
            <a:r>
              <a:rPr lang="en-CA" sz="1800" dirty="0">
                <a:solidFill>
                  <a:srgbClr val="000000"/>
                </a:solidFill>
                <a:latin typeface="Consolas" panose="020B0609020204030204" pitchFamily="49" charset="0"/>
              </a:rPr>
              <a:t> = 0)</a:t>
            </a:r>
            <a:endParaRPr lang="fr-CA" dirty="0"/>
          </a:p>
        </p:txBody>
      </p:sp>
    </p:spTree>
    <p:extLst>
      <p:ext uri="{BB962C8B-B14F-4D97-AF65-F5344CB8AC3E}">
        <p14:creationId xmlns:p14="http://schemas.microsoft.com/office/powerpoint/2010/main" val="2033619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2411E-0620-4011-909B-8C0C75FBE70E}"/>
              </a:ext>
            </a:extLst>
          </p:cNvPr>
          <p:cNvSpPr>
            <a:spLocks noGrp="1"/>
          </p:cNvSpPr>
          <p:nvPr>
            <p:ph type="title"/>
          </p:nvPr>
        </p:nvSpPr>
        <p:spPr/>
        <p:txBody>
          <a:bodyPr/>
          <a:lstStyle/>
          <a:p>
            <a:r>
              <a:rPr lang="fr-CA" dirty="0"/>
              <a:t>Tâche </a:t>
            </a:r>
            <a:r>
              <a:rPr lang="fr-CA" dirty="0" err="1"/>
              <a:t>LoadImage</a:t>
            </a:r>
            <a:endParaRPr lang="fr-CA" dirty="0"/>
          </a:p>
        </p:txBody>
      </p:sp>
      <p:sp>
        <p:nvSpPr>
          <p:cNvPr id="4" name="Espace réservé du contenu 3">
            <a:extLst>
              <a:ext uri="{FF2B5EF4-FFF2-40B4-BE49-F238E27FC236}">
                <a16:creationId xmlns:a16="http://schemas.microsoft.com/office/drawing/2014/main" id="{7BEF8CF5-C601-440C-B455-ECC71654D150}"/>
              </a:ext>
            </a:extLst>
          </p:cNvPr>
          <p:cNvSpPr>
            <a:spLocks noGrp="1"/>
          </p:cNvSpPr>
          <p:nvPr>
            <p:ph sz="half" idx="1"/>
          </p:nvPr>
        </p:nvSpPr>
        <p:spPr>
          <a:xfrm>
            <a:off x="838200" y="1825625"/>
            <a:ext cx="10515600" cy="4351338"/>
          </a:xfrm>
        </p:spPr>
        <p:txBody>
          <a:bodyPr/>
          <a:lstStyle/>
          <a:p>
            <a:r>
              <a:rPr lang="fr-CA" dirty="0"/>
              <a:t>Le contenu de la tâche est affiché ci-contre</a:t>
            </a:r>
          </a:p>
        </p:txBody>
      </p:sp>
      <p:sp>
        <p:nvSpPr>
          <p:cNvPr id="8" name="ZoneTexte 7">
            <a:extLst>
              <a:ext uri="{FF2B5EF4-FFF2-40B4-BE49-F238E27FC236}">
                <a16:creationId xmlns:a16="http://schemas.microsoft.com/office/drawing/2014/main" id="{DC363125-3A95-449A-A87B-BDDA98F52FD3}"/>
              </a:ext>
            </a:extLst>
          </p:cNvPr>
          <p:cNvSpPr txBox="1"/>
          <p:nvPr/>
        </p:nvSpPr>
        <p:spPr>
          <a:xfrm>
            <a:off x="7938668" y="2477800"/>
            <a:ext cx="3054554" cy="369332"/>
          </a:xfrm>
          <a:prstGeom prst="rect">
            <a:avLst/>
          </a:prstGeom>
          <a:noFill/>
        </p:spPr>
        <p:txBody>
          <a:bodyPr wrap="none" rtlCol="0">
            <a:spAutoFit/>
          </a:bodyPr>
          <a:lstStyle/>
          <a:p>
            <a:r>
              <a:rPr lang="fr-CA" dirty="0"/>
              <a:t>On attend de récupérer le json</a:t>
            </a:r>
          </a:p>
        </p:txBody>
      </p:sp>
      <p:cxnSp>
        <p:nvCxnSpPr>
          <p:cNvPr id="10" name="Connecteur droit avec flèche 9">
            <a:extLst>
              <a:ext uri="{FF2B5EF4-FFF2-40B4-BE49-F238E27FC236}">
                <a16:creationId xmlns:a16="http://schemas.microsoft.com/office/drawing/2014/main" id="{4398ACD1-03E3-4FCE-B9F6-95A1FB041F3B}"/>
              </a:ext>
            </a:extLst>
          </p:cNvPr>
          <p:cNvCxnSpPr>
            <a:stCxn id="8" idx="1"/>
          </p:cNvCxnSpPr>
          <p:nvPr/>
        </p:nvCxnSpPr>
        <p:spPr>
          <a:xfrm flipH="1" flipV="1">
            <a:off x="7143750" y="2628900"/>
            <a:ext cx="794918" cy="33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76B5650-F5D0-44CB-B4C8-20C6C9FF9590}"/>
              </a:ext>
            </a:extLst>
          </p:cNvPr>
          <p:cNvSpPr txBox="1"/>
          <p:nvPr/>
        </p:nvSpPr>
        <p:spPr>
          <a:xfrm>
            <a:off x="5130698" y="3499307"/>
            <a:ext cx="5738238" cy="369332"/>
          </a:xfrm>
          <a:prstGeom prst="rect">
            <a:avLst/>
          </a:prstGeom>
          <a:noFill/>
        </p:spPr>
        <p:txBody>
          <a:bodyPr wrap="none" rtlCol="0">
            <a:spAutoFit/>
          </a:bodyPr>
          <a:lstStyle/>
          <a:p>
            <a:r>
              <a:rPr lang="fr-CA" dirty="0"/>
              <a:t>Ajoutez les membres privés </a:t>
            </a:r>
            <a:r>
              <a:rPr lang="fr-CA" b="1" dirty="0" err="1"/>
              <a:t>maxNumber</a:t>
            </a:r>
            <a:r>
              <a:rPr lang="fr-CA" dirty="0"/>
              <a:t> et </a:t>
            </a:r>
            <a:r>
              <a:rPr lang="fr-CA" b="1" dirty="0" err="1"/>
              <a:t>currentNumber</a:t>
            </a:r>
            <a:endParaRPr lang="fr-CA" b="1" dirty="0"/>
          </a:p>
        </p:txBody>
      </p:sp>
      <p:cxnSp>
        <p:nvCxnSpPr>
          <p:cNvPr id="12" name="Connecteur droit avec flèche 11">
            <a:extLst>
              <a:ext uri="{FF2B5EF4-FFF2-40B4-BE49-F238E27FC236}">
                <a16:creationId xmlns:a16="http://schemas.microsoft.com/office/drawing/2014/main" id="{BE0C5DB4-E523-4BB2-84F7-2AC3E28300B5}"/>
              </a:ext>
            </a:extLst>
          </p:cNvPr>
          <p:cNvCxnSpPr>
            <a:cxnSpLocks/>
            <a:stCxn id="11" idx="1"/>
          </p:cNvCxnSpPr>
          <p:nvPr/>
        </p:nvCxnSpPr>
        <p:spPr>
          <a:xfrm flipH="1">
            <a:off x="4080510" y="3683973"/>
            <a:ext cx="1050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C88B206-BD0E-4562-A53F-0652D1E6B3ED}"/>
              </a:ext>
            </a:extLst>
          </p:cNvPr>
          <p:cNvCxnSpPr/>
          <p:nvPr/>
        </p:nvCxnSpPr>
        <p:spPr>
          <a:xfrm flipH="1">
            <a:off x="2411730" y="3785850"/>
            <a:ext cx="2686050" cy="40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2B73586-D98F-4FFA-915D-6F9CF73AD0AB}"/>
              </a:ext>
            </a:extLst>
          </p:cNvPr>
          <p:cNvSpPr txBox="1"/>
          <p:nvPr/>
        </p:nvSpPr>
        <p:spPr>
          <a:xfrm>
            <a:off x="5043309" y="4000889"/>
            <a:ext cx="5430141" cy="369332"/>
          </a:xfrm>
          <a:prstGeom prst="rect">
            <a:avLst/>
          </a:prstGeom>
          <a:noFill/>
        </p:spPr>
        <p:txBody>
          <a:bodyPr wrap="none" rtlCol="0">
            <a:spAutoFit/>
          </a:bodyPr>
          <a:lstStyle/>
          <a:p>
            <a:r>
              <a:rPr lang="fr-CA" dirty="0"/>
              <a:t>Indique que l’url fourni est un URL complet et non relatif</a:t>
            </a:r>
            <a:endParaRPr lang="fr-CA" b="1" dirty="0"/>
          </a:p>
        </p:txBody>
      </p:sp>
      <p:cxnSp>
        <p:nvCxnSpPr>
          <p:cNvPr id="18" name="Connecteur droit avec flèche 17">
            <a:extLst>
              <a:ext uri="{FF2B5EF4-FFF2-40B4-BE49-F238E27FC236}">
                <a16:creationId xmlns:a16="http://schemas.microsoft.com/office/drawing/2014/main" id="{614A3AF0-8EE9-4899-97FF-9E07CC05EB48}"/>
              </a:ext>
            </a:extLst>
          </p:cNvPr>
          <p:cNvCxnSpPr>
            <a:cxnSpLocks/>
          </p:cNvCxnSpPr>
          <p:nvPr/>
        </p:nvCxnSpPr>
        <p:spPr>
          <a:xfrm flipH="1">
            <a:off x="6229350" y="4370221"/>
            <a:ext cx="182880" cy="3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E7D31968-C3B8-4E76-9793-421CA5E495A5}"/>
              </a:ext>
            </a:extLst>
          </p:cNvPr>
          <p:cNvSpPr txBox="1"/>
          <p:nvPr/>
        </p:nvSpPr>
        <p:spPr>
          <a:xfrm>
            <a:off x="779443" y="2478862"/>
            <a:ext cx="7806576" cy="3046988"/>
          </a:xfrm>
          <a:prstGeom prst="rect">
            <a:avLst/>
          </a:prstGeom>
          <a:noFill/>
        </p:spPr>
        <p:txBody>
          <a:bodyPr wrap="square">
            <a:spAutoFit/>
          </a:bodyPr>
          <a:lstStyle/>
          <a:p>
            <a:r>
              <a:rPr lang="en-CA" sz="1600" dirty="0">
                <a:solidFill>
                  <a:srgbClr val="0000FF"/>
                </a:solidFill>
                <a:latin typeface="Consolas" panose="020B0609020204030204" pitchFamily="49" charset="0"/>
              </a:rPr>
              <a:t>var</a:t>
            </a:r>
            <a:r>
              <a:rPr lang="en-CA" sz="1600" dirty="0">
                <a:solidFill>
                  <a:srgbClr val="000000"/>
                </a:solidFill>
                <a:latin typeface="Consolas" panose="020B0609020204030204" pitchFamily="49" charset="0"/>
              </a:rPr>
              <a:t> comic = </a:t>
            </a:r>
            <a:r>
              <a:rPr lang="en-CA" sz="1600" dirty="0">
                <a:solidFill>
                  <a:srgbClr val="0000FF"/>
                </a:solidFill>
                <a:latin typeface="Consolas" panose="020B0609020204030204" pitchFamily="49" charset="0"/>
              </a:rPr>
              <a:t>await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ComicProcessor.LoadComic</a:t>
            </a:r>
            <a:r>
              <a:rPr lang="en-CA" sz="1600" dirty="0">
                <a:solidFill>
                  <a:srgbClr val="000000"/>
                </a:solidFill>
                <a:latin typeface="Consolas" panose="020B0609020204030204" pitchFamily="49" charset="0"/>
              </a:rPr>
              <a:t>(</a:t>
            </a:r>
            <a:r>
              <a:rPr lang="en-CA" sz="1600" dirty="0" err="1">
                <a:solidFill>
                  <a:srgbClr val="000000"/>
                </a:solidFill>
                <a:latin typeface="Consolas" panose="020B0609020204030204" pitchFamily="49" charset="0"/>
              </a:rPr>
              <a:t>imageNumber</a:t>
            </a:r>
            <a:r>
              <a:rPr lang="en-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a:solidFill>
                  <a:srgbClr val="0000FF"/>
                </a:solidFill>
                <a:latin typeface="Consolas" panose="020B0609020204030204" pitchFamily="49" charset="0"/>
              </a:rPr>
              <a:t>if</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imageNumber</a:t>
            </a:r>
            <a:r>
              <a:rPr lang="fr-CA" sz="1600" dirty="0">
                <a:solidFill>
                  <a:srgbClr val="000000"/>
                </a:solidFill>
                <a:latin typeface="Consolas" panose="020B0609020204030204" pitchFamily="49" charset="0"/>
              </a:rPr>
              <a:t> == 0)</a:t>
            </a:r>
          </a:p>
          <a:p>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maxNumber</a:t>
            </a:r>
            <a:r>
              <a:rPr lang="fr-CA" sz="1600" dirty="0">
                <a:solidFill>
                  <a:srgbClr val="000000"/>
                </a:solidFill>
                <a:latin typeface="Consolas" panose="020B0609020204030204" pitchFamily="49" charset="0"/>
              </a:rPr>
              <a:t> = </a:t>
            </a:r>
            <a:r>
              <a:rPr lang="fr-CA" sz="1600" dirty="0" err="1">
                <a:solidFill>
                  <a:srgbClr val="000000"/>
                </a:solidFill>
                <a:latin typeface="Consolas" panose="020B0609020204030204" pitchFamily="49" charset="0"/>
              </a:rPr>
              <a:t>comic.Num</a:t>
            </a:r>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err="1">
                <a:solidFill>
                  <a:srgbClr val="000000"/>
                </a:solidFill>
                <a:latin typeface="Consolas" panose="020B0609020204030204" pitchFamily="49" charset="0"/>
              </a:rPr>
              <a:t>currentNumber</a:t>
            </a:r>
            <a:r>
              <a:rPr lang="fr-CA" sz="1600" dirty="0">
                <a:solidFill>
                  <a:srgbClr val="000000"/>
                </a:solidFill>
                <a:latin typeface="Consolas" panose="020B0609020204030204" pitchFamily="49" charset="0"/>
              </a:rPr>
              <a:t> = </a:t>
            </a:r>
            <a:r>
              <a:rPr lang="fr-CA" sz="1600" dirty="0" err="1">
                <a:solidFill>
                  <a:srgbClr val="000000"/>
                </a:solidFill>
                <a:latin typeface="Consolas" panose="020B0609020204030204" pitchFamily="49" charset="0"/>
              </a:rPr>
              <a:t>comic.Num</a:t>
            </a:r>
            <a:r>
              <a:rPr lang="fr-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a:solidFill>
                  <a:srgbClr val="0000FF"/>
                </a:solidFill>
                <a:latin typeface="Consolas" panose="020B0609020204030204" pitchFamily="49" charset="0"/>
              </a:rPr>
              <a:t>var</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uriSource</a:t>
            </a:r>
            <a:r>
              <a:rPr lang="fr-CA" sz="1600" dirty="0">
                <a:solidFill>
                  <a:srgbClr val="000000"/>
                </a:solidFill>
                <a:latin typeface="Consolas" panose="020B0609020204030204" pitchFamily="49" charset="0"/>
              </a:rPr>
              <a:t> = </a:t>
            </a:r>
            <a:r>
              <a:rPr lang="fr-CA" sz="1600" dirty="0">
                <a:solidFill>
                  <a:srgbClr val="0000FF"/>
                </a:solidFill>
                <a:latin typeface="Consolas" panose="020B0609020204030204" pitchFamily="49" charset="0"/>
              </a:rPr>
              <a:t>new</a:t>
            </a:r>
            <a:r>
              <a:rPr lang="fr-CA" sz="1600" dirty="0">
                <a:solidFill>
                  <a:srgbClr val="000000"/>
                </a:solidFill>
                <a:latin typeface="Consolas" panose="020B0609020204030204" pitchFamily="49" charset="0"/>
              </a:rPr>
              <a:t> Uri(</a:t>
            </a:r>
            <a:r>
              <a:rPr lang="fr-CA" sz="1600" dirty="0" err="1">
                <a:solidFill>
                  <a:srgbClr val="000000"/>
                </a:solidFill>
                <a:latin typeface="Consolas" panose="020B0609020204030204" pitchFamily="49" charset="0"/>
              </a:rPr>
              <a:t>comic.Img</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UriKind.Absolute</a:t>
            </a:r>
            <a:r>
              <a:rPr lang="fr-CA" sz="1600" dirty="0">
                <a:solidFill>
                  <a:srgbClr val="000000"/>
                </a:solidFill>
                <a:latin typeface="Consolas" panose="020B0609020204030204" pitchFamily="49" charset="0"/>
              </a:rPr>
              <a:t>);</a:t>
            </a:r>
          </a:p>
          <a:p>
            <a:r>
              <a:rPr lang="fr-CA" sz="1600" dirty="0" err="1">
                <a:solidFill>
                  <a:srgbClr val="000000"/>
                </a:solidFill>
                <a:latin typeface="Consolas" panose="020B0609020204030204" pitchFamily="49" charset="0"/>
              </a:rPr>
              <a:t>comicImage.Source</a:t>
            </a:r>
            <a:r>
              <a:rPr lang="fr-CA" sz="1600" dirty="0">
                <a:solidFill>
                  <a:srgbClr val="000000"/>
                </a:solidFill>
                <a:latin typeface="Consolas" panose="020B0609020204030204" pitchFamily="49" charset="0"/>
              </a:rPr>
              <a:t> = </a:t>
            </a:r>
            <a:r>
              <a:rPr lang="fr-CA" sz="1600" dirty="0">
                <a:solidFill>
                  <a:srgbClr val="0000FF"/>
                </a:solidFill>
                <a:latin typeface="Consolas" panose="020B0609020204030204" pitchFamily="49" charset="0"/>
              </a:rPr>
              <a:t>new</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BitmapImage</a:t>
            </a:r>
            <a:r>
              <a:rPr lang="fr-CA" sz="1600" dirty="0">
                <a:solidFill>
                  <a:srgbClr val="000000"/>
                </a:solidFill>
                <a:latin typeface="Consolas" panose="020B0609020204030204" pitchFamily="49" charset="0"/>
              </a:rPr>
              <a:t>(</a:t>
            </a:r>
            <a:r>
              <a:rPr lang="fr-CA" sz="1600" dirty="0" err="1">
                <a:solidFill>
                  <a:srgbClr val="000000"/>
                </a:solidFill>
                <a:latin typeface="Consolas" panose="020B0609020204030204" pitchFamily="49" charset="0"/>
              </a:rPr>
              <a:t>uriSource</a:t>
            </a:r>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new</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RequestCachePolicy</a:t>
            </a:r>
            <a:r>
              <a:rPr lang="fr-CA" sz="1600" dirty="0">
                <a:solidFill>
                  <a:srgbClr val="000000"/>
                </a:solidFill>
                <a:latin typeface="Consolas" panose="020B0609020204030204" pitchFamily="49" charset="0"/>
              </a:rPr>
              <a:t>(</a:t>
            </a:r>
            <a:r>
              <a:rPr lang="fr-CA" sz="1600" dirty="0" err="1">
                <a:solidFill>
                  <a:srgbClr val="000000"/>
                </a:solidFill>
                <a:latin typeface="Consolas" panose="020B0609020204030204" pitchFamily="49" charset="0"/>
              </a:rPr>
              <a:t>RequestCacheLevel.CacheIfAvailable</a:t>
            </a:r>
            <a:r>
              <a:rPr lang="fr-CA" sz="1600" dirty="0">
                <a:solidFill>
                  <a:srgbClr val="000000"/>
                </a:solidFill>
                <a:latin typeface="Consolas" panose="020B0609020204030204" pitchFamily="49" charset="0"/>
              </a:rPr>
              <a:t>));</a:t>
            </a:r>
            <a:endParaRPr lang="fr-CA" sz="1600" dirty="0"/>
          </a:p>
        </p:txBody>
      </p:sp>
      <p:sp>
        <p:nvSpPr>
          <p:cNvPr id="29" name="ZoneTexte 28">
            <a:extLst>
              <a:ext uri="{FF2B5EF4-FFF2-40B4-BE49-F238E27FC236}">
                <a16:creationId xmlns:a16="http://schemas.microsoft.com/office/drawing/2014/main" id="{83F251DC-99A5-4C71-81DC-BB94A52240A3}"/>
              </a:ext>
            </a:extLst>
          </p:cNvPr>
          <p:cNvSpPr txBox="1"/>
          <p:nvPr/>
        </p:nvSpPr>
        <p:spPr>
          <a:xfrm>
            <a:off x="8543274" y="4760734"/>
            <a:ext cx="3379515" cy="1477328"/>
          </a:xfrm>
          <a:prstGeom prst="rect">
            <a:avLst/>
          </a:prstGeom>
          <a:noFill/>
        </p:spPr>
        <p:txBody>
          <a:bodyPr wrap="none" rtlCol="0">
            <a:spAutoFit/>
          </a:bodyPr>
          <a:lstStyle/>
          <a:p>
            <a:r>
              <a:rPr lang="fr-CA" dirty="0"/>
              <a:t>Ce paramètre permet de mettre </a:t>
            </a:r>
            <a:br>
              <a:rPr lang="fr-CA" dirty="0"/>
            </a:br>
            <a:r>
              <a:rPr lang="fr-CA" dirty="0"/>
              <a:t>en cache l’image. Si l’image est</a:t>
            </a:r>
            <a:br>
              <a:rPr lang="fr-CA" dirty="0"/>
            </a:br>
            <a:r>
              <a:rPr lang="fr-CA" dirty="0"/>
              <a:t>déjà en cache, l’appli va la charger</a:t>
            </a:r>
            <a:br>
              <a:rPr lang="fr-CA" dirty="0"/>
            </a:br>
            <a:r>
              <a:rPr lang="fr-CA" dirty="0"/>
              <a:t>à partir de la cache.</a:t>
            </a:r>
          </a:p>
          <a:p>
            <a:r>
              <a:rPr lang="fr-CA" dirty="0"/>
              <a:t>PS : Il n’est pas obligatoire.</a:t>
            </a:r>
          </a:p>
        </p:txBody>
      </p:sp>
      <p:cxnSp>
        <p:nvCxnSpPr>
          <p:cNvPr id="33" name="Connecteur droit avec flèche 32">
            <a:extLst>
              <a:ext uri="{FF2B5EF4-FFF2-40B4-BE49-F238E27FC236}">
                <a16:creationId xmlns:a16="http://schemas.microsoft.com/office/drawing/2014/main" id="{1C31E224-34D3-423F-8ACA-2E0E89514003}"/>
              </a:ext>
            </a:extLst>
          </p:cNvPr>
          <p:cNvCxnSpPr/>
          <p:nvPr/>
        </p:nvCxnSpPr>
        <p:spPr>
          <a:xfrm flipH="1">
            <a:off x="8037720" y="5372100"/>
            <a:ext cx="466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8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6F330E-B4B3-4D73-83F8-72FDD468A5F2}"/>
              </a:ext>
            </a:extLst>
          </p:cNvPr>
          <p:cNvSpPr>
            <a:spLocks noGrp="1"/>
          </p:cNvSpPr>
          <p:nvPr>
            <p:ph type="title"/>
          </p:nvPr>
        </p:nvSpPr>
        <p:spPr/>
        <p:txBody>
          <a:bodyPr/>
          <a:lstStyle/>
          <a:p>
            <a:r>
              <a:rPr lang="fr-CA" dirty="0"/>
              <a:t>Chargement de l’image</a:t>
            </a:r>
          </a:p>
        </p:txBody>
      </p:sp>
      <p:sp>
        <p:nvSpPr>
          <p:cNvPr id="5" name="Espace réservé du contenu 4">
            <a:extLst>
              <a:ext uri="{FF2B5EF4-FFF2-40B4-BE49-F238E27FC236}">
                <a16:creationId xmlns:a16="http://schemas.microsoft.com/office/drawing/2014/main" id="{63FAECC0-1DC0-4C71-8683-DC483D39F72E}"/>
              </a:ext>
            </a:extLst>
          </p:cNvPr>
          <p:cNvSpPr>
            <a:spLocks noGrp="1"/>
          </p:cNvSpPr>
          <p:nvPr>
            <p:ph idx="1"/>
          </p:nvPr>
        </p:nvSpPr>
        <p:spPr/>
        <p:txBody>
          <a:bodyPr>
            <a:normAutofit lnSpcReduction="10000"/>
          </a:bodyPr>
          <a:lstStyle/>
          <a:p>
            <a:r>
              <a:rPr lang="fr-CA" dirty="0"/>
              <a:t>Pour charger l’image directement, nous allons tout simplement appeler la tâche </a:t>
            </a:r>
            <a:r>
              <a:rPr lang="fr-CA" dirty="0" err="1"/>
              <a:t>LoadImage</a:t>
            </a:r>
            <a:r>
              <a:rPr lang="fr-CA" dirty="0"/>
              <a:t> une fois que la fenêtre est chargée</a:t>
            </a:r>
          </a:p>
          <a:p>
            <a:r>
              <a:rPr lang="fr-CA" dirty="0"/>
              <a:t>Il faudra utiliser l’événement </a:t>
            </a:r>
            <a:r>
              <a:rPr lang="fr-CA" b="1" dirty="0" err="1"/>
              <a:t>Loaded</a:t>
            </a:r>
            <a:r>
              <a:rPr lang="fr-CA" dirty="0"/>
              <a:t> de la fenêtre</a:t>
            </a:r>
          </a:p>
          <a:p>
            <a:r>
              <a:rPr lang="fr-CA" dirty="0"/>
              <a:t>À partir du XAML dans la balise </a:t>
            </a:r>
            <a:r>
              <a:rPr lang="fr-CA" dirty="0" err="1"/>
              <a:t>Window</a:t>
            </a:r>
            <a:r>
              <a:rPr lang="fr-CA" dirty="0"/>
              <a:t>, ajoutez l’événement </a:t>
            </a:r>
            <a:r>
              <a:rPr lang="fr-CA" dirty="0" err="1"/>
              <a:t>Loaded</a:t>
            </a:r>
            <a:r>
              <a:rPr lang="fr-CA" dirty="0"/>
              <a:t> et générer la méthode</a:t>
            </a:r>
          </a:p>
          <a:p>
            <a:r>
              <a:rPr lang="fr-CA" dirty="0"/>
              <a:t>Ajoutez le modificateur </a:t>
            </a:r>
            <a:r>
              <a:rPr lang="fr-CA" b="1"/>
              <a:t>async</a:t>
            </a:r>
            <a:r>
              <a:rPr lang="fr-CA"/>
              <a:t> </a:t>
            </a:r>
            <a:r>
              <a:rPr lang="fr-CA" dirty="0"/>
              <a:t>à l’événement</a:t>
            </a:r>
          </a:p>
          <a:p>
            <a:r>
              <a:rPr lang="fr-CA" dirty="0"/>
              <a:t>Dans la méthode, vous n’avez qu’à appeler ce code</a:t>
            </a:r>
          </a:p>
          <a:p>
            <a:pPr lvl="1"/>
            <a:r>
              <a:rPr lang="fr-CA" sz="1800" dirty="0" err="1">
                <a:solidFill>
                  <a:srgbClr val="0000FF"/>
                </a:solidFill>
                <a:latin typeface="Consolas" panose="020B0609020204030204" pitchFamily="49" charset="0"/>
              </a:rPr>
              <a:t>await</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LoadImage</a:t>
            </a:r>
            <a:r>
              <a:rPr lang="fr-CA" sz="1800" dirty="0">
                <a:solidFill>
                  <a:srgbClr val="000000"/>
                </a:solidFill>
                <a:latin typeface="Consolas" panose="020B0609020204030204" pitchFamily="49" charset="0"/>
              </a:rPr>
              <a:t>();</a:t>
            </a:r>
            <a:endParaRPr lang="fr-CA" dirty="0"/>
          </a:p>
          <a:p>
            <a:r>
              <a:rPr lang="fr-CA" dirty="0"/>
              <a:t>À partir de ce point, l’application devrait être exécutable et afficher la première image</a:t>
            </a:r>
          </a:p>
        </p:txBody>
      </p:sp>
    </p:spTree>
    <p:extLst>
      <p:ext uri="{BB962C8B-B14F-4D97-AF65-F5344CB8AC3E}">
        <p14:creationId xmlns:p14="http://schemas.microsoft.com/office/powerpoint/2010/main" val="34034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A9CF8-01D4-4375-8BEB-B457324B14B7}"/>
              </a:ext>
            </a:extLst>
          </p:cNvPr>
          <p:cNvSpPr>
            <a:spLocks noGrp="1"/>
          </p:cNvSpPr>
          <p:nvPr>
            <p:ph type="title"/>
          </p:nvPr>
        </p:nvSpPr>
        <p:spPr/>
        <p:txBody>
          <a:bodyPr/>
          <a:lstStyle/>
          <a:p>
            <a:r>
              <a:rPr lang="fr-CA" dirty="0"/>
              <a:t>Ajout des fonctions aux boutons</a:t>
            </a:r>
          </a:p>
        </p:txBody>
      </p:sp>
      <p:sp>
        <p:nvSpPr>
          <p:cNvPr id="3" name="Espace réservé du contenu 2">
            <a:extLst>
              <a:ext uri="{FF2B5EF4-FFF2-40B4-BE49-F238E27FC236}">
                <a16:creationId xmlns:a16="http://schemas.microsoft.com/office/drawing/2014/main" id="{668ED540-3572-42C1-A9E3-6EF8AA662375}"/>
              </a:ext>
            </a:extLst>
          </p:cNvPr>
          <p:cNvSpPr>
            <a:spLocks noGrp="1"/>
          </p:cNvSpPr>
          <p:nvPr>
            <p:ph sz="half" idx="1"/>
          </p:nvPr>
        </p:nvSpPr>
        <p:spPr/>
        <p:txBody>
          <a:bodyPr/>
          <a:lstStyle/>
          <a:p>
            <a:r>
              <a:rPr lang="fr-CA" dirty="0"/>
              <a:t>Ajoutez les événements pour les boutons précédents et suivants</a:t>
            </a:r>
          </a:p>
          <a:p>
            <a:r>
              <a:rPr lang="fr-CA" dirty="0"/>
              <a:t>Modifiez les méthodes pour qu’elles soient asynchrone</a:t>
            </a:r>
          </a:p>
          <a:p>
            <a:r>
              <a:rPr lang="fr-CA" dirty="0"/>
              <a:t>Le code pour le bouton précédent sera celui-ci contre</a:t>
            </a:r>
          </a:p>
          <a:p>
            <a:r>
              <a:rPr lang="fr-CA" dirty="0"/>
              <a:t>Il suffit de dupliquer ce code pour le bouton suivant en inversant la logique</a:t>
            </a:r>
          </a:p>
          <a:p>
            <a:pPr lvl="1"/>
            <a:r>
              <a:rPr lang="fr-CA" dirty="0"/>
              <a:t>T’es capable! </a:t>
            </a:r>
            <a:r>
              <a:rPr lang="fr-CA" dirty="0">
                <a:sym typeface="Wingdings" panose="05000000000000000000" pitchFamily="2" charset="2"/>
              </a:rPr>
              <a:t></a:t>
            </a:r>
            <a:endParaRPr lang="fr-CA" dirty="0"/>
          </a:p>
        </p:txBody>
      </p:sp>
      <p:sp>
        <p:nvSpPr>
          <p:cNvPr id="6" name="ZoneTexte 5">
            <a:extLst>
              <a:ext uri="{FF2B5EF4-FFF2-40B4-BE49-F238E27FC236}">
                <a16:creationId xmlns:a16="http://schemas.microsoft.com/office/drawing/2014/main" id="{8F3403F0-A798-40E9-9222-889D6D5E7AF1}"/>
              </a:ext>
            </a:extLst>
          </p:cNvPr>
          <p:cNvSpPr txBox="1"/>
          <p:nvPr/>
        </p:nvSpPr>
        <p:spPr>
          <a:xfrm>
            <a:off x="6019800" y="2174001"/>
            <a:ext cx="6094206" cy="3139321"/>
          </a:xfrm>
          <a:prstGeom prst="rect">
            <a:avLst/>
          </a:prstGeom>
          <a:noFill/>
        </p:spPr>
        <p:txBody>
          <a:bodyPr wrap="square">
            <a:spAutoFit/>
          </a:bodyPr>
          <a:lstStyle/>
          <a:p>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currentNumber</a:t>
            </a:r>
            <a:r>
              <a:rPr lang="fr-CA" sz="1800" dirty="0">
                <a:solidFill>
                  <a:srgbClr val="000000"/>
                </a:solidFill>
                <a:latin typeface="Consolas" panose="020B0609020204030204" pitchFamily="49" charset="0"/>
              </a:rPr>
              <a:t> &gt; 1)</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currentNumber</a:t>
            </a:r>
            <a:r>
              <a:rPr lang="fr-CA" sz="1800" dirty="0">
                <a:solidFill>
                  <a:srgbClr val="000000"/>
                </a:solidFill>
                <a:latin typeface="Consolas" panose="020B0609020204030204" pitchFamily="49" charset="0"/>
              </a:rPr>
              <a:t> -= 1;</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nextImageButton.IsEnabled</a:t>
            </a:r>
            <a:r>
              <a:rPr lang="fr-CA" sz="1800" dirty="0">
                <a:solidFill>
                  <a:srgbClr val="000000"/>
                </a:solidFill>
                <a:latin typeface="Consolas" panose="020B0609020204030204" pitchFamily="49" charset="0"/>
              </a:rPr>
              <a:t> = </a:t>
            </a:r>
            <a:r>
              <a:rPr lang="fr-CA" sz="1800" dirty="0" err="1">
                <a:solidFill>
                  <a:srgbClr val="0000FF"/>
                </a:solidFill>
                <a:latin typeface="Consolas" panose="020B0609020204030204" pitchFamily="49" charset="0"/>
              </a:rPr>
              <a:t>true</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await</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LoadImage</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currentNumber</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endParaRPr lang="fr-CA" dirty="0"/>
          </a:p>
          <a:p>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currentNumber</a:t>
            </a:r>
            <a:r>
              <a:rPr lang="fr-CA" sz="1800" dirty="0">
                <a:solidFill>
                  <a:srgbClr val="000000"/>
                </a:solidFill>
                <a:latin typeface="Consolas" panose="020B0609020204030204" pitchFamily="49" charset="0"/>
              </a:rPr>
              <a:t> == 1)</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previousImageButton.IsEnabled</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false</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55778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7CC6D-EB89-4E4F-86EF-43C29739660A}"/>
              </a:ext>
            </a:extLst>
          </p:cNvPr>
          <p:cNvSpPr>
            <a:spLocks noGrp="1"/>
          </p:cNvSpPr>
          <p:nvPr>
            <p:ph type="title"/>
          </p:nvPr>
        </p:nvSpPr>
        <p:spPr/>
        <p:txBody>
          <a:bodyPr/>
          <a:lstStyle/>
          <a:p>
            <a:r>
              <a:rPr lang="fr-CA" dirty="0"/>
              <a:t>Résumé de la première partie</a:t>
            </a:r>
          </a:p>
        </p:txBody>
      </p:sp>
      <p:sp>
        <p:nvSpPr>
          <p:cNvPr id="3" name="Espace réservé du contenu 2">
            <a:extLst>
              <a:ext uri="{FF2B5EF4-FFF2-40B4-BE49-F238E27FC236}">
                <a16:creationId xmlns:a16="http://schemas.microsoft.com/office/drawing/2014/main" id="{2930CA83-F182-40EC-9075-C01FC8AC618F}"/>
              </a:ext>
            </a:extLst>
          </p:cNvPr>
          <p:cNvSpPr>
            <a:spLocks noGrp="1"/>
          </p:cNvSpPr>
          <p:nvPr>
            <p:ph idx="1"/>
          </p:nvPr>
        </p:nvSpPr>
        <p:spPr/>
        <p:txBody>
          <a:bodyPr/>
          <a:lstStyle/>
          <a:p>
            <a:r>
              <a:rPr lang="fr-CA" dirty="0" err="1"/>
              <a:t>HttpClient</a:t>
            </a:r>
            <a:r>
              <a:rPr lang="fr-CA" dirty="0"/>
              <a:t> agit comme un navigateur</a:t>
            </a:r>
          </a:p>
          <a:p>
            <a:pPr lvl="1"/>
            <a:r>
              <a:rPr lang="fr-CA" dirty="0"/>
              <a:t>On a besoin de la librairie </a:t>
            </a:r>
            <a:r>
              <a:rPr lang="fr-CA" dirty="0" err="1"/>
              <a:t>Microsoft.Aspnet.WebApi.Client</a:t>
            </a:r>
            <a:r>
              <a:rPr lang="fr-CA" dirty="0"/>
              <a:t> pour effectuer des requêtes asynchrones</a:t>
            </a:r>
          </a:p>
          <a:p>
            <a:r>
              <a:rPr lang="fr-CA" dirty="0"/>
              <a:t>On utilise des tâches asynchrones pour récupérer de l’information à partir du web</a:t>
            </a:r>
          </a:p>
          <a:p>
            <a:r>
              <a:rPr lang="fr-CA" dirty="0"/>
              <a:t>La librairie </a:t>
            </a:r>
            <a:r>
              <a:rPr lang="fr-CA" dirty="0" err="1"/>
              <a:t>NewtonSoft.json</a:t>
            </a:r>
            <a:r>
              <a:rPr lang="fr-CA" dirty="0"/>
              <a:t> permet facilement de mapper le json avec les modèles C#</a:t>
            </a:r>
          </a:p>
          <a:p>
            <a:endParaRPr lang="fr-CA" dirty="0"/>
          </a:p>
        </p:txBody>
      </p:sp>
    </p:spTree>
    <p:extLst>
      <p:ext uri="{BB962C8B-B14F-4D97-AF65-F5344CB8AC3E}">
        <p14:creationId xmlns:p14="http://schemas.microsoft.com/office/powerpoint/2010/main" val="228880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6DB5377-8048-4373-B21A-CE65B587618D}"/>
              </a:ext>
            </a:extLst>
          </p:cNvPr>
          <p:cNvSpPr>
            <a:spLocks noGrp="1"/>
          </p:cNvSpPr>
          <p:nvPr>
            <p:ph type="title"/>
          </p:nvPr>
        </p:nvSpPr>
        <p:spPr/>
        <p:txBody>
          <a:bodyPr/>
          <a:lstStyle/>
          <a:p>
            <a:r>
              <a:rPr lang="fr-CA" dirty="0"/>
              <a:t>Partie 2 : Information du soleil</a:t>
            </a:r>
          </a:p>
        </p:txBody>
      </p:sp>
      <p:sp>
        <p:nvSpPr>
          <p:cNvPr id="5" name="Espace réservé du texte 4">
            <a:extLst>
              <a:ext uri="{FF2B5EF4-FFF2-40B4-BE49-F238E27FC236}">
                <a16:creationId xmlns:a16="http://schemas.microsoft.com/office/drawing/2014/main" id="{B7E5EDD5-52E4-4D67-BDCD-29732EE984C1}"/>
              </a:ext>
            </a:extLst>
          </p:cNvPr>
          <p:cNvSpPr>
            <a:spLocks noGrp="1"/>
          </p:cNvSpPr>
          <p:nvPr>
            <p:ph type="body" idx="1"/>
          </p:nvPr>
        </p:nvSpPr>
        <p:spPr/>
        <p:txBody>
          <a:bodyPr/>
          <a:lstStyle/>
          <a:p>
            <a:endParaRPr lang="fr-CA" dirty="0"/>
          </a:p>
        </p:txBody>
      </p:sp>
    </p:spTree>
    <p:extLst>
      <p:ext uri="{BB962C8B-B14F-4D97-AF65-F5344CB8AC3E}">
        <p14:creationId xmlns:p14="http://schemas.microsoft.com/office/powerpoint/2010/main" val="3151233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DC80E1D-0323-467F-8D31-C7794AFF73BE}"/>
              </a:ext>
            </a:extLst>
          </p:cNvPr>
          <p:cNvSpPr>
            <a:spLocks noGrp="1"/>
          </p:cNvSpPr>
          <p:nvPr>
            <p:ph type="title"/>
          </p:nvPr>
        </p:nvSpPr>
        <p:spPr/>
        <p:txBody>
          <a:bodyPr/>
          <a:lstStyle/>
          <a:p>
            <a:r>
              <a:rPr lang="fr-CA" dirty="0"/>
              <a:t>Description</a:t>
            </a:r>
          </a:p>
        </p:txBody>
      </p:sp>
      <p:sp>
        <p:nvSpPr>
          <p:cNvPr id="5" name="Espace réservé du contenu 4">
            <a:extLst>
              <a:ext uri="{FF2B5EF4-FFF2-40B4-BE49-F238E27FC236}">
                <a16:creationId xmlns:a16="http://schemas.microsoft.com/office/drawing/2014/main" id="{C415D21B-14AA-4030-954D-E87386476636}"/>
              </a:ext>
            </a:extLst>
          </p:cNvPr>
          <p:cNvSpPr>
            <a:spLocks noGrp="1"/>
          </p:cNvSpPr>
          <p:nvPr>
            <p:ph sz="half" idx="1"/>
          </p:nvPr>
        </p:nvSpPr>
        <p:spPr/>
        <p:txBody>
          <a:bodyPr/>
          <a:lstStyle/>
          <a:p>
            <a:r>
              <a:rPr lang="fr-CA" dirty="0"/>
              <a:t>Dans cette partie, on ira chercher les informations du levée et du coucher du Soleil</a:t>
            </a:r>
          </a:p>
          <a:p>
            <a:r>
              <a:rPr lang="fr-CA" dirty="0"/>
              <a:t>Il n’y aura qu’un bouton et deux blocs de texte</a:t>
            </a:r>
          </a:p>
          <a:p>
            <a:r>
              <a:rPr lang="fr-CA" dirty="0"/>
              <a:t>Ajouter une nouvelle fenêtre WPF et ajoutez-lui le XAML ci-contre</a:t>
            </a:r>
          </a:p>
        </p:txBody>
      </p:sp>
      <p:sp>
        <p:nvSpPr>
          <p:cNvPr id="8" name="ZoneTexte 7">
            <a:extLst>
              <a:ext uri="{FF2B5EF4-FFF2-40B4-BE49-F238E27FC236}">
                <a16:creationId xmlns:a16="http://schemas.microsoft.com/office/drawing/2014/main" id="{AFBC9A64-9F66-4AA1-9092-1B48288A76FE}"/>
              </a:ext>
            </a:extLst>
          </p:cNvPr>
          <p:cNvSpPr txBox="1"/>
          <p:nvPr/>
        </p:nvSpPr>
        <p:spPr>
          <a:xfrm>
            <a:off x="6019800" y="2522264"/>
            <a:ext cx="6094206" cy="2308324"/>
          </a:xfrm>
          <a:prstGeom prst="rect">
            <a:avLst/>
          </a:prstGeom>
          <a:noFill/>
        </p:spPr>
        <p:txBody>
          <a:bodyPr wrap="square">
            <a:spAutoFit/>
          </a:bodyPr>
          <a:lstStyle/>
          <a:p>
            <a:r>
              <a:rPr lang="fr-CA" sz="1600" dirty="0">
                <a:solidFill>
                  <a:srgbClr val="0000FF"/>
                </a:solidFill>
                <a:latin typeface="Consolas" panose="020B0609020204030204" pitchFamily="49" charset="0"/>
              </a:rPr>
              <a:t>&lt;</a:t>
            </a:r>
            <a:r>
              <a:rPr lang="fr-CA" sz="1600" dirty="0" err="1">
                <a:solidFill>
                  <a:srgbClr val="A31515"/>
                </a:solidFill>
                <a:latin typeface="Consolas" panose="020B0609020204030204" pitchFamily="49" charset="0"/>
              </a:rPr>
              <a:t>Grid</a:t>
            </a:r>
            <a:r>
              <a:rPr lang="fr-CA" sz="1600" dirty="0">
                <a:solidFill>
                  <a:srgbClr val="0000FF"/>
                </a:solidFill>
                <a:latin typeface="Consolas" panose="020B0609020204030204" pitchFamily="49" charset="0"/>
              </a:rPr>
              <a:t>&gt;</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&lt;</a:t>
            </a:r>
            <a:r>
              <a:rPr lang="fr-CA" sz="1600" dirty="0" err="1">
                <a:solidFill>
                  <a:srgbClr val="A31515"/>
                </a:solidFill>
                <a:latin typeface="Consolas" panose="020B0609020204030204" pitchFamily="49" charset="0"/>
              </a:rPr>
              <a:t>StackPanel</a:t>
            </a:r>
            <a:r>
              <a:rPr lang="fr-CA" sz="1600" dirty="0">
                <a:solidFill>
                  <a:srgbClr val="0000FF"/>
                </a:solidFill>
                <a:latin typeface="Consolas" panose="020B0609020204030204" pitchFamily="49" charset="0"/>
              </a:rPr>
              <a:t>&gt;</a:t>
            </a:r>
            <a:endParaRPr lang="fr-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&lt;</a:t>
            </a:r>
            <a:r>
              <a:rPr lang="en-CA" sz="1600" dirty="0">
                <a:solidFill>
                  <a:srgbClr val="A31515"/>
                </a:solidFill>
                <a:latin typeface="Consolas" panose="020B0609020204030204" pitchFamily="49" charset="0"/>
              </a:rPr>
              <a:t>Button</a:t>
            </a:r>
            <a:r>
              <a:rPr lang="en-CA" sz="1600" dirty="0">
                <a:solidFill>
                  <a:srgbClr val="FF0000"/>
                </a:solidFill>
                <a:latin typeface="Consolas" panose="020B0609020204030204" pitchFamily="49" charset="0"/>
              </a:rPr>
              <a:t> x</a:t>
            </a:r>
            <a:r>
              <a:rPr lang="en-CA" sz="1600" dirty="0">
                <a:solidFill>
                  <a:srgbClr val="0000FF"/>
                </a:solidFill>
                <a:latin typeface="Consolas" panose="020B0609020204030204" pitchFamily="49" charset="0"/>
              </a:rPr>
              <a:t>:</a:t>
            </a:r>
            <a:r>
              <a:rPr lang="en-CA" sz="1600" dirty="0">
                <a:solidFill>
                  <a:srgbClr val="FF0000"/>
                </a:solidFill>
                <a:latin typeface="Consolas" panose="020B0609020204030204" pitchFamily="49" charset="0"/>
              </a:rPr>
              <a:t>Name</a:t>
            </a:r>
            <a:r>
              <a:rPr lang="en-CA" sz="1600" dirty="0">
                <a:solidFill>
                  <a:srgbClr val="0000FF"/>
                </a:solidFill>
                <a:latin typeface="Consolas" panose="020B0609020204030204" pitchFamily="49" charset="0"/>
              </a:rPr>
              <a:t>="loadSunInfo"</a:t>
            </a:r>
            <a:r>
              <a:rPr lang="en-CA" sz="1600" dirty="0">
                <a:solidFill>
                  <a:srgbClr val="FF0000"/>
                </a:solidFill>
                <a:latin typeface="Consolas" panose="020B0609020204030204" pitchFamily="49" charset="0"/>
              </a:rPr>
              <a:t> Margin</a:t>
            </a:r>
            <a:r>
              <a:rPr lang="en-CA" sz="1600" dirty="0">
                <a:solidFill>
                  <a:srgbClr val="0000FF"/>
                </a:solidFill>
                <a:latin typeface="Consolas" panose="020B0609020204030204" pitchFamily="49" charset="0"/>
              </a:rPr>
              <a:t>="20"&gt;</a:t>
            </a:r>
            <a:endParaRPr lang="en-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Télécharger les informations du soleil</a:t>
            </a:r>
            <a:r>
              <a:rPr lang="fr-CA" sz="1600" dirty="0">
                <a:solidFill>
                  <a:srgbClr val="0000FF"/>
                </a:solidFill>
                <a:latin typeface="Consolas" panose="020B0609020204030204" pitchFamily="49" charset="0"/>
              </a:rPr>
              <a:t>&lt;/</a:t>
            </a:r>
            <a:r>
              <a:rPr lang="fr-CA" sz="1600" dirty="0">
                <a:solidFill>
                  <a:srgbClr val="A31515"/>
                </a:solidFill>
                <a:latin typeface="Consolas" panose="020B0609020204030204" pitchFamily="49" charset="0"/>
              </a:rPr>
              <a:t>Button</a:t>
            </a:r>
            <a:r>
              <a:rPr lang="fr-CA" sz="1600" dirty="0">
                <a:solidFill>
                  <a:srgbClr val="0000FF"/>
                </a:solidFill>
                <a:latin typeface="Consolas" panose="020B0609020204030204" pitchFamily="49" charset="0"/>
              </a:rPr>
              <a:t>&gt;</a:t>
            </a:r>
            <a:endParaRPr lang="fr-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&lt;</a:t>
            </a:r>
            <a:r>
              <a:rPr lang="en-CA" sz="1600" dirty="0">
                <a:solidFill>
                  <a:srgbClr val="A31515"/>
                </a:solidFill>
                <a:latin typeface="Consolas" panose="020B0609020204030204" pitchFamily="49" charset="0"/>
              </a:rPr>
              <a:t>TextBlock</a:t>
            </a:r>
            <a:r>
              <a:rPr lang="en-CA" sz="1600" dirty="0">
                <a:solidFill>
                  <a:srgbClr val="FF0000"/>
                </a:solidFill>
                <a:latin typeface="Consolas" panose="020B0609020204030204" pitchFamily="49" charset="0"/>
              </a:rPr>
              <a:t> x</a:t>
            </a:r>
            <a:r>
              <a:rPr lang="en-CA" sz="1600" dirty="0">
                <a:solidFill>
                  <a:srgbClr val="0000FF"/>
                </a:solidFill>
                <a:latin typeface="Consolas" panose="020B0609020204030204" pitchFamily="49" charset="0"/>
              </a:rPr>
              <a:t>:</a:t>
            </a:r>
            <a:r>
              <a:rPr lang="en-CA" sz="1600" dirty="0">
                <a:solidFill>
                  <a:srgbClr val="FF0000"/>
                </a:solidFill>
                <a:latin typeface="Consolas" panose="020B0609020204030204" pitchFamily="49" charset="0"/>
              </a:rPr>
              <a:t>Name</a:t>
            </a:r>
            <a:r>
              <a:rPr lang="en-CA" sz="1600" dirty="0">
                <a:solidFill>
                  <a:srgbClr val="0000FF"/>
                </a:solidFill>
                <a:latin typeface="Consolas" panose="020B0609020204030204" pitchFamily="49" charset="0"/>
              </a:rPr>
              <a:t>="sunriseText"</a:t>
            </a:r>
            <a:r>
              <a:rPr lang="en-CA" sz="1600" dirty="0">
                <a:solidFill>
                  <a:srgbClr val="FF0000"/>
                </a:solidFill>
                <a:latin typeface="Consolas" panose="020B0609020204030204" pitchFamily="49" charset="0"/>
              </a:rPr>
              <a:t> Margin</a:t>
            </a:r>
            <a:r>
              <a:rPr lang="en-CA" sz="1600" dirty="0">
                <a:solidFill>
                  <a:srgbClr val="0000FF"/>
                </a:solidFill>
                <a:latin typeface="Consolas" panose="020B0609020204030204" pitchFamily="49" charset="0"/>
              </a:rPr>
              <a:t>="20"/&gt;</a:t>
            </a:r>
            <a:endParaRPr lang="en-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&lt;</a:t>
            </a:r>
            <a:r>
              <a:rPr lang="en-CA" sz="1600" dirty="0">
                <a:solidFill>
                  <a:srgbClr val="A31515"/>
                </a:solidFill>
                <a:latin typeface="Consolas" panose="020B0609020204030204" pitchFamily="49" charset="0"/>
              </a:rPr>
              <a:t>TextBlock</a:t>
            </a:r>
            <a:r>
              <a:rPr lang="en-CA" sz="1600" dirty="0">
                <a:solidFill>
                  <a:srgbClr val="FF0000"/>
                </a:solidFill>
                <a:latin typeface="Consolas" panose="020B0609020204030204" pitchFamily="49" charset="0"/>
              </a:rPr>
              <a:t> x</a:t>
            </a:r>
            <a:r>
              <a:rPr lang="en-CA" sz="1600" dirty="0">
                <a:solidFill>
                  <a:srgbClr val="0000FF"/>
                </a:solidFill>
                <a:latin typeface="Consolas" panose="020B0609020204030204" pitchFamily="49" charset="0"/>
              </a:rPr>
              <a:t>:</a:t>
            </a:r>
            <a:r>
              <a:rPr lang="en-CA" sz="1600" dirty="0">
                <a:solidFill>
                  <a:srgbClr val="FF0000"/>
                </a:solidFill>
                <a:latin typeface="Consolas" panose="020B0609020204030204" pitchFamily="49" charset="0"/>
              </a:rPr>
              <a:t>Name</a:t>
            </a:r>
            <a:r>
              <a:rPr lang="en-CA" sz="1600" dirty="0">
                <a:solidFill>
                  <a:srgbClr val="0000FF"/>
                </a:solidFill>
                <a:latin typeface="Consolas" panose="020B0609020204030204" pitchFamily="49" charset="0"/>
              </a:rPr>
              <a:t>="sunsetText"</a:t>
            </a:r>
            <a:r>
              <a:rPr lang="en-CA" sz="1600" dirty="0">
                <a:solidFill>
                  <a:srgbClr val="FF0000"/>
                </a:solidFill>
                <a:latin typeface="Consolas" panose="020B0609020204030204" pitchFamily="49" charset="0"/>
              </a:rPr>
              <a:t> Margin</a:t>
            </a:r>
            <a:r>
              <a:rPr lang="en-CA" sz="1600" dirty="0">
                <a:solidFill>
                  <a:srgbClr val="0000FF"/>
                </a:solidFill>
                <a:latin typeface="Consolas" panose="020B0609020204030204" pitchFamily="49" charset="0"/>
              </a:rPr>
              <a:t>="20"/&gt;</a:t>
            </a:r>
            <a:endParaRPr lang="en-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&lt;/</a:t>
            </a:r>
            <a:r>
              <a:rPr lang="fr-CA" sz="1600" dirty="0" err="1">
                <a:solidFill>
                  <a:srgbClr val="A31515"/>
                </a:solidFill>
                <a:latin typeface="Consolas" panose="020B0609020204030204" pitchFamily="49" charset="0"/>
              </a:rPr>
              <a:t>StackPanel</a:t>
            </a:r>
            <a:r>
              <a:rPr lang="fr-CA" sz="1600" dirty="0">
                <a:solidFill>
                  <a:srgbClr val="0000FF"/>
                </a:solidFill>
                <a:latin typeface="Consolas" panose="020B0609020204030204" pitchFamily="49" charset="0"/>
              </a:rPr>
              <a:t>&gt;</a:t>
            </a:r>
            <a:endParaRPr lang="fr-CA" sz="1600" dirty="0">
              <a:solidFill>
                <a:srgbClr val="000000"/>
              </a:solidFill>
              <a:latin typeface="Consolas" panose="020B0609020204030204" pitchFamily="49" charset="0"/>
            </a:endParaRPr>
          </a:p>
          <a:p>
            <a:r>
              <a:rPr lang="fr-CA" sz="1600" dirty="0">
                <a:solidFill>
                  <a:srgbClr val="0000FF"/>
                </a:solidFill>
                <a:latin typeface="Consolas" panose="020B0609020204030204" pitchFamily="49" charset="0"/>
              </a:rPr>
              <a:t>&lt;/</a:t>
            </a:r>
            <a:r>
              <a:rPr lang="fr-CA" sz="1600" dirty="0" err="1">
                <a:solidFill>
                  <a:srgbClr val="A31515"/>
                </a:solidFill>
                <a:latin typeface="Consolas" panose="020B0609020204030204" pitchFamily="49" charset="0"/>
              </a:rPr>
              <a:t>Grid</a:t>
            </a:r>
            <a:r>
              <a:rPr lang="fr-CA" sz="1600" dirty="0">
                <a:solidFill>
                  <a:srgbClr val="0000FF"/>
                </a:solidFill>
                <a:latin typeface="Consolas" panose="020B0609020204030204" pitchFamily="49" charset="0"/>
              </a:rPr>
              <a:t>&gt;</a:t>
            </a:r>
            <a:endParaRPr lang="fr-CA" sz="1600" dirty="0"/>
          </a:p>
        </p:txBody>
      </p:sp>
    </p:spTree>
    <p:extLst>
      <p:ext uri="{BB962C8B-B14F-4D97-AF65-F5344CB8AC3E}">
        <p14:creationId xmlns:p14="http://schemas.microsoft.com/office/powerpoint/2010/main" val="256045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4D45-EC50-4B34-AB27-91F0A5F95274}"/>
              </a:ext>
            </a:extLst>
          </p:cNvPr>
          <p:cNvSpPr>
            <a:spLocks noGrp="1"/>
          </p:cNvSpPr>
          <p:nvPr>
            <p:ph type="title"/>
          </p:nvPr>
        </p:nvSpPr>
        <p:spPr/>
        <p:txBody>
          <a:bodyPr/>
          <a:lstStyle/>
          <a:p>
            <a:r>
              <a:rPr lang="fr-CA" dirty="0"/>
              <a:t>Création du modèle</a:t>
            </a:r>
          </a:p>
        </p:txBody>
      </p:sp>
      <p:sp>
        <p:nvSpPr>
          <p:cNvPr id="3" name="Espace réservé du contenu 2">
            <a:extLst>
              <a:ext uri="{FF2B5EF4-FFF2-40B4-BE49-F238E27FC236}">
                <a16:creationId xmlns:a16="http://schemas.microsoft.com/office/drawing/2014/main" id="{AF9CBB43-A3E1-4012-8DE5-A80133131EDB}"/>
              </a:ext>
            </a:extLst>
          </p:cNvPr>
          <p:cNvSpPr>
            <a:spLocks noGrp="1"/>
          </p:cNvSpPr>
          <p:nvPr>
            <p:ph sz="half" idx="1"/>
          </p:nvPr>
        </p:nvSpPr>
        <p:spPr/>
        <p:txBody>
          <a:bodyPr>
            <a:normAutofit fontScale="92500"/>
          </a:bodyPr>
          <a:lstStyle/>
          <a:p>
            <a:r>
              <a:rPr lang="fr-CA" dirty="0"/>
              <a:t>La première étape sera de prendre connaissance du résultat json</a:t>
            </a:r>
          </a:p>
          <a:p>
            <a:r>
              <a:rPr lang="fr-CA" dirty="0"/>
              <a:t>Atteignez la </a:t>
            </a:r>
            <a:r>
              <a:rPr lang="fr-CA" dirty="0">
                <a:hlinkClick r:id="rId2"/>
              </a:rPr>
              <a:t>documentation</a:t>
            </a:r>
            <a:r>
              <a:rPr lang="fr-CA" dirty="0"/>
              <a:t> de l’api</a:t>
            </a:r>
          </a:p>
          <a:p>
            <a:r>
              <a:rPr lang="fr-CA" dirty="0"/>
              <a:t>Exécutez un des exemples</a:t>
            </a:r>
          </a:p>
          <a:p>
            <a:r>
              <a:rPr lang="fr-CA" dirty="0"/>
              <a:t>Vous pouvez modifier les paramètres de longitude et latitude dans l’URL pour prendre un lieu qui vous intéresse</a:t>
            </a:r>
          </a:p>
          <a:p>
            <a:r>
              <a:rPr lang="fr-CA" dirty="0"/>
              <a:t>Prenez note du résultat</a:t>
            </a:r>
          </a:p>
        </p:txBody>
      </p:sp>
      <p:sp>
        <p:nvSpPr>
          <p:cNvPr id="6" name="ZoneTexte 5">
            <a:extLst>
              <a:ext uri="{FF2B5EF4-FFF2-40B4-BE49-F238E27FC236}">
                <a16:creationId xmlns:a16="http://schemas.microsoft.com/office/drawing/2014/main" id="{B419108D-2597-443B-A30E-3A2F956B0B63}"/>
              </a:ext>
            </a:extLst>
          </p:cNvPr>
          <p:cNvSpPr txBox="1"/>
          <p:nvPr/>
        </p:nvSpPr>
        <p:spPr>
          <a:xfrm>
            <a:off x="6172202" y="1555458"/>
            <a:ext cx="6094206" cy="4247317"/>
          </a:xfrm>
          <a:prstGeom prst="rect">
            <a:avLst/>
          </a:prstGeom>
          <a:noFill/>
        </p:spPr>
        <p:txBody>
          <a:bodyPr wrap="square">
            <a:spAutoFit/>
          </a:bodyPr>
          <a:lstStyle/>
          <a:p>
            <a:r>
              <a:rPr lang="fr-CA" dirty="0"/>
              <a:t>{</a:t>
            </a:r>
          </a:p>
          <a:p>
            <a:r>
              <a:rPr lang="fr-CA" dirty="0"/>
              <a:t>   "</a:t>
            </a:r>
            <a:r>
              <a:rPr lang="fr-CA" dirty="0" err="1"/>
              <a:t>results</a:t>
            </a:r>
            <a:r>
              <a:rPr lang="fr-CA" dirty="0"/>
              <a:t>":{</a:t>
            </a:r>
          </a:p>
          <a:p>
            <a:r>
              <a:rPr lang="fr-CA" dirty="0"/>
              <a:t>      "sunrise":"5:51:57 AM",</a:t>
            </a:r>
          </a:p>
          <a:p>
            <a:r>
              <a:rPr lang="fr-CA" dirty="0"/>
              <a:t>      "sunset":"6:40:47 PM",</a:t>
            </a:r>
          </a:p>
          <a:p>
            <a:r>
              <a:rPr lang="fr-CA" dirty="0"/>
              <a:t>      "solar_noon":"12:16:22 PM",</a:t>
            </a:r>
          </a:p>
          <a:p>
            <a:r>
              <a:rPr lang="fr-CA" dirty="0"/>
              <a:t>      "day_length":"12:48:50",</a:t>
            </a:r>
          </a:p>
          <a:p>
            <a:r>
              <a:rPr lang="fr-CA" dirty="0"/>
              <a:t>      "civil_twilight_begin":"5:25:46 AM",</a:t>
            </a:r>
          </a:p>
          <a:p>
            <a:r>
              <a:rPr lang="fr-CA" dirty="0"/>
              <a:t>      "civil_twilight_end":"7:06:59 PM",</a:t>
            </a:r>
          </a:p>
          <a:p>
            <a:r>
              <a:rPr lang="fr-CA" dirty="0"/>
              <a:t>      "nautical_twilight_begin":"4:54:41 AM",</a:t>
            </a:r>
          </a:p>
          <a:p>
            <a:r>
              <a:rPr lang="fr-CA" dirty="0"/>
              <a:t>      "nautical_twilight_end":"7:38:03 PM",</a:t>
            </a:r>
          </a:p>
          <a:p>
            <a:r>
              <a:rPr lang="fr-CA" dirty="0"/>
              <a:t>      "astronomical_twilight_begin":"4:22:42 AM",</a:t>
            </a:r>
          </a:p>
          <a:p>
            <a:r>
              <a:rPr lang="fr-CA" dirty="0"/>
              <a:t>      "astronomical_twilight_end":"8:10:03 PM"</a:t>
            </a:r>
          </a:p>
          <a:p>
            <a:r>
              <a:rPr lang="fr-CA" dirty="0"/>
              <a:t>   },</a:t>
            </a:r>
          </a:p>
          <a:p>
            <a:r>
              <a:rPr lang="fr-CA" dirty="0"/>
              <a:t>   "</a:t>
            </a:r>
            <a:r>
              <a:rPr lang="fr-CA" dirty="0" err="1"/>
              <a:t>status</a:t>
            </a:r>
            <a:r>
              <a:rPr lang="fr-CA" dirty="0"/>
              <a:t>":"OK"</a:t>
            </a:r>
          </a:p>
          <a:p>
            <a:r>
              <a:rPr lang="fr-CA" dirty="0"/>
              <a:t>}</a:t>
            </a:r>
          </a:p>
        </p:txBody>
      </p:sp>
    </p:spTree>
    <p:extLst>
      <p:ext uri="{BB962C8B-B14F-4D97-AF65-F5344CB8AC3E}">
        <p14:creationId xmlns:p14="http://schemas.microsoft.com/office/powerpoint/2010/main" val="414025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936F0-759A-47B5-A5F0-C6CC2B04E92F}"/>
              </a:ext>
            </a:extLst>
          </p:cNvPr>
          <p:cNvSpPr>
            <a:spLocks noGrp="1"/>
          </p:cNvSpPr>
          <p:nvPr>
            <p:ph type="title"/>
          </p:nvPr>
        </p:nvSpPr>
        <p:spPr/>
        <p:txBody>
          <a:bodyPr/>
          <a:lstStyle/>
          <a:p>
            <a:r>
              <a:rPr lang="en-CA" dirty="0"/>
              <a:t>Le </a:t>
            </a:r>
            <a:r>
              <a:rPr lang="en-CA" dirty="0" err="1"/>
              <a:t>projet</a:t>
            </a:r>
            <a:endParaRPr lang="fr-CA" dirty="0"/>
          </a:p>
        </p:txBody>
      </p:sp>
      <p:sp>
        <p:nvSpPr>
          <p:cNvPr id="3" name="Espace réservé du contenu 2">
            <a:extLst>
              <a:ext uri="{FF2B5EF4-FFF2-40B4-BE49-F238E27FC236}">
                <a16:creationId xmlns:a16="http://schemas.microsoft.com/office/drawing/2014/main" id="{152927A4-EBD5-4071-B113-1B3B584AD935}"/>
              </a:ext>
            </a:extLst>
          </p:cNvPr>
          <p:cNvSpPr>
            <a:spLocks noGrp="1"/>
          </p:cNvSpPr>
          <p:nvPr>
            <p:ph idx="1"/>
          </p:nvPr>
        </p:nvSpPr>
        <p:spPr/>
        <p:txBody>
          <a:bodyPr/>
          <a:lstStyle/>
          <a:p>
            <a:r>
              <a:rPr lang="fr-CA" dirty="0"/>
              <a:t>Nous allons développer une petite application qui fait des requêtes dans deux API distincts</a:t>
            </a:r>
          </a:p>
          <a:p>
            <a:r>
              <a:rPr lang="fr-CA" dirty="0"/>
              <a:t>Dans un premier temps, nous allons récupérer les images des bandes dessinées de XKCD</a:t>
            </a:r>
          </a:p>
          <a:p>
            <a:r>
              <a:rPr lang="fr-CA" dirty="0"/>
              <a:t>Dans un second temps, nous allons récupérer les informations sur le levé et le couché du soleil à un endroit spécifique</a:t>
            </a:r>
          </a:p>
        </p:txBody>
      </p:sp>
    </p:spTree>
    <p:extLst>
      <p:ext uri="{BB962C8B-B14F-4D97-AF65-F5344CB8AC3E}">
        <p14:creationId xmlns:p14="http://schemas.microsoft.com/office/powerpoint/2010/main" val="254919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4D45-EC50-4B34-AB27-91F0A5F95274}"/>
              </a:ext>
            </a:extLst>
          </p:cNvPr>
          <p:cNvSpPr>
            <a:spLocks noGrp="1"/>
          </p:cNvSpPr>
          <p:nvPr>
            <p:ph type="title"/>
          </p:nvPr>
        </p:nvSpPr>
        <p:spPr/>
        <p:txBody>
          <a:bodyPr/>
          <a:lstStyle/>
          <a:p>
            <a:r>
              <a:rPr lang="fr-CA" dirty="0"/>
              <a:t>Création des modèles</a:t>
            </a:r>
          </a:p>
        </p:txBody>
      </p:sp>
      <p:sp>
        <p:nvSpPr>
          <p:cNvPr id="3" name="Espace réservé du contenu 2">
            <a:extLst>
              <a:ext uri="{FF2B5EF4-FFF2-40B4-BE49-F238E27FC236}">
                <a16:creationId xmlns:a16="http://schemas.microsoft.com/office/drawing/2014/main" id="{AF9CBB43-A3E1-4012-8DE5-A80133131EDB}"/>
              </a:ext>
            </a:extLst>
          </p:cNvPr>
          <p:cNvSpPr>
            <a:spLocks noGrp="1"/>
          </p:cNvSpPr>
          <p:nvPr>
            <p:ph sz="half" idx="1"/>
          </p:nvPr>
        </p:nvSpPr>
        <p:spPr/>
        <p:txBody>
          <a:bodyPr>
            <a:normAutofit lnSpcReduction="10000"/>
          </a:bodyPr>
          <a:lstStyle/>
          <a:p>
            <a:r>
              <a:rPr lang="fr-CA" dirty="0"/>
              <a:t>Ce qui est en gras est l’information qui nous intéresse</a:t>
            </a:r>
          </a:p>
          <a:p>
            <a:r>
              <a:rPr lang="fr-CA" dirty="0"/>
              <a:t>Remarquez qu’il y a deux niveaux pour les informations qui nous intéressent</a:t>
            </a:r>
          </a:p>
          <a:p>
            <a:r>
              <a:rPr lang="fr-CA" dirty="0"/>
              <a:t>La solution pour régler ce problème est relativement simple, il suffit de créer deux modèles soient un premier qui aura tout le résultat et un second qui aura le sous-résultat</a:t>
            </a:r>
          </a:p>
          <a:p>
            <a:endParaRPr lang="fr-CA" dirty="0"/>
          </a:p>
        </p:txBody>
      </p:sp>
      <p:sp>
        <p:nvSpPr>
          <p:cNvPr id="6" name="ZoneTexte 5">
            <a:extLst>
              <a:ext uri="{FF2B5EF4-FFF2-40B4-BE49-F238E27FC236}">
                <a16:creationId xmlns:a16="http://schemas.microsoft.com/office/drawing/2014/main" id="{B419108D-2597-443B-A30E-3A2F956B0B63}"/>
              </a:ext>
            </a:extLst>
          </p:cNvPr>
          <p:cNvSpPr txBox="1"/>
          <p:nvPr/>
        </p:nvSpPr>
        <p:spPr>
          <a:xfrm>
            <a:off x="6172202" y="1555458"/>
            <a:ext cx="6094206" cy="4247317"/>
          </a:xfrm>
          <a:prstGeom prst="rect">
            <a:avLst/>
          </a:prstGeom>
          <a:noFill/>
        </p:spPr>
        <p:txBody>
          <a:bodyPr wrap="square">
            <a:spAutoFit/>
          </a:bodyPr>
          <a:lstStyle/>
          <a:p>
            <a:r>
              <a:rPr lang="fr-CA" dirty="0"/>
              <a:t>{</a:t>
            </a:r>
          </a:p>
          <a:p>
            <a:r>
              <a:rPr lang="fr-CA" dirty="0"/>
              <a:t>   "</a:t>
            </a:r>
            <a:r>
              <a:rPr lang="fr-CA" dirty="0" err="1"/>
              <a:t>results</a:t>
            </a:r>
            <a:r>
              <a:rPr lang="fr-CA" dirty="0"/>
              <a:t>":{</a:t>
            </a:r>
          </a:p>
          <a:p>
            <a:r>
              <a:rPr lang="fr-CA" dirty="0"/>
              <a:t>      "</a:t>
            </a:r>
            <a:r>
              <a:rPr lang="fr-CA" b="1" dirty="0"/>
              <a:t>sunrise</a:t>
            </a:r>
            <a:r>
              <a:rPr lang="fr-CA" dirty="0"/>
              <a:t>":"5:51:57 AM",</a:t>
            </a:r>
          </a:p>
          <a:p>
            <a:r>
              <a:rPr lang="fr-CA" dirty="0"/>
              <a:t>      "</a:t>
            </a:r>
            <a:r>
              <a:rPr lang="fr-CA" b="1" dirty="0"/>
              <a:t>sunset</a:t>
            </a:r>
            <a:r>
              <a:rPr lang="fr-CA" dirty="0"/>
              <a:t>":"6:40:47 PM",</a:t>
            </a:r>
          </a:p>
          <a:p>
            <a:r>
              <a:rPr lang="fr-CA" dirty="0"/>
              <a:t>      "solar_noon":"12:16:22 PM",</a:t>
            </a:r>
          </a:p>
          <a:p>
            <a:r>
              <a:rPr lang="fr-CA" dirty="0"/>
              <a:t>      "day_length":"12:48:50",</a:t>
            </a:r>
          </a:p>
          <a:p>
            <a:r>
              <a:rPr lang="fr-CA" dirty="0"/>
              <a:t>      "civil_twilight_begin":"5:25:46 AM",</a:t>
            </a:r>
          </a:p>
          <a:p>
            <a:r>
              <a:rPr lang="fr-CA" dirty="0"/>
              <a:t>      "civil_twilight_end":"7:06:59 PM",</a:t>
            </a:r>
          </a:p>
          <a:p>
            <a:r>
              <a:rPr lang="fr-CA" dirty="0"/>
              <a:t>      "nautical_twilight_begin":"4:54:41 AM",</a:t>
            </a:r>
          </a:p>
          <a:p>
            <a:r>
              <a:rPr lang="fr-CA" dirty="0"/>
              <a:t>      "nautical_twilight_end":"7:38:03 PM",</a:t>
            </a:r>
          </a:p>
          <a:p>
            <a:r>
              <a:rPr lang="fr-CA" dirty="0"/>
              <a:t>      "astronomical_twilight_begin":"4:22:42 AM",</a:t>
            </a:r>
          </a:p>
          <a:p>
            <a:r>
              <a:rPr lang="fr-CA" dirty="0"/>
              <a:t>      "astronomical_twilight_end":"8:10:03 PM"</a:t>
            </a:r>
          </a:p>
          <a:p>
            <a:r>
              <a:rPr lang="fr-CA" dirty="0"/>
              <a:t>   },</a:t>
            </a:r>
          </a:p>
          <a:p>
            <a:r>
              <a:rPr lang="fr-CA" dirty="0"/>
              <a:t>   "</a:t>
            </a:r>
            <a:r>
              <a:rPr lang="fr-CA" dirty="0" err="1"/>
              <a:t>status</a:t>
            </a:r>
            <a:r>
              <a:rPr lang="fr-CA" dirty="0"/>
              <a:t>":"OK"</a:t>
            </a:r>
          </a:p>
          <a:p>
            <a:r>
              <a:rPr lang="fr-CA" dirty="0"/>
              <a:t>}</a:t>
            </a:r>
          </a:p>
        </p:txBody>
      </p:sp>
    </p:spTree>
    <p:extLst>
      <p:ext uri="{BB962C8B-B14F-4D97-AF65-F5344CB8AC3E}">
        <p14:creationId xmlns:p14="http://schemas.microsoft.com/office/powerpoint/2010/main" val="2799988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4D45-EC50-4B34-AB27-91F0A5F95274}"/>
              </a:ext>
            </a:extLst>
          </p:cNvPr>
          <p:cNvSpPr>
            <a:spLocks noGrp="1"/>
          </p:cNvSpPr>
          <p:nvPr>
            <p:ph type="title"/>
          </p:nvPr>
        </p:nvSpPr>
        <p:spPr/>
        <p:txBody>
          <a:bodyPr/>
          <a:lstStyle/>
          <a:p>
            <a:r>
              <a:rPr lang="fr-CA" dirty="0"/>
              <a:t>Création des modèles</a:t>
            </a:r>
          </a:p>
        </p:txBody>
      </p:sp>
      <p:sp>
        <p:nvSpPr>
          <p:cNvPr id="3" name="Espace réservé du contenu 2">
            <a:extLst>
              <a:ext uri="{FF2B5EF4-FFF2-40B4-BE49-F238E27FC236}">
                <a16:creationId xmlns:a16="http://schemas.microsoft.com/office/drawing/2014/main" id="{AF9CBB43-A3E1-4012-8DE5-A80133131EDB}"/>
              </a:ext>
            </a:extLst>
          </p:cNvPr>
          <p:cNvSpPr>
            <a:spLocks noGrp="1"/>
          </p:cNvSpPr>
          <p:nvPr>
            <p:ph sz="half" idx="1"/>
          </p:nvPr>
        </p:nvSpPr>
        <p:spPr/>
        <p:txBody>
          <a:bodyPr>
            <a:normAutofit/>
          </a:bodyPr>
          <a:lstStyle/>
          <a:p>
            <a:r>
              <a:rPr lang="fr-CA" dirty="0"/>
              <a:t>Ainsi, on créera deux modèles : un nommé </a:t>
            </a:r>
            <a:r>
              <a:rPr lang="fr-CA" b="1" dirty="0" err="1"/>
              <a:t>SunResultModel</a:t>
            </a:r>
            <a:r>
              <a:rPr lang="fr-CA" dirty="0"/>
              <a:t> et un second nommé </a:t>
            </a:r>
            <a:r>
              <a:rPr lang="fr-CA" b="1" dirty="0" err="1"/>
              <a:t>SunModel</a:t>
            </a:r>
            <a:r>
              <a:rPr lang="fr-CA" dirty="0"/>
              <a:t> </a:t>
            </a:r>
          </a:p>
          <a:p>
            <a:r>
              <a:rPr lang="fr-CA" dirty="0"/>
              <a:t>Dans la classe </a:t>
            </a:r>
            <a:r>
              <a:rPr lang="fr-CA" b="1" dirty="0" err="1"/>
              <a:t>SunResultModel</a:t>
            </a:r>
            <a:r>
              <a:rPr lang="fr-CA" dirty="0"/>
              <a:t>, on n’aura que la propriété publique </a:t>
            </a:r>
            <a:r>
              <a:rPr lang="fr-CA" b="1" dirty="0" err="1"/>
              <a:t>Results</a:t>
            </a:r>
            <a:r>
              <a:rPr lang="fr-CA" dirty="0"/>
              <a:t> qui sera un </a:t>
            </a:r>
            <a:r>
              <a:rPr lang="fr-CA" b="1" dirty="0" err="1"/>
              <a:t>SunModel</a:t>
            </a:r>
            <a:endParaRPr lang="fr-CA" b="1" dirty="0"/>
          </a:p>
          <a:p>
            <a:r>
              <a:rPr lang="fr-CA" dirty="0" err="1"/>
              <a:t>SunModel</a:t>
            </a:r>
            <a:r>
              <a:rPr lang="fr-CA" dirty="0"/>
              <a:t> aura deux propriétés </a:t>
            </a:r>
            <a:r>
              <a:rPr lang="fr-CA" dirty="0" err="1"/>
              <a:t>DateTime</a:t>
            </a:r>
            <a:r>
              <a:rPr lang="fr-CA" dirty="0"/>
              <a:t> nommées </a:t>
            </a:r>
            <a:r>
              <a:rPr lang="fr-CA" b="1" dirty="0"/>
              <a:t>Sunrise</a:t>
            </a:r>
            <a:r>
              <a:rPr lang="fr-CA" dirty="0"/>
              <a:t> et </a:t>
            </a:r>
            <a:r>
              <a:rPr lang="fr-CA" b="1" dirty="0"/>
              <a:t>Sunset</a:t>
            </a:r>
          </a:p>
        </p:txBody>
      </p:sp>
      <p:sp>
        <p:nvSpPr>
          <p:cNvPr id="6" name="ZoneTexte 5">
            <a:extLst>
              <a:ext uri="{FF2B5EF4-FFF2-40B4-BE49-F238E27FC236}">
                <a16:creationId xmlns:a16="http://schemas.microsoft.com/office/drawing/2014/main" id="{B419108D-2597-443B-A30E-3A2F956B0B63}"/>
              </a:ext>
            </a:extLst>
          </p:cNvPr>
          <p:cNvSpPr txBox="1"/>
          <p:nvPr/>
        </p:nvSpPr>
        <p:spPr>
          <a:xfrm>
            <a:off x="6172202" y="1555458"/>
            <a:ext cx="6094206" cy="4247317"/>
          </a:xfrm>
          <a:prstGeom prst="rect">
            <a:avLst/>
          </a:prstGeom>
          <a:noFill/>
        </p:spPr>
        <p:txBody>
          <a:bodyPr wrap="square">
            <a:spAutoFit/>
          </a:bodyPr>
          <a:lstStyle/>
          <a:p>
            <a:r>
              <a:rPr lang="fr-CA" dirty="0"/>
              <a:t>{</a:t>
            </a:r>
          </a:p>
          <a:p>
            <a:r>
              <a:rPr lang="fr-CA" dirty="0"/>
              <a:t>   "</a:t>
            </a:r>
            <a:r>
              <a:rPr lang="fr-CA" dirty="0" err="1"/>
              <a:t>results</a:t>
            </a:r>
            <a:r>
              <a:rPr lang="fr-CA" dirty="0"/>
              <a:t>":{</a:t>
            </a:r>
          </a:p>
          <a:p>
            <a:r>
              <a:rPr lang="fr-CA" dirty="0"/>
              <a:t>      "sunrise":"5:51:57 AM",</a:t>
            </a:r>
          </a:p>
          <a:p>
            <a:r>
              <a:rPr lang="fr-CA" dirty="0"/>
              <a:t>      "sunset":"6:40:47 PM",</a:t>
            </a:r>
          </a:p>
          <a:p>
            <a:r>
              <a:rPr lang="fr-CA" dirty="0"/>
              <a:t>      "solar_noon":"12:16:22 PM",</a:t>
            </a:r>
          </a:p>
          <a:p>
            <a:r>
              <a:rPr lang="fr-CA" dirty="0"/>
              <a:t>      "day_length":"12:48:50",</a:t>
            </a:r>
          </a:p>
          <a:p>
            <a:r>
              <a:rPr lang="fr-CA" dirty="0"/>
              <a:t>      "civil_twilight_begin":"5:25:46 AM",</a:t>
            </a:r>
          </a:p>
          <a:p>
            <a:r>
              <a:rPr lang="fr-CA" dirty="0"/>
              <a:t>      "civil_twilight_end":"7:06:59 PM",</a:t>
            </a:r>
          </a:p>
          <a:p>
            <a:r>
              <a:rPr lang="fr-CA" dirty="0"/>
              <a:t>      "nautical_twilight_begin":"4:54:41 AM",</a:t>
            </a:r>
          </a:p>
          <a:p>
            <a:r>
              <a:rPr lang="fr-CA" dirty="0"/>
              <a:t>      "nautical_twilight_end":"7:38:03 PM",</a:t>
            </a:r>
          </a:p>
          <a:p>
            <a:r>
              <a:rPr lang="fr-CA" dirty="0"/>
              <a:t>      "astronomical_twilight_begin":"4:22:42 AM",</a:t>
            </a:r>
          </a:p>
          <a:p>
            <a:r>
              <a:rPr lang="fr-CA" dirty="0"/>
              <a:t>      "astronomical_twilight_end":"8:10:03 PM"</a:t>
            </a:r>
          </a:p>
          <a:p>
            <a:r>
              <a:rPr lang="fr-CA" dirty="0"/>
              <a:t>   },</a:t>
            </a:r>
          </a:p>
          <a:p>
            <a:r>
              <a:rPr lang="fr-CA" dirty="0"/>
              <a:t>   "</a:t>
            </a:r>
            <a:r>
              <a:rPr lang="fr-CA" dirty="0" err="1"/>
              <a:t>status</a:t>
            </a:r>
            <a:r>
              <a:rPr lang="fr-CA" dirty="0"/>
              <a:t>":"OK"</a:t>
            </a:r>
          </a:p>
          <a:p>
            <a:r>
              <a:rPr lang="fr-CA" dirty="0"/>
              <a:t>}</a:t>
            </a:r>
          </a:p>
        </p:txBody>
      </p:sp>
    </p:spTree>
    <p:extLst>
      <p:ext uri="{BB962C8B-B14F-4D97-AF65-F5344CB8AC3E}">
        <p14:creationId xmlns:p14="http://schemas.microsoft.com/office/powerpoint/2010/main" val="2317318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C94EA-D9BD-49B8-B7EF-83CCBBFF1F74}"/>
              </a:ext>
            </a:extLst>
          </p:cNvPr>
          <p:cNvSpPr>
            <a:spLocks noGrp="1"/>
          </p:cNvSpPr>
          <p:nvPr>
            <p:ph type="title"/>
          </p:nvPr>
        </p:nvSpPr>
        <p:spPr/>
        <p:txBody>
          <a:bodyPr/>
          <a:lstStyle/>
          <a:p>
            <a:r>
              <a:rPr lang="fr-CA" dirty="0" err="1"/>
              <a:t>SunProcessor</a:t>
            </a:r>
            <a:endParaRPr lang="fr-CA" dirty="0"/>
          </a:p>
        </p:txBody>
      </p:sp>
      <p:sp>
        <p:nvSpPr>
          <p:cNvPr id="5" name="Espace réservé du contenu 4">
            <a:extLst>
              <a:ext uri="{FF2B5EF4-FFF2-40B4-BE49-F238E27FC236}">
                <a16:creationId xmlns:a16="http://schemas.microsoft.com/office/drawing/2014/main" id="{B9593A6A-E599-44EF-912C-80CD49069059}"/>
              </a:ext>
            </a:extLst>
          </p:cNvPr>
          <p:cNvSpPr>
            <a:spLocks noGrp="1"/>
          </p:cNvSpPr>
          <p:nvPr>
            <p:ph idx="1"/>
          </p:nvPr>
        </p:nvSpPr>
        <p:spPr/>
        <p:txBody>
          <a:bodyPr>
            <a:normAutofit fontScale="92500" lnSpcReduction="10000"/>
          </a:bodyPr>
          <a:lstStyle/>
          <a:p>
            <a:r>
              <a:rPr lang="fr-CA" dirty="0"/>
              <a:t>Comme le </a:t>
            </a:r>
            <a:r>
              <a:rPr lang="fr-CA" b="1" dirty="0" err="1"/>
              <a:t>ComicProcessor</a:t>
            </a:r>
            <a:r>
              <a:rPr lang="fr-CA" dirty="0"/>
              <a:t>, nous allons avoir besoin d’un </a:t>
            </a:r>
            <a:r>
              <a:rPr lang="fr-CA" b="1" dirty="0" err="1"/>
              <a:t>SunProcessor</a:t>
            </a:r>
            <a:endParaRPr lang="fr-CA" b="1" dirty="0"/>
          </a:p>
          <a:p>
            <a:r>
              <a:rPr lang="fr-CA" dirty="0"/>
              <a:t>Ajoutez une classe publique nommée </a:t>
            </a:r>
            <a:r>
              <a:rPr lang="fr-CA" b="1" dirty="0" err="1"/>
              <a:t>SunProcessor</a:t>
            </a:r>
            <a:endParaRPr lang="fr-CA" dirty="0"/>
          </a:p>
          <a:p>
            <a:r>
              <a:rPr lang="fr-CA" dirty="0"/>
              <a:t>Elle sera pratiquement identique à </a:t>
            </a:r>
            <a:r>
              <a:rPr lang="fr-CA" b="1" dirty="0" err="1"/>
              <a:t>ComicProcessor</a:t>
            </a:r>
            <a:endParaRPr lang="fr-CA" b="1" dirty="0"/>
          </a:p>
          <a:p>
            <a:r>
              <a:rPr lang="fr-CA" dirty="0"/>
              <a:t>Pour être plus rapide, copiez-collez la tâche </a:t>
            </a:r>
            <a:r>
              <a:rPr lang="fr-CA" b="1" dirty="0" err="1"/>
              <a:t>LoadComic</a:t>
            </a:r>
            <a:r>
              <a:rPr lang="fr-CA" dirty="0"/>
              <a:t> de </a:t>
            </a:r>
            <a:r>
              <a:rPr lang="fr-CA" b="1" dirty="0" err="1"/>
              <a:t>ComicProcessor</a:t>
            </a:r>
            <a:r>
              <a:rPr lang="fr-CA" dirty="0"/>
              <a:t> dans </a:t>
            </a:r>
            <a:r>
              <a:rPr lang="fr-CA" b="1" dirty="0" err="1"/>
              <a:t>SunProcessor</a:t>
            </a:r>
            <a:endParaRPr lang="fr-CA" b="1" dirty="0"/>
          </a:p>
          <a:p>
            <a:r>
              <a:rPr lang="fr-CA" dirty="0"/>
              <a:t>Adaptez le code pour que la tâche retourne un </a:t>
            </a:r>
            <a:r>
              <a:rPr lang="fr-CA" b="1" dirty="0" err="1"/>
              <a:t>SunModel</a:t>
            </a:r>
            <a:endParaRPr lang="fr-CA" b="1" dirty="0"/>
          </a:p>
          <a:p>
            <a:r>
              <a:rPr lang="fr-CA" dirty="0"/>
              <a:t>Vous pouvez supprimer le paramètre et le bloc qui gère le </a:t>
            </a:r>
            <a:r>
              <a:rPr lang="fr-CA" b="1" dirty="0" err="1"/>
              <a:t>comicNumber</a:t>
            </a:r>
            <a:r>
              <a:rPr lang="fr-CA" dirty="0"/>
              <a:t>, car ils ne seront pas nécessaire</a:t>
            </a:r>
          </a:p>
          <a:p>
            <a:r>
              <a:rPr lang="fr-CA" dirty="0"/>
              <a:t>Modifiez le url pour celui que vous avez choisi pour obtenir les informations</a:t>
            </a:r>
          </a:p>
          <a:p>
            <a:endParaRPr lang="fr-CA" sz="3200" dirty="0"/>
          </a:p>
        </p:txBody>
      </p:sp>
    </p:spTree>
    <p:extLst>
      <p:ext uri="{BB962C8B-B14F-4D97-AF65-F5344CB8AC3E}">
        <p14:creationId xmlns:p14="http://schemas.microsoft.com/office/powerpoint/2010/main" val="2234523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EF01F-546E-4526-9356-99DEE8B50AD4}"/>
              </a:ext>
            </a:extLst>
          </p:cNvPr>
          <p:cNvSpPr>
            <a:spLocks noGrp="1"/>
          </p:cNvSpPr>
          <p:nvPr>
            <p:ph type="title"/>
          </p:nvPr>
        </p:nvSpPr>
        <p:spPr/>
        <p:txBody>
          <a:bodyPr/>
          <a:lstStyle/>
          <a:p>
            <a:r>
              <a:rPr lang="fr-CA" dirty="0" err="1"/>
              <a:t>SunProcessor</a:t>
            </a:r>
            <a:endParaRPr lang="fr-CA" dirty="0"/>
          </a:p>
        </p:txBody>
      </p:sp>
      <p:sp>
        <p:nvSpPr>
          <p:cNvPr id="7" name="ZoneTexte 6">
            <a:extLst>
              <a:ext uri="{FF2B5EF4-FFF2-40B4-BE49-F238E27FC236}">
                <a16:creationId xmlns:a16="http://schemas.microsoft.com/office/drawing/2014/main" id="{58F7F360-1A92-4A84-98CD-5482815D2413}"/>
              </a:ext>
            </a:extLst>
          </p:cNvPr>
          <p:cNvSpPr txBox="1"/>
          <p:nvPr/>
        </p:nvSpPr>
        <p:spPr>
          <a:xfrm>
            <a:off x="838200" y="1690688"/>
            <a:ext cx="10515600" cy="4524315"/>
          </a:xfrm>
          <a:prstGeom prst="rect">
            <a:avLst/>
          </a:prstGeom>
          <a:noFill/>
        </p:spPr>
        <p:txBody>
          <a:bodyPr wrap="square">
            <a:spAutoFit/>
          </a:bodyPr>
          <a:lstStyle/>
          <a:p>
            <a:r>
              <a:rPr lang="en-CA" sz="1600" dirty="0">
                <a:solidFill>
                  <a:srgbClr val="0000FF"/>
                </a:solidFill>
                <a:latin typeface="Consolas" panose="020B0609020204030204" pitchFamily="49" charset="0"/>
              </a:rPr>
              <a:t>public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static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async</a:t>
            </a:r>
            <a:r>
              <a:rPr lang="en-CA" sz="1600" dirty="0">
                <a:solidFill>
                  <a:srgbClr val="000000"/>
                </a:solidFill>
                <a:latin typeface="Consolas" panose="020B0609020204030204" pitchFamily="49" charset="0"/>
              </a:rPr>
              <a:t> Task&lt;</a:t>
            </a:r>
            <a:r>
              <a:rPr lang="en-CA" sz="1600" dirty="0" err="1">
                <a:solidFill>
                  <a:srgbClr val="000000"/>
                </a:solidFill>
                <a:latin typeface="Consolas" panose="020B0609020204030204" pitchFamily="49" charset="0"/>
              </a:rPr>
              <a:t>SunModel</a:t>
            </a:r>
            <a:r>
              <a:rPr lang="en-CA" sz="1600" dirty="0">
                <a:solidFill>
                  <a:srgbClr val="000000"/>
                </a:solidFill>
                <a:latin typeface="Consolas" panose="020B0609020204030204" pitchFamily="49" charset="0"/>
              </a:rPr>
              <a:t>&gt; </a:t>
            </a:r>
            <a:r>
              <a:rPr lang="en-CA" sz="1600" dirty="0" err="1">
                <a:solidFill>
                  <a:srgbClr val="000000"/>
                </a:solidFill>
                <a:latin typeface="Consolas" panose="020B0609020204030204" pitchFamily="49" charset="0"/>
              </a:rPr>
              <a:t>LoadSunInformation</a:t>
            </a:r>
            <a:r>
              <a:rPr lang="en-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string</a:t>
            </a:r>
            <a:r>
              <a:rPr lang="fr-CA" sz="1600" dirty="0">
                <a:solidFill>
                  <a:srgbClr val="000000"/>
                </a:solidFill>
                <a:latin typeface="Consolas" panose="020B0609020204030204" pitchFamily="49" charset="0"/>
              </a:rPr>
              <a:t> url = </a:t>
            </a:r>
          </a:p>
          <a:p>
            <a:r>
              <a:rPr lang="fr-CA" sz="1600" dirty="0">
                <a:solidFill>
                  <a:srgbClr val="000000"/>
                </a:solidFill>
                <a:latin typeface="Consolas" panose="020B0609020204030204" pitchFamily="49" charset="0"/>
              </a:rPr>
              <a:t>        </a:t>
            </a:r>
            <a:r>
              <a:rPr lang="fr-CA" sz="1600" dirty="0">
                <a:solidFill>
                  <a:srgbClr val="A31515"/>
                </a:solidFill>
                <a:latin typeface="Consolas" panose="020B0609020204030204" pitchFamily="49" charset="0"/>
              </a:rPr>
              <a:t>"https://api.sunrise-sunset.org/</a:t>
            </a:r>
            <a:r>
              <a:rPr lang="fr-CA" sz="1600" dirty="0" err="1">
                <a:solidFill>
                  <a:srgbClr val="A31515"/>
                </a:solidFill>
                <a:latin typeface="Consolas" panose="020B0609020204030204" pitchFamily="49" charset="0"/>
              </a:rPr>
              <a:t>json?lat</a:t>
            </a:r>
            <a:r>
              <a:rPr lang="fr-CA" sz="1600" dirty="0">
                <a:solidFill>
                  <a:srgbClr val="A31515"/>
                </a:solidFill>
                <a:latin typeface="Consolas" panose="020B0609020204030204" pitchFamily="49" charset="0"/>
              </a:rPr>
              <a:t>=46.5389609&amp;lng=-72.7467621&amp;date=</a:t>
            </a:r>
            <a:r>
              <a:rPr lang="fr-CA" sz="1600" dirty="0" err="1">
                <a:solidFill>
                  <a:srgbClr val="A31515"/>
                </a:solidFill>
                <a:latin typeface="Consolas" panose="020B0609020204030204" pitchFamily="49" charset="0"/>
              </a:rPr>
              <a:t>today</a:t>
            </a:r>
            <a:r>
              <a:rPr lang="fr-CA" sz="1600" dirty="0">
                <a:solidFill>
                  <a:srgbClr val="A31515"/>
                </a:solidFill>
                <a:latin typeface="Consolas" panose="020B0609020204030204" pitchFamily="49" charset="0"/>
              </a:rPr>
              <a:t>"</a:t>
            </a:r>
            <a:r>
              <a:rPr lang="fr-CA" sz="1600" dirty="0">
                <a:solidFill>
                  <a:srgbClr val="000000"/>
                </a:solidFill>
                <a:latin typeface="Consolas" panose="020B0609020204030204" pitchFamily="49" charset="0"/>
              </a:rPr>
              <a:t>;</a:t>
            </a:r>
          </a:p>
          <a:p>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err="1">
                <a:solidFill>
                  <a:srgbClr val="0000FF"/>
                </a:solidFill>
                <a:latin typeface="Consolas" panose="020B0609020204030204" pitchFamily="49" charset="0"/>
              </a:rPr>
              <a:t>using</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HttpResponseMessage</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response</a:t>
            </a:r>
            <a:r>
              <a:rPr lang="fr-CA" sz="1600" dirty="0">
                <a:solidFill>
                  <a:srgbClr val="000000"/>
                </a:solidFill>
                <a:latin typeface="Consolas" panose="020B0609020204030204" pitchFamily="49" charset="0"/>
              </a:rPr>
              <a:t> = </a:t>
            </a:r>
            <a:r>
              <a:rPr lang="fr-CA" sz="1600" dirty="0" err="1">
                <a:solidFill>
                  <a:srgbClr val="0000FF"/>
                </a:solidFill>
                <a:latin typeface="Consolas" panose="020B0609020204030204" pitchFamily="49" charset="0"/>
              </a:rPr>
              <a:t>await</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ApiHelper.ApiClient.GetAsync</a:t>
            </a:r>
            <a:r>
              <a:rPr lang="fr-CA" sz="1600" dirty="0">
                <a:solidFill>
                  <a:srgbClr val="000000"/>
                </a:solidFill>
                <a:latin typeface="Consolas" panose="020B0609020204030204" pitchFamily="49" charset="0"/>
              </a:rPr>
              <a:t>(url))</a:t>
            </a:r>
          </a:p>
          <a:p>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if</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response.IsSuccessStatusCode</a:t>
            </a:r>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SunResultModel</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result</a:t>
            </a:r>
            <a:r>
              <a:rPr lang="fr-CA" sz="1600" dirty="0">
                <a:solidFill>
                  <a:srgbClr val="000000"/>
                </a:solidFill>
                <a:latin typeface="Consolas" panose="020B0609020204030204" pitchFamily="49" charset="0"/>
              </a:rPr>
              <a:t>= </a:t>
            </a:r>
            <a:r>
              <a:rPr lang="fr-CA" sz="1600" dirty="0" err="1">
                <a:solidFill>
                  <a:srgbClr val="0000FF"/>
                </a:solidFill>
                <a:latin typeface="Consolas" panose="020B0609020204030204" pitchFamily="49" charset="0"/>
              </a:rPr>
              <a:t>await</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response.Content.ReadAsAsync</a:t>
            </a:r>
            <a:r>
              <a:rPr lang="fr-CA" sz="1600" dirty="0">
                <a:solidFill>
                  <a:srgbClr val="000000"/>
                </a:solidFill>
                <a:latin typeface="Consolas" panose="020B0609020204030204" pitchFamily="49" charset="0"/>
              </a:rPr>
              <a:t>&lt;</a:t>
            </a:r>
            <a:r>
              <a:rPr lang="fr-CA" sz="1600" dirty="0" err="1">
                <a:solidFill>
                  <a:srgbClr val="000000"/>
                </a:solidFill>
                <a:latin typeface="Consolas" panose="020B0609020204030204" pitchFamily="49" charset="0"/>
              </a:rPr>
              <a:t>SunResultModel</a:t>
            </a:r>
            <a:r>
              <a:rPr lang="fr-CA" sz="1600" dirty="0">
                <a:solidFill>
                  <a:srgbClr val="000000"/>
                </a:solidFill>
                <a:latin typeface="Consolas" panose="020B0609020204030204" pitchFamily="49" charset="0"/>
              </a:rPr>
              <a:t>&gt;();</a:t>
            </a:r>
          </a:p>
          <a:p>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return</a:t>
            </a:r>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result.Results</a:t>
            </a:r>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        </a:t>
            </a:r>
            <a:r>
              <a:rPr lang="fr-CA" sz="1600" dirty="0" err="1">
                <a:solidFill>
                  <a:srgbClr val="0000FF"/>
                </a:solidFill>
                <a:latin typeface="Consolas" panose="020B0609020204030204" pitchFamily="49" charset="0"/>
              </a:rPr>
              <a:t>else</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throw</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new</a:t>
            </a:r>
            <a:r>
              <a:rPr lang="en-CA" sz="1600" dirty="0">
                <a:solidFill>
                  <a:srgbClr val="000000"/>
                </a:solidFill>
                <a:latin typeface="Consolas" panose="020B0609020204030204" pitchFamily="49" charset="0"/>
              </a:rPr>
              <a:t> Exception(</a:t>
            </a:r>
            <a:r>
              <a:rPr lang="en-CA" sz="1600" dirty="0" err="1">
                <a:solidFill>
                  <a:srgbClr val="000000"/>
                </a:solidFill>
                <a:latin typeface="Consolas" panose="020B0609020204030204" pitchFamily="49" charset="0"/>
              </a:rPr>
              <a:t>response.ReasonPhrase</a:t>
            </a:r>
            <a:r>
              <a:rPr lang="en-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a:t>
            </a:r>
            <a:endParaRPr lang="fr-CA" sz="1600" dirty="0"/>
          </a:p>
        </p:txBody>
      </p:sp>
    </p:spTree>
    <p:extLst>
      <p:ext uri="{BB962C8B-B14F-4D97-AF65-F5344CB8AC3E}">
        <p14:creationId xmlns:p14="http://schemas.microsoft.com/office/powerpoint/2010/main" val="60130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D2161-EE3A-4FCF-8C68-FB84A1E9164B}"/>
              </a:ext>
            </a:extLst>
          </p:cNvPr>
          <p:cNvSpPr>
            <a:spLocks noGrp="1"/>
          </p:cNvSpPr>
          <p:nvPr>
            <p:ph type="title"/>
          </p:nvPr>
        </p:nvSpPr>
        <p:spPr/>
        <p:txBody>
          <a:bodyPr/>
          <a:lstStyle/>
          <a:p>
            <a:r>
              <a:rPr lang="fr-CA" dirty="0"/>
              <a:t>Code-</a:t>
            </a:r>
            <a:r>
              <a:rPr lang="fr-CA" dirty="0" err="1"/>
              <a:t>behind</a:t>
            </a:r>
            <a:r>
              <a:rPr lang="fr-CA" dirty="0"/>
              <a:t> de la fenêtre</a:t>
            </a:r>
          </a:p>
        </p:txBody>
      </p:sp>
      <p:sp>
        <p:nvSpPr>
          <p:cNvPr id="3" name="Espace réservé du contenu 2">
            <a:extLst>
              <a:ext uri="{FF2B5EF4-FFF2-40B4-BE49-F238E27FC236}">
                <a16:creationId xmlns:a16="http://schemas.microsoft.com/office/drawing/2014/main" id="{EDD6D8AB-C946-423F-9E2D-58520C00935E}"/>
              </a:ext>
            </a:extLst>
          </p:cNvPr>
          <p:cNvSpPr>
            <a:spLocks noGrp="1"/>
          </p:cNvSpPr>
          <p:nvPr>
            <p:ph idx="1"/>
          </p:nvPr>
        </p:nvSpPr>
        <p:spPr/>
        <p:txBody>
          <a:bodyPr/>
          <a:lstStyle/>
          <a:p>
            <a:r>
              <a:rPr lang="fr-CA" dirty="0"/>
              <a:t>Dans le code pour l’information du soleil, ajoutez l’événement </a:t>
            </a:r>
            <a:r>
              <a:rPr lang="fr-CA" b="1" dirty="0"/>
              <a:t>Click</a:t>
            </a:r>
            <a:r>
              <a:rPr lang="fr-CA" dirty="0"/>
              <a:t> pour le bouton et modifier la méthode pour qu’elle soit </a:t>
            </a:r>
            <a:r>
              <a:rPr lang="fr-CA" b="1" dirty="0" err="1"/>
              <a:t>async</a:t>
            </a:r>
            <a:endParaRPr lang="fr-CA" b="1" dirty="0"/>
          </a:p>
          <a:p>
            <a:r>
              <a:rPr lang="fr-CA" dirty="0"/>
              <a:t>Voici le code du bouton </a:t>
            </a:r>
          </a:p>
        </p:txBody>
      </p:sp>
      <p:sp>
        <p:nvSpPr>
          <p:cNvPr id="5" name="ZoneTexte 4">
            <a:extLst>
              <a:ext uri="{FF2B5EF4-FFF2-40B4-BE49-F238E27FC236}">
                <a16:creationId xmlns:a16="http://schemas.microsoft.com/office/drawing/2014/main" id="{26EF80FF-1FEA-4B47-B2A1-6966F1B10BBA}"/>
              </a:ext>
            </a:extLst>
          </p:cNvPr>
          <p:cNvSpPr txBox="1"/>
          <p:nvPr/>
        </p:nvSpPr>
        <p:spPr>
          <a:xfrm>
            <a:off x="679509" y="3429000"/>
            <a:ext cx="10914076" cy="738664"/>
          </a:xfrm>
          <a:prstGeom prst="rect">
            <a:avLst/>
          </a:prstGeom>
          <a:noFill/>
        </p:spPr>
        <p:txBody>
          <a:bodyPr wrap="square">
            <a:spAutoFit/>
          </a:bodyPr>
          <a:lstStyle/>
          <a:p>
            <a:r>
              <a:rPr lang="fr-CA" sz="1400" dirty="0">
                <a:solidFill>
                  <a:srgbClr val="0000FF"/>
                </a:solidFill>
                <a:latin typeface="Consolas" panose="020B0609020204030204" pitchFamily="49" charset="0"/>
              </a:rPr>
              <a:t>var</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sunInfo</a:t>
            </a:r>
            <a:r>
              <a:rPr lang="fr-CA" sz="1400" dirty="0">
                <a:solidFill>
                  <a:srgbClr val="000000"/>
                </a:solidFill>
                <a:latin typeface="Consolas" panose="020B0609020204030204" pitchFamily="49" charset="0"/>
              </a:rPr>
              <a:t> = </a:t>
            </a:r>
            <a:r>
              <a:rPr lang="fr-CA" sz="1400" dirty="0" err="1">
                <a:solidFill>
                  <a:srgbClr val="0000FF"/>
                </a:solidFill>
                <a:latin typeface="Consolas" panose="020B0609020204030204" pitchFamily="49" charset="0"/>
              </a:rPr>
              <a:t>await</a:t>
            </a:r>
            <a:r>
              <a:rPr lang="fr-CA" sz="1400" dirty="0">
                <a:solidFill>
                  <a:srgbClr val="000000"/>
                </a:solidFill>
                <a:latin typeface="Consolas" panose="020B0609020204030204" pitchFamily="49" charset="0"/>
              </a:rPr>
              <a:t> </a:t>
            </a:r>
            <a:r>
              <a:rPr lang="fr-CA" sz="1400" dirty="0" err="1">
                <a:solidFill>
                  <a:srgbClr val="000000"/>
                </a:solidFill>
                <a:latin typeface="Consolas" panose="020B0609020204030204" pitchFamily="49" charset="0"/>
              </a:rPr>
              <a:t>SunProcessor.LoadSunInformation</a:t>
            </a:r>
            <a:r>
              <a:rPr lang="fr-CA" sz="1400" dirty="0">
                <a:solidFill>
                  <a:srgbClr val="000000"/>
                </a:solidFill>
                <a:latin typeface="Consolas" panose="020B0609020204030204" pitchFamily="49" charset="0"/>
              </a:rPr>
              <a:t>();</a:t>
            </a:r>
          </a:p>
          <a:p>
            <a:r>
              <a:rPr lang="fr-CA" sz="1400" dirty="0" err="1">
                <a:solidFill>
                  <a:srgbClr val="000000"/>
                </a:solidFill>
                <a:latin typeface="Consolas" panose="020B0609020204030204" pitchFamily="49" charset="0"/>
              </a:rPr>
              <a:t>sunriseText.Text</a:t>
            </a:r>
            <a:r>
              <a:rPr lang="fr-CA" sz="1400" dirty="0">
                <a:solidFill>
                  <a:srgbClr val="000000"/>
                </a:solidFill>
                <a:latin typeface="Consolas" panose="020B0609020204030204" pitchFamily="49" charset="0"/>
              </a:rPr>
              <a:t> = </a:t>
            </a:r>
            <a:r>
              <a:rPr lang="fr-CA" sz="1400" dirty="0">
                <a:solidFill>
                  <a:srgbClr val="A31515"/>
                </a:solidFill>
                <a:latin typeface="Consolas" panose="020B0609020204030204" pitchFamily="49" charset="0"/>
              </a:rPr>
              <a:t>$"Le levée du Soleil sera à </a:t>
            </a:r>
            <a:r>
              <a:rPr lang="fr-CA" sz="1400" dirty="0">
                <a:solidFill>
                  <a:srgbClr val="000000"/>
                </a:solidFill>
                <a:latin typeface="Consolas" panose="020B0609020204030204" pitchFamily="49" charset="0"/>
              </a:rPr>
              <a:t>{</a:t>
            </a:r>
            <a:r>
              <a:rPr lang="fr-CA" sz="1400" dirty="0" err="1">
                <a:solidFill>
                  <a:srgbClr val="000000"/>
                </a:solidFill>
                <a:latin typeface="Consolas" panose="020B0609020204030204" pitchFamily="49" charset="0"/>
              </a:rPr>
              <a:t>sunInfo.Sunrise.ToLocalTime</a:t>
            </a:r>
            <a:r>
              <a:rPr lang="fr-CA" sz="1400" dirty="0">
                <a:solidFill>
                  <a:srgbClr val="000000"/>
                </a:solidFill>
                <a:latin typeface="Consolas" panose="020B0609020204030204" pitchFamily="49" charset="0"/>
              </a:rPr>
              <a:t>().</a:t>
            </a:r>
            <a:r>
              <a:rPr lang="fr-CA" sz="1400" dirty="0" err="1">
                <a:solidFill>
                  <a:srgbClr val="000000"/>
                </a:solidFill>
                <a:latin typeface="Consolas" panose="020B0609020204030204" pitchFamily="49" charset="0"/>
              </a:rPr>
              <a:t>ToShortTimeString</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p>
          <a:p>
            <a:r>
              <a:rPr lang="fr-CA" sz="1400" dirty="0" err="1">
                <a:solidFill>
                  <a:srgbClr val="000000"/>
                </a:solidFill>
                <a:latin typeface="Consolas" panose="020B0609020204030204" pitchFamily="49" charset="0"/>
              </a:rPr>
              <a:t>sunsetText.Text</a:t>
            </a:r>
            <a:r>
              <a:rPr lang="fr-CA" sz="1400" dirty="0">
                <a:solidFill>
                  <a:srgbClr val="000000"/>
                </a:solidFill>
                <a:latin typeface="Consolas" panose="020B0609020204030204" pitchFamily="49" charset="0"/>
              </a:rPr>
              <a:t> = </a:t>
            </a:r>
            <a:r>
              <a:rPr lang="fr-CA" sz="1400" dirty="0">
                <a:solidFill>
                  <a:srgbClr val="A31515"/>
                </a:solidFill>
                <a:latin typeface="Consolas" panose="020B0609020204030204" pitchFamily="49" charset="0"/>
              </a:rPr>
              <a:t>$"Le couché du Soleil sera à </a:t>
            </a:r>
            <a:r>
              <a:rPr lang="fr-CA" sz="1400" dirty="0">
                <a:solidFill>
                  <a:srgbClr val="000000"/>
                </a:solidFill>
                <a:latin typeface="Consolas" panose="020B0609020204030204" pitchFamily="49" charset="0"/>
              </a:rPr>
              <a:t>{</a:t>
            </a:r>
            <a:r>
              <a:rPr lang="fr-CA" sz="1400" dirty="0" err="1">
                <a:solidFill>
                  <a:srgbClr val="000000"/>
                </a:solidFill>
                <a:latin typeface="Consolas" panose="020B0609020204030204" pitchFamily="49" charset="0"/>
              </a:rPr>
              <a:t>sunInfo.Sunset.ToLocalTime</a:t>
            </a:r>
            <a:r>
              <a:rPr lang="fr-CA" sz="1400" dirty="0">
                <a:solidFill>
                  <a:srgbClr val="000000"/>
                </a:solidFill>
                <a:latin typeface="Consolas" panose="020B0609020204030204" pitchFamily="49" charset="0"/>
              </a:rPr>
              <a:t>().</a:t>
            </a:r>
            <a:r>
              <a:rPr lang="fr-CA" sz="1400" dirty="0" err="1">
                <a:solidFill>
                  <a:srgbClr val="000000"/>
                </a:solidFill>
                <a:latin typeface="Consolas" panose="020B0609020204030204" pitchFamily="49" charset="0"/>
              </a:rPr>
              <a:t>ToShortTimeString</a:t>
            </a:r>
            <a:r>
              <a:rPr lang="fr-CA" sz="1400" dirty="0">
                <a:solidFill>
                  <a:srgbClr val="000000"/>
                </a:solidFill>
                <a:latin typeface="Consolas" panose="020B0609020204030204" pitchFamily="49" charset="0"/>
              </a:rPr>
              <a:t>()}</a:t>
            </a:r>
            <a:r>
              <a:rPr lang="fr-CA" sz="1400" dirty="0">
                <a:solidFill>
                  <a:srgbClr val="A31515"/>
                </a:solidFill>
                <a:latin typeface="Consolas" panose="020B0609020204030204" pitchFamily="49" charset="0"/>
              </a:rPr>
              <a:t>"</a:t>
            </a:r>
            <a:r>
              <a:rPr lang="fr-CA" sz="1400" dirty="0">
                <a:solidFill>
                  <a:srgbClr val="000000"/>
                </a:solidFill>
                <a:latin typeface="Consolas" panose="020B0609020204030204" pitchFamily="49" charset="0"/>
              </a:rPr>
              <a:t>;</a:t>
            </a:r>
            <a:endParaRPr lang="fr-CA" sz="1400" dirty="0"/>
          </a:p>
        </p:txBody>
      </p:sp>
      <p:sp>
        <p:nvSpPr>
          <p:cNvPr id="6" name="Accolade fermante 5">
            <a:extLst>
              <a:ext uri="{FF2B5EF4-FFF2-40B4-BE49-F238E27FC236}">
                <a16:creationId xmlns:a16="http://schemas.microsoft.com/office/drawing/2014/main" id="{1B84C8C5-9532-4657-B06F-C18DFF1739DB}"/>
              </a:ext>
            </a:extLst>
          </p:cNvPr>
          <p:cNvSpPr/>
          <p:nvPr/>
        </p:nvSpPr>
        <p:spPr>
          <a:xfrm rot="5400000">
            <a:off x="7420060" y="3757316"/>
            <a:ext cx="377505" cy="10905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7" name="ZoneTexte 6">
            <a:extLst>
              <a:ext uri="{FF2B5EF4-FFF2-40B4-BE49-F238E27FC236}">
                <a16:creationId xmlns:a16="http://schemas.microsoft.com/office/drawing/2014/main" id="{0EF5AC01-0A61-426B-9077-1067804F87BD}"/>
              </a:ext>
            </a:extLst>
          </p:cNvPr>
          <p:cNvSpPr txBox="1"/>
          <p:nvPr/>
        </p:nvSpPr>
        <p:spPr>
          <a:xfrm>
            <a:off x="5605859" y="4529081"/>
            <a:ext cx="4005905" cy="369332"/>
          </a:xfrm>
          <a:prstGeom prst="rect">
            <a:avLst/>
          </a:prstGeom>
          <a:noFill/>
        </p:spPr>
        <p:txBody>
          <a:bodyPr wrap="none" rtlCol="0">
            <a:spAutoFit/>
          </a:bodyPr>
          <a:lstStyle/>
          <a:p>
            <a:r>
              <a:rPr lang="fr-CA" dirty="0"/>
              <a:t>Converti une heure UTC en format locale</a:t>
            </a:r>
          </a:p>
        </p:txBody>
      </p:sp>
    </p:spTree>
    <p:extLst>
      <p:ext uri="{BB962C8B-B14F-4D97-AF65-F5344CB8AC3E}">
        <p14:creationId xmlns:p14="http://schemas.microsoft.com/office/powerpoint/2010/main" val="2630457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258D-5082-4F2D-9B2A-F152B38D8552}"/>
              </a:ext>
            </a:extLst>
          </p:cNvPr>
          <p:cNvSpPr>
            <a:spLocks noGrp="1"/>
          </p:cNvSpPr>
          <p:nvPr>
            <p:ph type="title"/>
          </p:nvPr>
        </p:nvSpPr>
        <p:spPr/>
        <p:txBody>
          <a:bodyPr/>
          <a:lstStyle/>
          <a:p>
            <a:r>
              <a:rPr lang="fr-CA" dirty="0"/>
              <a:t>Afficher la fenêtre du soleil</a:t>
            </a:r>
          </a:p>
        </p:txBody>
      </p:sp>
      <p:sp>
        <p:nvSpPr>
          <p:cNvPr id="3" name="Espace réservé du contenu 2">
            <a:extLst>
              <a:ext uri="{FF2B5EF4-FFF2-40B4-BE49-F238E27FC236}">
                <a16:creationId xmlns:a16="http://schemas.microsoft.com/office/drawing/2014/main" id="{5F0E9A1E-E64F-469A-A0DB-C78662964971}"/>
              </a:ext>
            </a:extLst>
          </p:cNvPr>
          <p:cNvSpPr>
            <a:spLocks noGrp="1"/>
          </p:cNvSpPr>
          <p:nvPr>
            <p:ph idx="1"/>
          </p:nvPr>
        </p:nvSpPr>
        <p:spPr/>
        <p:txBody>
          <a:bodyPr/>
          <a:lstStyle/>
          <a:p>
            <a:r>
              <a:rPr lang="fr-CA" dirty="0"/>
              <a:t>Ajoutez l’événement </a:t>
            </a:r>
            <a:r>
              <a:rPr lang="fr-CA" b="1" dirty="0"/>
              <a:t>Click</a:t>
            </a:r>
            <a:r>
              <a:rPr lang="fr-CA" dirty="0"/>
              <a:t> pour le bouton de la fenêtre des bandes dessinées lié à l’ouverture des informations du soleil</a:t>
            </a:r>
          </a:p>
          <a:p>
            <a:r>
              <a:rPr lang="fr-CA" dirty="0"/>
              <a:t>Ajoutez le code qui suit</a:t>
            </a:r>
          </a:p>
          <a:p>
            <a:endParaRPr lang="fr-CA" dirty="0"/>
          </a:p>
          <a:p>
            <a:endParaRPr lang="fr-CA" dirty="0"/>
          </a:p>
          <a:p>
            <a:r>
              <a:rPr lang="fr-CA" dirty="0"/>
              <a:t>Le projet devrait être maintenant fonctionnel</a:t>
            </a:r>
          </a:p>
        </p:txBody>
      </p:sp>
      <p:sp>
        <p:nvSpPr>
          <p:cNvPr id="5" name="ZoneTexte 4">
            <a:extLst>
              <a:ext uri="{FF2B5EF4-FFF2-40B4-BE49-F238E27FC236}">
                <a16:creationId xmlns:a16="http://schemas.microsoft.com/office/drawing/2014/main" id="{F6396511-6102-47ED-A7A6-C59BB4458989}"/>
              </a:ext>
            </a:extLst>
          </p:cNvPr>
          <p:cNvSpPr txBox="1"/>
          <p:nvPr/>
        </p:nvSpPr>
        <p:spPr>
          <a:xfrm>
            <a:off x="3273804" y="3258933"/>
            <a:ext cx="6094602" cy="646331"/>
          </a:xfrm>
          <a:prstGeom prst="rect">
            <a:avLst/>
          </a:prstGeom>
          <a:noFill/>
        </p:spPr>
        <p:txBody>
          <a:bodyPr wrap="square">
            <a:spAutoFit/>
          </a:bodyPr>
          <a:lstStyle/>
          <a:p>
            <a:r>
              <a:rPr lang="fr-CA" sz="1800" dirty="0" err="1">
                <a:solidFill>
                  <a:srgbClr val="000000"/>
                </a:solidFill>
                <a:latin typeface="Consolas" panose="020B0609020204030204" pitchFamily="49" charset="0"/>
              </a:rPr>
              <a:t>SunInfo</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sunInfo</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SunInfo</a:t>
            </a:r>
            <a:r>
              <a:rPr lang="fr-CA" sz="1800" dirty="0">
                <a:solidFill>
                  <a:srgbClr val="000000"/>
                </a:solidFill>
                <a:latin typeface="Consolas" panose="020B0609020204030204" pitchFamily="49" charset="0"/>
              </a:rPr>
              <a:t>();</a:t>
            </a:r>
          </a:p>
          <a:p>
            <a:r>
              <a:rPr lang="fr-CA" sz="1800" dirty="0" err="1">
                <a:solidFill>
                  <a:srgbClr val="000000"/>
                </a:solidFill>
                <a:latin typeface="Consolas" panose="020B0609020204030204" pitchFamily="49" charset="0"/>
              </a:rPr>
              <a:t>sunInfo.Show</a:t>
            </a:r>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1482598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A3D744-B9D5-418E-80E8-3D3E65F8FC94}"/>
              </a:ext>
            </a:extLst>
          </p:cNvPr>
          <p:cNvSpPr>
            <a:spLocks noGrp="1"/>
          </p:cNvSpPr>
          <p:nvPr>
            <p:ph type="title"/>
          </p:nvPr>
        </p:nvSpPr>
        <p:spPr/>
        <p:txBody>
          <a:bodyPr/>
          <a:lstStyle/>
          <a:p>
            <a:r>
              <a:rPr lang="fr-CA" dirty="0"/>
              <a:t>Résumé de la 2</a:t>
            </a:r>
            <a:r>
              <a:rPr lang="fr-CA" baseline="30000" dirty="0"/>
              <a:t>e</a:t>
            </a:r>
            <a:r>
              <a:rPr lang="fr-CA" dirty="0"/>
              <a:t> partie</a:t>
            </a:r>
          </a:p>
        </p:txBody>
      </p:sp>
      <p:sp>
        <p:nvSpPr>
          <p:cNvPr id="3" name="Espace réservé du contenu 2">
            <a:extLst>
              <a:ext uri="{FF2B5EF4-FFF2-40B4-BE49-F238E27FC236}">
                <a16:creationId xmlns:a16="http://schemas.microsoft.com/office/drawing/2014/main" id="{1B61A976-24C9-4752-A54A-5E41A519E22B}"/>
              </a:ext>
            </a:extLst>
          </p:cNvPr>
          <p:cNvSpPr>
            <a:spLocks noGrp="1"/>
          </p:cNvSpPr>
          <p:nvPr>
            <p:ph idx="1"/>
          </p:nvPr>
        </p:nvSpPr>
        <p:spPr/>
        <p:txBody>
          <a:bodyPr/>
          <a:lstStyle/>
          <a:p>
            <a:r>
              <a:rPr lang="fr-CA" dirty="0"/>
              <a:t>On peut charger un json parent et ensuite récupérer les enfants à l’aide de sous-</a:t>
            </a:r>
            <a:r>
              <a:rPr lang="fr-CA" dirty="0" err="1"/>
              <a:t>models</a:t>
            </a:r>
            <a:endParaRPr lang="fr-CA" dirty="0"/>
          </a:p>
        </p:txBody>
      </p:sp>
    </p:spTree>
    <p:extLst>
      <p:ext uri="{BB962C8B-B14F-4D97-AF65-F5344CB8AC3E}">
        <p14:creationId xmlns:p14="http://schemas.microsoft.com/office/powerpoint/2010/main" val="2546129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A7CEB-23F8-4D2F-91F3-E514B492E6B4}"/>
              </a:ext>
            </a:extLst>
          </p:cNvPr>
          <p:cNvSpPr>
            <a:spLocks noGrp="1"/>
          </p:cNvSpPr>
          <p:nvPr>
            <p:ph type="title"/>
          </p:nvPr>
        </p:nvSpPr>
        <p:spPr/>
        <p:txBody>
          <a:bodyPr/>
          <a:lstStyle/>
          <a:p>
            <a:r>
              <a:rPr lang="fr-CA" dirty="0"/>
              <a:t>Annexe : mapping des propriétés Json</a:t>
            </a:r>
          </a:p>
        </p:txBody>
      </p:sp>
      <p:sp>
        <p:nvSpPr>
          <p:cNvPr id="3" name="Espace réservé du contenu 2">
            <a:extLst>
              <a:ext uri="{FF2B5EF4-FFF2-40B4-BE49-F238E27FC236}">
                <a16:creationId xmlns:a16="http://schemas.microsoft.com/office/drawing/2014/main" id="{35EE9F5B-83B4-4BFD-9CEE-044CFFC827F6}"/>
              </a:ext>
            </a:extLst>
          </p:cNvPr>
          <p:cNvSpPr>
            <a:spLocks noGrp="1"/>
          </p:cNvSpPr>
          <p:nvPr>
            <p:ph sz="half" idx="1"/>
          </p:nvPr>
        </p:nvSpPr>
        <p:spPr/>
        <p:txBody>
          <a:bodyPr/>
          <a:lstStyle/>
          <a:p>
            <a:r>
              <a:rPr lang="fr-CA" dirty="0"/>
              <a:t>Souvent, on ne peut pas avoir les mêmes nom de propriétés que dans le json</a:t>
            </a:r>
          </a:p>
          <a:p>
            <a:r>
              <a:rPr lang="fr-CA" dirty="0"/>
              <a:t>Une solution simple est d’utiliser l’annotation de données </a:t>
            </a:r>
            <a:r>
              <a:rPr lang="fr-CA" b="1" dirty="0" err="1"/>
              <a:t>JsonProperty</a:t>
            </a:r>
            <a:r>
              <a:rPr lang="fr-CA" dirty="0"/>
              <a:t> comme montrée ci-contre </a:t>
            </a:r>
          </a:p>
          <a:p>
            <a:endParaRPr lang="fr-CA" dirty="0"/>
          </a:p>
        </p:txBody>
      </p:sp>
      <p:sp>
        <p:nvSpPr>
          <p:cNvPr id="6" name="ZoneTexte 5">
            <a:extLst>
              <a:ext uri="{FF2B5EF4-FFF2-40B4-BE49-F238E27FC236}">
                <a16:creationId xmlns:a16="http://schemas.microsoft.com/office/drawing/2014/main" id="{F4F0ADCF-BFA1-4485-8A52-C1A4E411582A}"/>
              </a:ext>
            </a:extLst>
          </p:cNvPr>
          <p:cNvSpPr txBox="1"/>
          <p:nvPr/>
        </p:nvSpPr>
        <p:spPr>
          <a:xfrm>
            <a:off x="7048948" y="1825625"/>
            <a:ext cx="4913555" cy="2554545"/>
          </a:xfrm>
          <a:prstGeom prst="rect">
            <a:avLst/>
          </a:prstGeom>
          <a:noFill/>
        </p:spPr>
        <p:txBody>
          <a:bodyPr wrap="square">
            <a:spAutoFit/>
          </a:bodyPr>
          <a:lstStyle/>
          <a:p>
            <a:r>
              <a:rPr lang="fr-CA" sz="1600" dirty="0">
                <a:solidFill>
                  <a:srgbClr val="0000FF"/>
                </a:solidFill>
                <a:latin typeface="Consolas" panose="020B0609020204030204" pitchFamily="49" charset="0"/>
              </a:rPr>
              <a:t>public</a:t>
            </a:r>
            <a:r>
              <a:rPr lang="fr-CA" sz="1600" dirty="0">
                <a:solidFill>
                  <a:srgbClr val="000000"/>
                </a:solidFill>
                <a:latin typeface="Consolas" panose="020B0609020204030204" pitchFamily="49" charset="0"/>
              </a:rPr>
              <a:t> </a:t>
            </a:r>
            <a:r>
              <a:rPr lang="fr-CA" sz="1600" dirty="0">
                <a:solidFill>
                  <a:srgbClr val="0000FF"/>
                </a:solidFill>
                <a:latin typeface="Consolas" panose="020B0609020204030204" pitchFamily="49" charset="0"/>
              </a:rPr>
              <a:t>class</a:t>
            </a:r>
            <a:r>
              <a:rPr lang="fr-CA" sz="1600" dirty="0">
                <a:solidFill>
                  <a:srgbClr val="000000"/>
                </a:solidFill>
                <a:latin typeface="Consolas" panose="020B0609020204030204" pitchFamily="49" charset="0"/>
              </a:rPr>
              <a:t> </a:t>
            </a:r>
            <a:r>
              <a:rPr lang="fr-CA" sz="1600" dirty="0" err="1">
                <a:solidFill>
                  <a:srgbClr val="2B91AF"/>
                </a:solidFill>
                <a:latin typeface="Consolas" panose="020B0609020204030204" pitchFamily="49" charset="0"/>
              </a:rPr>
              <a:t>ComicModel</a:t>
            </a:r>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a:t>
            </a:r>
          </a:p>
          <a:p>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JsonProperty</a:t>
            </a:r>
            <a:r>
              <a:rPr lang="fr-CA" sz="1600" dirty="0">
                <a:solidFill>
                  <a:srgbClr val="000000"/>
                </a:solidFill>
                <a:latin typeface="Consolas" panose="020B0609020204030204" pitchFamily="49" charset="0"/>
              </a:rPr>
              <a:t>(</a:t>
            </a:r>
            <a:r>
              <a:rPr lang="fr-CA" sz="1600" dirty="0">
                <a:solidFill>
                  <a:srgbClr val="A31515"/>
                </a:solidFill>
                <a:latin typeface="Consolas" panose="020B0609020204030204" pitchFamily="49" charset="0"/>
              </a:rPr>
              <a:t>"</a:t>
            </a:r>
            <a:r>
              <a:rPr lang="fr-CA" sz="1600" dirty="0" err="1">
                <a:solidFill>
                  <a:srgbClr val="A31515"/>
                </a:solidFill>
                <a:latin typeface="Consolas" panose="020B0609020204030204" pitchFamily="49" charset="0"/>
              </a:rPr>
              <a:t>Num</a:t>
            </a:r>
            <a:r>
              <a:rPr lang="fr-CA" sz="1600" dirty="0">
                <a:solidFill>
                  <a:srgbClr val="A31515"/>
                </a:solidFill>
                <a:latin typeface="Consolas" panose="020B0609020204030204" pitchFamily="49" charset="0"/>
              </a:rPr>
              <a:t>"</a:t>
            </a:r>
            <a:r>
              <a:rPr lang="fr-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public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Number { </a:t>
            </a:r>
            <a:r>
              <a:rPr lang="en-CA" sz="1600" dirty="0">
                <a:solidFill>
                  <a:srgbClr val="0000FF"/>
                </a:solidFill>
                <a:latin typeface="Consolas" panose="020B0609020204030204" pitchFamily="49" charset="0"/>
              </a:rPr>
              <a:t>get</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set</a:t>
            </a:r>
            <a:r>
              <a:rPr lang="en-CA" sz="1600" dirty="0">
                <a:solidFill>
                  <a:srgbClr val="000000"/>
                </a:solidFill>
                <a:latin typeface="Consolas" panose="020B0609020204030204" pitchFamily="49" charset="0"/>
              </a:rPr>
              <a:t>; }</a:t>
            </a:r>
          </a:p>
          <a:p>
            <a:endParaRPr lang="fr-CA" sz="1600" dirty="0">
              <a:solidFill>
                <a:srgbClr val="000000"/>
              </a:solidFill>
              <a:latin typeface="Consolas" panose="020B0609020204030204" pitchFamily="49" charset="0"/>
            </a:endParaRPr>
          </a:p>
          <a:p>
            <a:r>
              <a:rPr lang="fr-CA" sz="1600" dirty="0">
                <a:solidFill>
                  <a:srgbClr val="000000"/>
                </a:solidFill>
                <a:latin typeface="Consolas" panose="020B0609020204030204" pitchFamily="49" charset="0"/>
              </a:rPr>
              <a:t>    [</a:t>
            </a:r>
            <a:r>
              <a:rPr lang="fr-CA" sz="1600" dirty="0" err="1">
                <a:solidFill>
                  <a:srgbClr val="000000"/>
                </a:solidFill>
                <a:latin typeface="Consolas" panose="020B0609020204030204" pitchFamily="49" charset="0"/>
              </a:rPr>
              <a:t>JsonProperty</a:t>
            </a:r>
            <a:r>
              <a:rPr lang="fr-CA" sz="1600" dirty="0">
                <a:solidFill>
                  <a:srgbClr val="000000"/>
                </a:solidFill>
                <a:latin typeface="Consolas" panose="020B0609020204030204" pitchFamily="49" charset="0"/>
              </a:rPr>
              <a:t>(</a:t>
            </a:r>
            <a:r>
              <a:rPr lang="fr-CA" sz="1600" dirty="0">
                <a:solidFill>
                  <a:srgbClr val="A31515"/>
                </a:solidFill>
                <a:latin typeface="Consolas" panose="020B0609020204030204" pitchFamily="49" charset="0"/>
              </a:rPr>
              <a:t>"</a:t>
            </a:r>
            <a:r>
              <a:rPr lang="fr-CA" sz="1600" dirty="0" err="1">
                <a:solidFill>
                  <a:srgbClr val="A31515"/>
                </a:solidFill>
                <a:latin typeface="Consolas" panose="020B0609020204030204" pitchFamily="49" charset="0"/>
              </a:rPr>
              <a:t>Img</a:t>
            </a:r>
            <a:r>
              <a:rPr lang="fr-CA" sz="1600" dirty="0">
                <a:solidFill>
                  <a:srgbClr val="A31515"/>
                </a:solidFill>
                <a:latin typeface="Consolas" panose="020B0609020204030204" pitchFamily="49" charset="0"/>
              </a:rPr>
              <a:t>"</a:t>
            </a:r>
            <a:r>
              <a:rPr lang="fr-CA" sz="1600" dirty="0">
                <a:solidFill>
                  <a:srgbClr val="000000"/>
                </a:solidFill>
                <a:latin typeface="Consolas" panose="020B0609020204030204" pitchFamily="49" charset="0"/>
              </a:rPr>
              <a:t>)]</a:t>
            </a: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public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string</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ImagePath</a:t>
            </a:r>
            <a:r>
              <a:rPr lang="en-CA" sz="1600" dirty="0">
                <a:solidFill>
                  <a:srgbClr val="000000"/>
                </a:solidFill>
                <a:latin typeface="Consolas" panose="020B0609020204030204" pitchFamily="49" charset="0"/>
              </a:rPr>
              <a:t> { </a:t>
            </a:r>
            <a:r>
              <a:rPr lang="en-CA" sz="1600" dirty="0">
                <a:solidFill>
                  <a:srgbClr val="0000FF"/>
                </a:solidFill>
                <a:latin typeface="Consolas" panose="020B0609020204030204" pitchFamily="49" charset="0"/>
              </a:rPr>
              <a:t>get</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set</a:t>
            </a:r>
            <a:r>
              <a:rPr lang="en-CA" sz="1600" dirty="0">
                <a:solidFill>
                  <a:srgbClr val="000000"/>
                </a:solidFill>
                <a:latin typeface="Consolas" panose="020B0609020204030204" pitchFamily="49" charset="0"/>
              </a:rPr>
              <a:t>; }</a:t>
            </a:r>
          </a:p>
          <a:p>
            <a:endParaRPr lang="fr-CA" sz="1600" dirty="0">
              <a:solidFill>
                <a:srgbClr val="000000"/>
              </a:solidFill>
              <a:latin typeface="Consolas" panose="020B0609020204030204" pitchFamily="49" charset="0"/>
            </a:endParaRPr>
          </a:p>
          <a:p>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public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string</a:t>
            </a:r>
            <a:r>
              <a:rPr lang="en-CA" sz="1600" dirty="0">
                <a:solidFill>
                  <a:srgbClr val="000000"/>
                </a:solidFill>
                <a:latin typeface="Consolas" panose="020B0609020204030204" pitchFamily="49" charset="0"/>
              </a:rPr>
              <a:t> Title { </a:t>
            </a:r>
            <a:r>
              <a:rPr lang="en-CA" sz="1600" dirty="0">
                <a:solidFill>
                  <a:srgbClr val="0000FF"/>
                </a:solidFill>
                <a:latin typeface="Consolas" panose="020B0609020204030204" pitchFamily="49" charset="0"/>
              </a:rPr>
              <a:t>get</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set</a:t>
            </a:r>
            <a:r>
              <a:rPr lang="en-CA" sz="1600" dirty="0">
                <a:solidFill>
                  <a:srgbClr val="000000"/>
                </a:solidFill>
                <a:latin typeface="Consolas" panose="020B0609020204030204" pitchFamily="49" charset="0"/>
              </a:rPr>
              <a:t>; }</a:t>
            </a:r>
          </a:p>
          <a:p>
            <a:r>
              <a:rPr lang="fr-CA" sz="1600" dirty="0">
                <a:solidFill>
                  <a:srgbClr val="000000"/>
                </a:solidFill>
                <a:latin typeface="Consolas" panose="020B0609020204030204" pitchFamily="49" charset="0"/>
              </a:rPr>
              <a:t>}</a:t>
            </a:r>
            <a:endParaRPr lang="fr-CA" sz="1600" dirty="0"/>
          </a:p>
        </p:txBody>
      </p:sp>
    </p:spTree>
    <p:extLst>
      <p:ext uri="{BB962C8B-B14F-4D97-AF65-F5344CB8AC3E}">
        <p14:creationId xmlns:p14="http://schemas.microsoft.com/office/powerpoint/2010/main" val="1882048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4F3F33-41B6-40B4-B4A4-62C10A88DFBF}"/>
              </a:ext>
            </a:extLst>
          </p:cNvPr>
          <p:cNvSpPr>
            <a:spLocks noGrp="1"/>
          </p:cNvSpPr>
          <p:nvPr>
            <p:ph type="title"/>
          </p:nvPr>
        </p:nvSpPr>
        <p:spPr/>
        <p:txBody>
          <a:bodyPr/>
          <a:lstStyle/>
          <a:p>
            <a:r>
              <a:rPr lang="fr-CA" dirty="0"/>
              <a:t>Références</a:t>
            </a:r>
          </a:p>
        </p:txBody>
      </p:sp>
      <p:sp>
        <p:nvSpPr>
          <p:cNvPr id="3" name="Espace réservé du contenu 2">
            <a:extLst>
              <a:ext uri="{FF2B5EF4-FFF2-40B4-BE49-F238E27FC236}">
                <a16:creationId xmlns:a16="http://schemas.microsoft.com/office/drawing/2014/main" id="{1D6E8089-377C-4537-9829-588D15658BB5}"/>
              </a:ext>
            </a:extLst>
          </p:cNvPr>
          <p:cNvSpPr>
            <a:spLocks noGrp="1"/>
          </p:cNvSpPr>
          <p:nvPr>
            <p:ph sz="half" idx="1"/>
          </p:nvPr>
        </p:nvSpPr>
        <p:spPr/>
        <p:txBody>
          <a:bodyPr/>
          <a:lstStyle/>
          <a:p>
            <a:r>
              <a:rPr lang="fr-CA" dirty="0"/>
              <a:t>Liste d’API intéressantes</a:t>
            </a:r>
          </a:p>
          <a:p>
            <a:pPr lvl="1"/>
            <a:r>
              <a:rPr lang="fr-CA" dirty="0">
                <a:hlinkClick r:id="rId2"/>
              </a:rPr>
              <a:t>https://apilist.fun/</a:t>
            </a:r>
            <a:endParaRPr lang="fr-CA" dirty="0"/>
          </a:p>
          <a:p>
            <a:pPr lvl="1"/>
            <a:endParaRPr lang="fr-CA" dirty="0"/>
          </a:p>
        </p:txBody>
      </p:sp>
      <p:sp>
        <p:nvSpPr>
          <p:cNvPr id="4" name="Espace réservé du contenu 3">
            <a:extLst>
              <a:ext uri="{FF2B5EF4-FFF2-40B4-BE49-F238E27FC236}">
                <a16:creationId xmlns:a16="http://schemas.microsoft.com/office/drawing/2014/main" id="{F630AD11-7AD8-4B84-98CB-92F6141E58CE}"/>
              </a:ext>
            </a:extLst>
          </p:cNvPr>
          <p:cNvSpPr>
            <a:spLocks noGrp="1"/>
          </p:cNvSpPr>
          <p:nvPr>
            <p:ph sz="half" idx="2"/>
          </p:nvPr>
        </p:nvSpPr>
        <p:spPr/>
        <p:txBody>
          <a:bodyPr/>
          <a:lstStyle/>
          <a:p>
            <a:endParaRPr lang="fr-CA"/>
          </a:p>
        </p:txBody>
      </p:sp>
    </p:spTree>
    <p:extLst>
      <p:ext uri="{BB962C8B-B14F-4D97-AF65-F5344CB8AC3E}">
        <p14:creationId xmlns:p14="http://schemas.microsoft.com/office/powerpoint/2010/main" val="53156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FAE30-3417-43B5-B47C-792024836D46}"/>
              </a:ext>
            </a:extLst>
          </p:cNvPr>
          <p:cNvSpPr>
            <a:spLocks noGrp="1"/>
          </p:cNvSpPr>
          <p:nvPr>
            <p:ph type="title"/>
          </p:nvPr>
        </p:nvSpPr>
        <p:spPr/>
        <p:txBody>
          <a:bodyPr/>
          <a:lstStyle/>
          <a:p>
            <a:r>
              <a:rPr lang="fr-CA" dirty="0"/>
              <a:t>Interface pour récupérer les comiques</a:t>
            </a:r>
          </a:p>
        </p:txBody>
      </p:sp>
      <p:pic>
        <p:nvPicPr>
          <p:cNvPr id="5" name="Espace réservé du contenu 4">
            <a:extLst>
              <a:ext uri="{FF2B5EF4-FFF2-40B4-BE49-F238E27FC236}">
                <a16:creationId xmlns:a16="http://schemas.microsoft.com/office/drawing/2014/main" id="{02AD03B9-A1AB-45E9-8C5B-EFA149C2DD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85468" y="1857870"/>
            <a:ext cx="7621064" cy="4286848"/>
          </a:xfrm>
        </p:spPr>
      </p:pic>
    </p:spTree>
    <p:extLst>
      <p:ext uri="{BB962C8B-B14F-4D97-AF65-F5344CB8AC3E}">
        <p14:creationId xmlns:p14="http://schemas.microsoft.com/office/powerpoint/2010/main" val="407446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82BE0-E8F3-4203-BC7A-85D4BB9DD74F}"/>
              </a:ext>
            </a:extLst>
          </p:cNvPr>
          <p:cNvSpPr>
            <a:spLocks noGrp="1"/>
          </p:cNvSpPr>
          <p:nvPr>
            <p:ph type="title"/>
          </p:nvPr>
        </p:nvSpPr>
        <p:spPr/>
        <p:txBody>
          <a:bodyPr/>
          <a:lstStyle/>
          <a:p>
            <a:r>
              <a:rPr lang="fr-CA" dirty="0"/>
              <a:t>Interface pour les informations du soleil</a:t>
            </a:r>
          </a:p>
        </p:txBody>
      </p:sp>
      <p:pic>
        <p:nvPicPr>
          <p:cNvPr id="5" name="Espace réservé du contenu 4">
            <a:extLst>
              <a:ext uri="{FF2B5EF4-FFF2-40B4-BE49-F238E27FC236}">
                <a16:creationId xmlns:a16="http://schemas.microsoft.com/office/drawing/2014/main" id="{B32D6CCB-34F2-4DC0-9290-34BD7C6D75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85468" y="1857870"/>
            <a:ext cx="7621064" cy="4286848"/>
          </a:xfrm>
        </p:spPr>
      </p:pic>
    </p:spTree>
    <p:extLst>
      <p:ext uri="{BB962C8B-B14F-4D97-AF65-F5344CB8AC3E}">
        <p14:creationId xmlns:p14="http://schemas.microsoft.com/office/powerpoint/2010/main" val="4038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B0848-4DA9-4BED-9BCE-42DBC84BA396}"/>
              </a:ext>
            </a:extLst>
          </p:cNvPr>
          <p:cNvSpPr>
            <a:spLocks noGrp="1"/>
          </p:cNvSpPr>
          <p:nvPr>
            <p:ph type="title"/>
          </p:nvPr>
        </p:nvSpPr>
        <p:spPr/>
        <p:txBody>
          <a:bodyPr/>
          <a:lstStyle/>
          <a:p>
            <a:r>
              <a:rPr lang="en-CA" dirty="0"/>
              <a:t>Identifier les </a:t>
            </a:r>
            <a:r>
              <a:rPr lang="en-CA" dirty="0" err="1"/>
              <a:t>données</a:t>
            </a:r>
            <a:r>
              <a:rPr lang="en-CA" dirty="0"/>
              <a:t> </a:t>
            </a:r>
            <a:r>
              <a:rPr lang="en-CA" dirty="0" err="1"/>
              <a:t>récupérées</a:t>
            </a:r>
            <a:endParaRPr lang="fr-CA" dirty="0"/>
          </a:p>
        </p:txBody>
      </p:sp>
      <p:sp>
        <p:nvSpPr>
          <p:cNvPr id="3" name="Espace réservé du contenu 2">
            <a:extLst>
              <a:ext uri="{FF2B5EF4-FFF2-40B4-BE49-F238E27FC236}">
                <a16:creationId xmlns:a16="http://schemas.microsoft.com/office/drawing/2014/main" id="{661DBC4D-ECEE-42C6-8BA0-E977BB84BED9}"/>
              </a:ext>
            </a:extLst>
          </p:cNvPr>
          <p:cNvSpPr>
            <a:spLocks noGrp="1"/>
          </p:cNvSpPr>
          <p:nvPr>
            <p:ph idx="1"/>
          </p:nvPr>
        </p:nvSpPr>
        <p:spPr/>
        <p:txBody>
          <a:bodyPr/>
          <a:lstStyle/>
          <a:p>
            <a:r>
              <a:rPr lang="fr-CA" dirty="0"/>
              <a:t>Pour XKCD, le API est très simple la documentation se retrouve sous ce lien : </a:t>
            </a:r>
            <a:r>
              <a:rPr lang="fr-CA" dirty="0">
                <a:hlinkClick r:id="rId2"/>
              </a:rPr>
              <a:t>https://xkcd.com/json.html</a:t>
            </a:r>
            <a:endParaRPr lang="fr-CA" dirty="0"/>
          </a:p>
          <a:p>
            <a:pPr lvl="1"/>
            <a:r>
              <a:rPr lang="fr-CA" dirty="0"/>
              <a:t>Cliquez sur le lien </a:t>
            </a:r>
            <a:r>
              <a:rPr lang="fr-CA" dirty="0">
                <a:hlinkClick r:id="rId3"/>
              </a:rPr>
              <a:t>https://xkcd.com/info.0.json</a:t>
            </a:r>
            <a:r>
              <a:rPr lang="fr-CA" dirty="0"/>
              <a:t> </a:t>
            </a:r>
          </a:p>
          <a:p>
            <a:r>
              <a:rPr lang="fr-CA" dirty="0"/>
              <a:t>Pour sunrise-sunset.org, la documentation se retrouve sous ce lien : </a:t>
            </a:r>
            <a:r>
              <a:rPr lang="fr-CA" dirty="0">
                <a:hlinkClick r:id="rId4"/>
              </a:rPr>
              <a:t>https://sunrise-sunset.org/api</a:t>
            </a:r>
            <a:endParaRPr lang="fr-CA" dirty="0"/>
          </a:p>
          <a:p>
            <a:pPr lvl="1"/>
            <a:r>
              <a:rPr lang="fr-CA" dirty="0"/>
              <a:t>Cliquez sur le lien </a:t>
            </a:r>
            <a:r>
              <a:rPr lang="fr-CA" dirty="0">
                <a:hlinkClick r:id="rId5"/>
              </a:rPr>
              <a:t>https://api.sunrise-sunset.org/json?lat=36.7201600&amp;lng=-4.4203400</a:t>
            </a:r>
            <a:endParaRPr lang="fr-CA" dirty="0"/>
          </a:p>
          <a:p>
            <a:endParaRPr lang="fr-CA" dirty="0"/>
          </a:p>
          <a:p>
            <a:pPr lvl="1"/>
            <a:endParaRPr lang="fr-CA" dirty="0"/>
          </a:p>
          <a:p>
            <a:pPr lvl="1"/>
            <a:endParaRPr lang="fr-CA" dirty="0"/>
          </a:p>
          <a:p>
            <a:endParaRPr lang="fr-CA" dirty="0"/>
          </a:p>
        </p:txBody>
      </p:sp>
    </p:spTree>
    <p:extLst>
      <p:ext uri="{BB962C8B-B14F-4D97-AF65-F5344CB8AC3E}">
        <p14:creationId xmlns:p14="http://schemas.microsoft.com/office/powerpoint/2010/main" val="344860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51AA2-EA27-484F-86CB-E991821E66B2}"/>
              </a:ext>
            </a:extLst>
          </p:cNvPr>
          <p:cNvSpPr>
            <a:spLocks noGrp="1"/>
          </p:cNvSpPr>
          <p:nvPr>
            <p:ph type="title"/>
          </p:nvPr>
        </p:nvSpPr>
        <p:spPr/>
        <p:txBody>
          <a:bodyPr/>
          <a:lstStyle/>
          <a:p>
            <a:r>
              <a:rPr lang="fr-CA" dirty="0"/>
              <a:t>JSON : XKCD</a:t>
            </a:r>
          </a:p>
        </p:txBody>
      </p:sp>
      <p:sp>
        <p:nvSpPr>
          <p:cNvPr id="3" name="Espace réservé du contenu 2">
            <a:extLst>
              <a:ext uri="{FF2B5EF4-FFF2-40B4-BE49-F238E27FC236}">
                <a16:creationId xmlns:a16="http://schemas.microsoft.com/office/drawing/2014/main" id="{63029EA9-1698-4DE0-856A-4EA4B874B4B2}"/>
              </a:ext>
            </a:extLst>
          </p:cNvPr>
          <p:cNvSpPr>
            <a:spLocks noGrp="1"/>
          </p:cNvSpPr>
          <p:nvPr>
            <p:ph sz="half" idx="1"/>
          </p:nvPr>
        </p:nvSpPr>
        <p:spPr/>
        <p:txBody>
          <a:bodyPr>
            <a:normAutofit fontScale="92500"/>
          </a:bodyPr>
          <a:lstStyle/>
          <a:p>
            <a:r>
              <a:rPr lang="fr-CA" dirty="0"/>
              <a:t>Le lien </a:t>
            </a:r>
            <a:r>
              <a:rPr lang="fr-CA" dirty="0">
                <a:hlinkClick r:id="rId2"/>
              </a:rPr>
              <a:t>https://xkcd.com/info.0.json</a:t>
            </a:r>
            <a:r>
              <a:rPr lang="fr-CA" dirty="0"/>
              <a:t> nous renvoie un json avec l’information concernant le comique actif</a:t>
            </a:r>
          </a:p>
          <a:p>
            <a:r>
              <a:rPr lang="fr-CA" dirty="0"/>
              <a:t>Le lien </a:t>
            </a:r>
            <a:r>
              <a:rPr lang="fr-CA" dirty="0">
                <a:hlinkClick r:id="rId3"/>
              </a:rPr>
              <a:t>http://xkcd.com/614/info.0.json</a:t>
            </a:r>
            <a:r>
              <a:rPr lang="fr-CA" dirty="0"/>
              <a:t> nous renvoie le json avec l’information concernant le comique #614</a:t>
            </a:r>
          </a:p>
          <a:p>
            <a:r>
              <a:rPr lang="fr-CA" dirty="0"/>
              <a:t>Le format du json est celui montré ci-contre</a:t>
            </a:r>
          </a:p>
        </p:txBody>
      </p:sp>
      <p:sp>
        <p:nvSpPr>
          <p:cNvPr id="6" name="ZoneTexte 5">
            <a:extLst>
              <a:ext uri="{FF2B5EF4-FFF2-40B4-BE49-F238E27FC236}">
                <a16:creationId xmlns:a16="http://schemas.microsoft.com/office/drawing/2014/main" id="{9433FAE1-1042-4E40-966A-4AF9866D1ECE}"/>
              </a:ext>
            </a:extLst>
          </p:cNvPr>
          <p:cNvSpPr txBox="1"/>
          <p:nvPr/>
        </p:nvSpPr>
        <p:spPr>
          <a:xfrm>
            <a:off x="6403022" y="2110633"/>
            <a:ext cx="5575617" cy="3539430"/>
          </a:xfrm>
          <a:prstGeom prst="rect">
            <a:avLst/>
          </a:prstGeom>
          <a:noFill/>
        </p:spPr>
        <p:txBody>
          <a:bodyPr wrap="square">
            <a:spAutoFit/>
          </a:bodyPr>
          <a:lstStyle/>
          <a:p>
            <a:r>
              <a:rPr lang="fr-CA" sz="1600" dirty="0"/>
              <a:t>{</a:t>
            </a:r>
          </a:p>
          <a:p>
            <a:r>
              <a:rPr lang="fr-CA" sz="1600" dirty="0"/>
              <a:t>   "month":"9",</a:t>
            </a:r>
          </a:p>
          <a:p>
            <a:r>
              <a:rPr lang="fr-CA" sz="1600" dirty="0"/>
              <a:t>   "num":2354,</a:t>
            </a:r>
          </a:p>
          <a:p>
            <a:r>
              <a:rPr lang="fr-CA" sz="1600" dirty="0"/>
              <a:t>   "</a:t>
            </a:r>
            <a:r>
              <a:rPr lang="fr-CA" sz="1600" dirty="0" err="1"/>
              <a:t>link</a:t>
            </a:r>
            <a:r>
              <a:rPr lang="fr-CA" sz="1600" dirty="0"/>
              <a:t>":"",</a:t>
            </a:r>
          </a:p>
          <a:p>
            <a:r>
              <a:rPr lang="fr-CA" sz="1600" dirty="0"/>
              <a:t>   "year":"2020",</a:t>
            </a:r>
          </a:p>
          <a:p>
            <a:r>
              <a:rPr lang="fr-CA" sz="1600" dirty="0"/>
              <a:t>   "news":"",</a:t>
            </a:r>
          </a:p>
          <a:p>
            <a:r>
              <a:rPr lang="fr-CA" sz="1600" dirty="0"/>
              <a:t>   "safe_</a:t>
            </a:r>
            <a:r>
              <a:rPr lang="fr-CA" sz="1600" dirty="0" err="1"/>
              <a:t>title</a:t>
            </a:r>
            <a:r>
              <a:rPr lang="fr-CA" sz="1600" dirty="0"/>
              <a:t>":"</a:t>
            </a:r>
            <a:r>
              <a:rPr lang="fr-CA" sz="1600" dirty="0" err="1"/>
              <a:t>Stellar</a:t>
            </a:r>
            <a:r>
              <a:rPr lang="fr-CA" sz="1600" dirty="0"/>
              <a:t> </a:t>
            </a:r>
            <a:r>
              <a:rPr lang="fr-CA" sz="1600" dirty="0" err="1"/>
              <a:t>Evolution</a:t>
            </a:r>
            <a:r>
              <a:rPr lang="fr-CA" sz="1600" dirty="0"/>
              <a:t>",</a:t>
            </a:r>
          </a:p>
          <a:p>
            <a:r>
              <a:rPr lang="fr-CA" sz="1600" dirty="0"/>
              <a:t>   "</a:t>
            </a:r>
            <a:r>
              <a:rPr lang="fr-CA" sz="1600" dirty="0" err="1"/>
              <a:t>transcript</a:t>
            </a:r>
            <a:r>
              <a:rPr lang="fr-CA" sz="1600" dirty="0"/>
              <a:t>":"",</a:t>
            </a:r>
          </a:p>
          <a:p>
            <a:r>
              <a:rPr lang="fr-CA" sz="1600" dirty="0"/>
              <a:t>   "</a:t>
            </a:r>
            <a:r>
              <a:rPr lang="fr-CA" sz="1600" dirty="0" err="1"/>
              <a:t>alt":"It</a:t>
            </a:r>
            <a:r>
              <a:rPr lang="fr-CA" sz="1600" dirty="0"/>
              <a:t> </a:t>
            </a:r>
            <a:r>
              <a:rPr lang="fr-CA" sz="1600" dirty="0" err="1"/>
              <a:t>may</a:t>
            </a:r>
            <a:r>
              <a:rPr lang="fr-CA" sz="1600" dirty="0"/>
              <a:t> </a:t>
            </a:r>
            <a:r>
              <a:rPr lang="fr-CA" sz="1600" dirty="0" err="1"/>
              <a:t>remain</a:t>
            </a:r>
            <a:r>
              <a:rPr lang="fr-CA" sz="1600" dirty="0"/>
              <a:t> in </a:t>
            </a:r>
            <a:r>
              <a:rPr lang="fr-CA" sz="1600" dirty="0" err="1"/>
              <a:t>equilibrium</a:t>
            </a:r>
            <a:r>
              <a:rPr lang="fr-CA" sz="1600" dirty="0"/>
              <a:t> for </a:t>
            </a:r>
            <a:r>
              <a:rPr lang="fr-CA" sz="1600" dirty="0" err="1"/>
              <a:t>some</a:t>
            </a:r>
            <a:r>
              <a:rPr lang="fr-CA" sz="1600" dirty="0"/>
              <a:t> time, </a:t>
            </a:r>
            <a:r>
              <a:rPr lang="fr-CA" sz="1600" dirty="0" err="1"/>
              <a:t>slowly</a:t>
            </a:r>
            <a:r>
              <a:rPr lang="fr-CA" sz="1600" dirty="0"/>
              <a:t> </a:t>
            </a:r>
            <a:r>
              <a:rPr lang="fr-CA" sz="1600" dirty="0" err="1"/>
              <a:t>growing</a:t>
            </a:r>
            <a:r>
              <a:rPr lang="fr-CA" sz="1600" dirty="0"/>
              <a:t>, and </a:t>
            </a:r>
            <a:r>
              <a:rPr lang="fr-CA" sz="1600" dirty="0" err="1"/>
              <a:t>then</a:t>
            </a:r>
            <a:r>
              <a:rPr lang="fr-CA" sz="1600" dirty="0"/>
              <a:t> </a:t>
            </a:r>
            <a:r>
              <a:rPr lang="fr-CA" sz="1600" dirty="0" err="1"/>
              <a:t>suddenly</a:t>
            </a:r>
            <a:r>
              <a:rPr lang="fr-CA" sz="1600" dirty="0"/>
              <a:t> </a:t>
            </a:r>
            <a:r>
              <a:rPr lang="fr-CA" sz="1600" dirty="0" err="1"/>
              <a:t>become</a:t>
            </a:r>
            <a:r>
              <a:rPr lang="fr-CA" sz="1600" dirty="0"/>
              <a:t> </a:t>
            </a:r>
            <a:r>
              <a:rPr lang="fr-CA" sz="1600" dirty="0" err="1"/>
              <a:t>significantly</a:t>
            </a:r>
            <a:r>
              <a:rPr lang="fr-CA" sz="1600" dirty="0"/>
              <a:t> </a:t>
            </a:r>
            <a:r>
              <a:rPr lang="fr-CA" sz="1600" dirty="0" err="1"/>
              <a:t>redder</a:t>
            </a:r>
            <a:r>
              <a:rPr lang="fr-CA" sz="1600" dirty="0"/>
              <a:t>.",</a:t>
            </a:r>
          </a:p>
          <a:p>
            <a:r>
              <a:rPr lang="fr-CA" sz="1600" dirty="0"/>
              <a:t>   "</a:t>
            </a:r>
            <a:r>
              <a:rPr lang="fr-CA" sz="1600" dirty="0" err="1"/>
              <a:t>img</a:t>
            </a:r>
            <a:r>
              <a:rPr lang="fr-CA" sz="1600" dirty="0"/>
              <a:t>":"https://imgs.xkcd.com/comics/stellar_evolution.png",</a:t>
            </a:r>
          </a:p>
          <a:p>
            <a:r>
              <a:rPr lang="fr-CA" sz="1600" dirty="0"/>
              <a:t>   "</a:t>
            </a:r>
            <a:r>
              <a:rPr lang="fr-CA" sz="1600" dirty="0" err="1"/>
              <a:t>title</a:t>
            </a:r>
            <a:r>
              <a:rPr lang="fr-CA" sz="1600" dirty="0"/>
              <a:t>":"</a:t>
            </a:r>
            <a:r>
              <a:rPr lang="fr-CA" sz="1600" dirty="0" err="1"/>
              <a:t>Stellar</a:t>
            </a:r>
            <a:r>
              <a:rPr lang="fr-CA" sz="1600" dirty="0"/>
              <a:t> </a:t>
            </a:r>
            <a:r>
              <a:rPr lang="fr-CA" sz="1600" dirty="0" err="1"/>
              <a:t>Evolution</a:t>
            </a:r>
            <a:r>
              <a:rPr lang="fr-CA" sz="1600" dirty="0"/>
              <a:t>",</a:t>
            </a:r>
          </a:p>
          <a:p>
            <a:r>
              <a:rPr lang="fr-CA" sz="1600" dirty="0"/>
              <a:t>   "day":"2"</a:t>
            </a:r>
          </a:p>
          <a:p>
            <a:r>
              <a:rPr lang="fr-CA" sz="1600" dirty="0"/>
              <a:t>}</a:t>
            </a:r>
          </a:p>
        </p:txBody>
      </p:sp>
    </p:spTree>
    <p:extLst>
      <p:ext uri="{BB962C8B-B14F-4D97-AF65-F5344CB8AC3E}">
        <p14:creationId xmlns:p14="http://schemas.microsoft.com/office/powerpoint/2010/main" val="83277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51AA2-EA27-484F-86CB-E991821E66B2}"/>
              </a:ext>
            </a:extLst>
          </p:cNvPr>
          <p:cNvSpPr>
            <a:spLocks noGrp="1"/>
          </p:cNvSpPr>
          <p:nvPr>
            <p:ph type="title"/>
          </p:nvPr>
        </p:nvSpPr>
        <p:spPr/>
        <p:txBody>
          <a:bodyPr/>
          <a:lstStyle/>
          <a:p>
            <a:r>
              <a:rPr lang="fr-CA" dirty="0"/>
              <a:t>JSON : XKCD</a:t>
            </a:r>
          </a:p>
        </p:txBody>
      </p:sp>
      <p:sp>
        <p:nvSpPr>
          <p:cNvPr id="3" name="Espace réservé du contenu 2">
            <a:extLst>
              <a:ext uri="{FF2B5EF4-FFF2-40B4-BE49-F238E27FC236}">
                <a16:creationId xmlns:a16="http://schemas.microsoft.com/office/drawing/2014/main" id="{63029EA9-1698-4DE0-856A-4EA4B874B4B2}"/>
              </a:ext>
            </a:extLst>
          </p:cNvPr>
          <p:cNvSpPr>
            <a:spLocks noGrp="1"/>
          </p:cNvSpPr>
          <p:nvPr>
            <p:ph sz="half" idx="1"/>
          </p:nvPr>
        </p:nvSpPr>
        <p:spPr/>
        <p:txBody>
          <a:bodyPr>
            <a:normAutofit/>
          </a:bodyPr>
          <a:lstStyle/>
          <a:p>
            <a:r>
              <a:rPr lang="fr-CA" dirty="0"/>
              <a:t>Ce qui nous intéresse est le numéro, le titre et le lien vers l’image</a:t>
            </a:r>
          </a:p>
          <a:p>
            <a:r>
              <a:rPr lang="fr-CA" dirty="0"/>
              <a:t>Notre model pour les comiques n’aura que ces trois champs</a:t>
            </a:r>
          </a:p>
          <a:p>
            <a:r>
              <a:rPr lang="fr-CA" dirty="0"/>
              <a:t>Si l’on sait que l’on n’a pas besoin des autres informations, il n’y a aucune utilité à les intégrer dans le code</a:t>
            </a:r>
          </a:p>
          <a:p>
            <a:endParaRPr lang="fr-CA" dirty="0"/>
          </a:p>
        </p:txBody>
      </p:sp>
      <p:sp>
        <p:nvSpPr>
          <p:cNvPr id="6" name="ZoneTexte 5">
            <a:extLst>
              <a:ext uri="{FF2B5EF4-FFF2-40B4-BE49-F238E27FC236}">
                <a16:creationId xmlns:a16="http://schemas.microsoft.com/office/drawing/2014/main" id="{9433FAE1-1042-4E40-966A-4AF9866D1ECE}"/>
              </a:ext>
            </a:extLst>
          </p:cNvPr>
          <p:cNvSpPr txBox="1"/>
          <p:nvPr/>
        </p:nvSpPr>
        <p:spPr>
          <a:xfrm>
            <a:off x="6403022" y="2110633"/>
            <a:ext cx="5575617" cy="3539430"/>
          </a:xfrm>
          <a:prstGeom prst="rect">
            <a:avLst/>
          </a:prstGeom>
          <a:noFill/>
        </p:spPr>
        <p:txBody>
          <a:bodyPr wrap="square">
            <a:spAutoFit/>
          </a:bodyPr>
          <a:lstStyle/>
          <a:p>
            <a:r>
              <a:rPr lang="fr-CA" sz="1600" dirty="0"/>
              <a:t>{</a:t>
            </a:r>
          </a:p>
          <a:p>
            <a:r>
              <a:rPr lang="fr-CA" sz="1600" dirty="0"/>
              <a:t>   "month":"9",</a:t>
            </a:r>
          </a:p>
          <a:p>
            <a:r>
              <a:rPr lang="fr-CA" sz="1600" dirty="0"/>
              <a:t>   "</a:t>
            </a:r>
            <a:r>
              <a:rPr lang="fr-CA" sz="1600" b="1" dirty="0">
                <a:highlight>
                  <a:srgbClr val="FFFF00"/>
                </a:highlight>
              </a:rPr>
              <a:t>num</a:t>
            </a:r>
            <a:r>
              <a:rPr lang="fr-CA" sz="1600" dirty="0"/>
              <a:t>":2354,</a:t>
            </a:r>
          </a:p>
          <a:p>
            <a:r>
              <a:rPr lang="fr-CA" sz="1600" dirty="0"/>
              <a:t>   "</a:t>
            </a:r>
            <a:r>
              <a:rPr lang="fr-CA" sz="1600" dirty="0" err="1"/>
              <a:t>link</a:t>
            </a:r>
            <a:r>
              <a:rPr lang="fr-CA" sz="1600" dirty="0"/>
              <a:t>":"",</a:t>
            </a:r>
          </a:p>
          <a:p>
            <a:r>
              <a:rPr lang="fr-CA" sz="1600" dirty="0"/>
              <a:t>   "year":"2020",</a:t>
            </a:r>
          </a:p>
          <a:p>
            <a:r>
              <a:rPr lang="fr-CA" sz="1600" dirty="0"/>
              <a:t>   "news":"",</a:t>
            </a:r>
          </a:p>
          <a:p>
            <a:r>
              <a:rPr lang="fr-CA" sz="1600" dirty="0"/>
              <a:t>   "safe_</a:t>
            </a:r>
            <a:r>
              <a:rPr lang="fr-CA" sz="1600" dirty="0" err="1"/>
              <a:t>title</a:t>
            </a:r>
            <a:r>
              <a:rPr lang="fr-CA" sz="1600" dirty="0"/>
              <a:t>":"</a:t>
            </a:r>
            <a:r>
              <a:rPr lang="fr-CA" sz="1600" dirty="0" err="1"/>
              <a:t>Stellar</a:t>
            </a:r>
            <a:r>
              <a:rPr lang="fr-CA" sz="1600" dirty="0"/>
              <a:t> </a:t>
            </a:r>
            <a:r>
              <a:rPr lang="fr-CA" sz="1600" dirty="0" err="1"/>
              <a:t>Evolution</a:t>
            </a:r>
            <a:r>
              <a:rPr lang="fr-CA" sz="1600" dirty="0"/>
              <a:t>",</a:t>
            </a:r>
          </a:p>
          <a:p>
            <a:r>
              <a:rPr lang="fr-CA" sz="1600" dirty="0"/>
              <a:t>   "</a:t>
            </a:r>
            <a:r>
              <a:rPr lang="fr-CA" sz="1600" dirty="0" err="1"/>
              <a:t>transcript</a:t>
            </a:r>
            <a:r>
              <a:rPr lang="fr-CA" sz="1600" dirty="0"/>
              <a:t>":"",</a:t>
            </a:r>
          </a:p>
          <a:p>
            <a:r>
              <a:rPr lang="fr-CA" sz="1600" dirty="0"/>
              <a:t>   "</a:t>
            </a:r>
            <a:r>
              <a:rPr lang="fr-CA" sz="1600" dirty="0" err="1"/>
              <a:t>alt":"It</a:t>
            </a:r>
            <a:r>
              <a:rPr lang="fr-CA" sz="1600" dirty="0"/>
              <a:t> </a:t>
            </a:r>
            <a:r>
              <a:rPr lang="fr-CA" sz="1600" dirty="0" err="1"/>
              <a:t>may</a:t>
            </a:r>
            <a:r>
              <a:rPr lang="fr-CA" sz="1600" dirty="0"/>
              <a:t> </a:t>
            </a:r>
            <a:r>
              <a:rPr lang="fr-CA" sz="1600" dirty="0" err="1"/>
              <a:t>remain</a:t>
            </a:r>
            <a:r>
              <a:rPr lang="fr-CA" sz="1600" dirty="0"/>
              <a:t> in </a:t>
            </a:r>
            <a:r>
              <a:rPr lang="fr-CA" sz="1600" dirty="0" err="1"/>
              <a:t>equilibrium</a:t>
            </a:r>
            <a:r>
              <a:rPr lang="fr-CA" sz="1600" dirty="0"/>
              <a:t> for </a:t>
            </a:r>
            <a:r>
              <a:rPr lang="fr-CA" sz="1600" dirty="0" err="1"/>
              <a:t>some</a:t>
            </a:r>
            <a:r>
              <a:rPr lang="fr-CA" sz="1600" dirty="0"/>
              <a:t> time, </a:t>
            </a:r>
            <a:r>
              <a:rPr lang="fr-CA" sz="1600" dirty="0" err="1"/>
              <a:t>slowly</a:t>
            </a:r>
            <a:r>
              <a:rPr lang="fr-CA" sz="1600" dirty="0"/>
              <a:t> </a:t>
            </a:r>
            <a:r>
              <a:rPr lang="fr-CA" sz="1600" dirty="0" err="1"/>
              <a:t>growing</a:t>
            </a:r>
            <a:r>
              <a:rPr lang="fr-CA" sz="1600" dirty="0"/>
              <a:t>, and </a:t>
            </a:r>
            <a:r>
              <a:rPr lang="fr-CA" sz="1600" dirty="0" err="1"/>
              <a:t>then</a:t>
            </a:r>
            <a:r>
              <a:rPr lang="fr-CA" sz="1600" dirty="0"/>
              <a:t> </a:t>
            </a:r>
            <a:r>
              <a:rPr lang="fr-CA" sz="1600" dirty="0" err="1"/>
              <a:t>suddenly</a:t>
            </a:r>
            <a:r>
              <a:rPr lang="fr-CA" sz="1600" dirty="0"/>
              <a:t> </a:t>
            </a:r>
            <a:r>
              <a:rPr lang="fr-CA" sz="1600" dirty="0" err="1"/>
              <a:t>become</a:t>
            </a:r>
            <a:r>
              <a:rPr lang="fr-CA" sz="1600" dirty="0"/>
              <a:t> </a:t>
            </a:r>
            <a:r>
              <a:rPr lang="fr-CA" sz="1600" dirty="0" err="1"/>
              <a:t>significantly</a:t>
            </a:r>
            <a:r>
              <a:rPr lang="fr-CA" sz="1600" dirty="0"/>
              <a:t> </a:t>
            </a:r>
            <a:r>
              <a:rPr lang="fr-CA" sz="1600" dirty="0" err="1"/>
              <a:t>redder</a:t>
            </a:r>
            <a:r>
              <a:rPr lang="fr-CA" sz="1600" dirty="0"/>
              <a:t>.",</a:t>
            </a:r>
          </a:p>
          <a:p>
            <a:r>
              <a:rPr lang="fr-CA" sz="1600" dirty="0"/>
              <a:t>   "</a:t>
            </a:r>
            <a:r>
              <a:rPr lang="fr-CA" sz="1600" b="1" dirty="0" err="1">
                <a:highlight>
                  <a:srgbClr val="FFFF00"/>
                </a:highlight>
              </a:rPr>
              <a:t>img</a:t>
            </a:r>
            <a:r>
              <a:rPr lang="fr-CA" sz="1600" dirty="0"/>
              <a:t>":"https://imgs.xkcd.com/comics/stellar_evolution.png",</a:t>
            </a:r>
          </a:p>
          <a:p>
            <a:r>
              <a:rPr lang="fr-CA" sz="1600" dirty="0"/>
              <a:t>   "</a:t>
            </a:r>
            <a:r>
              <a:rPr lang="fr-CA" sz="1600" b="1" dirty="0" err="1">
                <a:highlight>
                  <a:srgbClr val="FFFF00"/>
                </a:highlight>
              </a:rPr>
              <a:t>title</a:t>
            </a:r>
            <a:r>
              <a:rPr lang="fr-CA" sz="1600" dirty="0"/>
              <a:t>":"</a:t>
            </a:r>
            <a:r>
              <a:rPr lang="fr-CA" sz="1600" dirty="0" err="1"/>
              <a:t>Stellar</a:t>
            </a:r>
            <a:r>
              <a:rPr lang="fr-CA" sz="1600" dirty="0"/>
              <a:t> </a:t>
            </a:r>
            <a:r>
              <a:rPr lang="fr-CA" sz="1600" dirty="0" err="1"/>
              <a:t>Evolution</a:t>
            </a:r>
            <a:r>
              <a:rPr lang="fr-CA" sz="1600" dirty="0"/>
              <a:t>",</a:t>
            </a:r>
          </a:p>
          <a:p>
            <a:r>
              <a:rPr lang="fr-CA" sz="1600" dirty="0"/>
              <a:t>   "day":"2"</a:t>
            </a:r>
          </a:p>
          <a:p>
            <a:r>
              <a:rPr lang="fr-CA" sz="1600" dirty="0"/>
              <a:t>}</a:t>
            </a:r>
          </a:p>
        </p:txBody>
      </p:sp>
    </p:spTree>
    <p:extLst>
      <p:ext uri="{BB962C8B-B14F-4D97-AF65-F5344CB8AC3E}">
        <p14:creationId xmlns:p14="http://schemas.microsoft.com/office/powerpoint/2010/main" val="32676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79B8839-3618-4A95-BBE4-8BFC3C131E8C}"/>
              </a:ext>
            </a:extLst>
          </p:cNvPr>
          <p:cNvSpPr>
            <a:spLocks noGrp="1"/>
          </p:cNvSpPr>
          <p:nvPr>
            <p:ph type="title"/>
          </p:nvPr>
        </p:nvSpPr>
        <p:spPr/>
        <p:txBody>
          <a:bodyPr/>
          <a:lstStyle/>
          <a:p>
            <a:r>
              <a:rPr lang="fr-CA" dirty="0"/>
              <a:t>À prendre en considération</a:t>
            </a:r>
          </a:p>
        </p:txBody>
      </p:sp>
      <p:sp>
        <p:nvSpPr>
          <p:cNvPr id="6" name="Espace réservé du contenu 5">
            <a:extLst>
              <a:ext uri="{FF2B5EF4-FFF2-40B4-BE49-F238E27FC236}">
                <a16:creationId xmlns:a16="http://schemas.microsoft.com/office/drawing/2014/main" id="{8A788653-1BB8-43EF-91CF-A5EF4950F3A2}"/>
              </a:ext>
            </a:extLst>
          </p:cNvPr>
          <p:cNvSpPr>
            <a:spLocks noGrp="1"/>
          </p:cNvSpPr>
          <p:nvPr>
            <p:ph idx="1"/>
          </p:nvPr>
        </p:nvSpPr>
        <p:spPr/>
        <p:txBody>
          <a:bodyPr/>
          <a:lstStyle/>
          <a:p>
            <a:r>
              <a:rPr lang="fr-CA" dirty="0"/>
              <a:t>Je n’utiliserai pas le MVVM pour ce projet, car ce n’est pas le but</a:t>
            </a:r>
          </a:p>
          <a:p>
            <a:pPr lvl="1"/>
            <a:r>
              <a:rPr lang="fr-CA" dirty="0"/>
              <a:t>Toutefois, je ne recommande pas de mettre du code directement derrière les boutons</a:t>
            </a:r>
          </a:p>
          <a:p>
            <a:pPr lvl="1"/>
            <a:r>
              <a:rPr lang="fr-CA" dirty="0"/>
              <a:t>Rien de vous empêche d’adapter le projet pour être en MVVM</a:t>
            </a:r>
          </a:p>
          <a:p>
            <a:r>
              <a:rPr lang="fr-CA" dirty="0"/>
              <a:t>Nous allons avoir 2 projets dans la solution soit un premier pour l’interface et un second pour la gestion des requêtes</a:t>
            </a:r>
          </a:p>
          <a:p>
            <a:endParaRPr lang="fr-CA" dirty="0"/>
          </a:p>
          <a:p>
            <a:endParaRPr lang="fr-CA" dirty="0"/>
          </a:p>
        </p:txBody>
      </p:sp>
    </p:spTree>
    <p:extLst>
      <p:ext uri="{BB962C8B-B14F-4D97-AF65-F5344CB8AC3E}">
        <p14:creationId xmlns:p14="http://schemas.microsoft.com/office/powerpoint/2010/main" val="16447681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3173</Words>
  <Application>Microsoft Office PowerPoint</Application>
  <PresentationFormat>Grand écran</PresentationFormat>
  <Paragraphs>373</Paragraphs>
  <Slides>38</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Calibri</vt:lpstr>
      <vt:lpstr>Calibri Light</vt:lpstr>
      <vt:lpstr>Consolas</vt:lpstr>
      <vt:lpstr>Thème Office</vt:lpstr>
      <vt:lpstr>Requête web</vt:lpstr>
      <vt:lpstr>Consommer un API</vt:lpstr>
      <vt:lpstr>Le projet</vt:lpstr>
      <vt:lpstr>Interface pour récupérer les comiques</vt:lpstr>
      <vt:lpstr>Interface pour les informations du soleil</vt:lpstr>
      <vt:lpstr>Identifier les données récupérées</vt:lpstr>
      <vt:lpstr>JSON : XKCD</vt:lpstr>
      <vt:lpstr>JSON : XKCD</vt:lpstr>
      <vt:lpstr>À prendre en considération</vt:lpstr>
      <vt:lpstr>Création de la solution</vt:lpstr>
      <vt:lpstr>Fenêtre principale</vt:lpstr>
      <vt:lpstr>Classe ApiHelper</vt:lpstr>
      <vt:lpstr>Classe ApiHelper</vt:lpstr>
      <vt:lpstr>Méthode InitializeClient</vt:lpstr>
      <vt:lpstr>HttpClient : Supplément</vt:lpstr>
      <vt:lpstr>Initialisation du client</vt:lpstr>
      <vt:lpstr>Classe pour charger les comiques</vt:lpstr>
      <vt:lpstr>LoadComic</vt:lpstr>
      <vt:lpstr>LoadComic</vt:lpstr>
      <vt:lpstr>Model pour les comiques</vt:lpstr>
      <vt:lpstr>LoadComic : Finition</vt:lpstr>
      <vt:lpstr>Code de la fenêtre</vt:lpstr>
      <vt:lpstr>Tâche LoadImage</vt:lpstr>
      <vt:lpstr>Chargement de l’image</vt:lpstr>
      <vt:lpstr>Ajout des fonctions aux boutons</vt:lpstr>
      <vt:lpstr>Résumé de la première partie</vt:lpstr>
      <vt:lpstr>Partie 2 : Information du soleil</vt:lpstr>
      <vt:lpstr>Description</vt:lpstr>
      <vt:lpstr>Création du modèle</vt:lpstr>
      <vt:lpstr>Création des modèles</vt:lpstr>
      <vt:lpstr>Création des modèles</vt:lpstr>
      <vt:lpstr>SunProcessor</vt:lpstr>
      <vt:lpstr>SunProcessor</vt:lpstr>
      <vt:lpstr>Code-behind de la fenêtre</vt:lpstr>
      <vt:lpstr>Afficher la fenêtre du soleil</vt:lpstr>
      <vt:lpstr>Résumé de la 2e partie</vt:lpstr>
      <vt:lpstr>Annexe : mapping des propriétés Json</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Bourré</dc:creator>
  <cp:lastModifiedBy>Nicolas Bourré</cp:lastModifiedBy>
  <cp:revision>2</cp:revision>
  <dcterms:created xsi:type="dcterms:W3CDTF">2020-09-04T20:03:24Z</dcterms:created>
  <dcterms:modified xsi:type="dcterms:W3CDTF">2021-09-10T18:48:24Z</dcterms:modified>
</cp:coreProperties>
</file>