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1" r:id="rId3"/>
    <p:sldId id="257" r:id="rId4"/>
    <p:sldId id="299" r:id="rId5"/>
    <p:sldId id="258" r:id="rId6"/>
    <p:sldId id="262" r:id="rId7"/>
    <p:sldId id="260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0" r:id="rId20"/>
    <p:sldId id="274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7" r:id="rId29"/>
    <p:sldId id="289" r:id="rId30"/>
    <p:sldId id="288" r:id="rId31"/>
    <p:sldId id="285" r:id="rId32"/>
    <p:sldId id="286" r:id="rId33"/>
    <p:sldId id="290" r:id="rId34"/>
    <p:sldId id="292" r:id="rId35"/>
    <p:sldId id="291" r:id="rId36"/>
    <p:sldId id="293" r:id="rId37"/>
    <p:sldId id="294" r:id="rId38"/>
    <p:sldId id="295" r:id="rId39"/>
    <p:sldId id="296" r:id="rId40"/>
    <p:sldId id="298" r:id="rId41"/>
    <p:sldId id="297" r:id="rId42"/>
    <p:sldId id="275" r:id="rId43"/>
    <p:sldId id="280" r:id="rId44"/>
    <p:sldId id="281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BA53AE5-DF6A-4452-B177-CDB423FBEE24}">
          <p14:sldIdLst>
            <p14:sldId id="256"/>
            <p14:sldId id="271"/>
            <p14:sldId id="257"/>
            <p14:sldId id="299"/>
            <p14:sldId id="258"/>
            <p14:sldId id="262"/>
            <p14:sldId id="260"/>
            <p14:sldId id="259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3"/>
            <p14:sldId id="270"/>
            <p14:sldId id="274"/>
            <p14:sldId id="276"/>
            <p14:sldId id="277"/>
            <p14:sldId id="278"/>
            <p14:sldId id="279"/>
            <p14:sldId id="282"/>
            <p14:sldId id="283"/>
            <p14:sldId id="284"/>
            <p14:sldId id="287"/>
            <p14:sldId id="289"/>
            <p14:sldId id="288"/>
            <p14:sldId id="285"/>
            <p14:sldId id="286"/>
            <p14:sldId id="290"/>
            <p14:sldId id="292"/>
            <p14:sldId id="291"/>
            <p14:sldId id="293"/>
            <p14:sldId id="294"/>
            <p14:sldId id="295"/>
            <p14:sldId id="296"/>
            <p14:sldId id="298"/>
            <p14:sldId id="297"/>
            <p14:sldId id="275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2965DA-E32C-45C6-A937-5318718B8A8F}" v="13" dt="2021-09-13T15:28:41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-226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8494B-3AE9-4A2E-9ECF-2CB24EFB9A45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654A7-5FD8-442B-9FCD-436FFC414B5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087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async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Source du projet : </a:t>
            </a:r>
            <a:r>
              <a:rPr lang="fr-CA" dirty="0">
                <a:hlinkClick r:id="rId3"/>
              </a:rPr>
              <a:t>https://docs.microsoft.com/en-us/dotnet/csharp/programming-guide/concepts/async/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654A7-5FD8-442B-9FCD-436FFC414B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989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654A7-5FD8-442B-9FCD-436FFC414B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460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654A7-5FD8-442B-9FCD-436FFC414B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358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Les délais avec le .</a:t>
            </a:r>
            <a:r>
              <a:rPr lang="fr-CA" dirty="0" err="1"/>
              <a:t>Wait</a:t>
            </a:r>
            <a:r>
              <a:rPr lang="fr-CA" dirty="0"/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654A7-5FD8-442B-9FCD-436FFC414B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7507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Source : https://stackoverflow.com/a/13140963/503842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654A7-5FD8-442B-9FCD-436FFC414B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757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654A7-5FD8-442B-9FCD-436FFC414B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977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654A7-5FD8-442B-9FCD-436FFC414B5E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233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654A7-5FD8-442B-9FCD-436FFC414B5E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7386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654A7-5FD8-442B-9FCD-436FFC414B5E}" type="slidenum">
              <a:rPr lang="fr-CA" smtClean="0"/>
              <a:t>44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091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E266A-0A3B-46C3-9561-9D3BB6D6A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01B5F3-BBA6-4FDE-9D2E-8C0DDC442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03F4E7-256E-4B40-B1CD-330E0F24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4424-AFDA-46CA-BD50-0F25CBE25A79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75F9D-845E-47EB-B710-F8EA7A7D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CB3F86-DD99-4F3D-BC66-43024EEA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AEF-96EF-4D86-99B3-4B6EF038AA2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251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91E61-4EBD-4545-A389-2E443BBD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C09C9F-5052-41C6-B0AD-F4BBE2DF4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9F6455-5441-43C5-A8AB-FBAE6328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4424-AFDA-46CA-BD50-0F25CBE25A79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4A8FDF-F47E-4EE7-A455-8EECAFAD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CAF8C-6149-4207-BF16-D99CAC2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AEF-96EF-4D86-99B3-4B6EF038AA2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5202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C68409-EB63-4325-B6BE-18C635A57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8FE0F4-2E93-4A98-BC6B-2EEAFB202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00407B-EE9C-41D3-952F-22C23E40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4424-AFDA-46CA-BD50-0F25CBE25A79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5F5F48-5466-423E-8DFF-5B2E498E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A7AEF-C7AD-40D0-930D-99E24F5B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AEF-96EF-4D86-99B3-4B6EF038AA2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92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B06BD-7684-4787-9221-08A9697B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C9FC2A-570E-4836-B1DD-E3D63BA6A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FBEEE5-C0D8-4111-AE94-B14F44A5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4424-AFDA-46CA-BD50-0F25CBE25A79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7E302-71C4-4BFD-B539-0113C70E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D8D0F1-72E8-412B-A445-C9FAE1E3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AEF-96EF-4D86-99B3-4B6EF038AA2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125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18219-3AD1-4A5E-9073-F8DF85B6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540CFB-224F-4DB7-8208-AD6281DF3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B07B1A-393A-4688-93A4-0069EEE3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4424-AFDA-46CA-BD50-0F25CBE25A79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C85F56-966D-44CE-A092-1EF3C3EF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93602-68C2-4E65-BF39-90BA6CB7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AEF-96EF-4D86-99B3-4B6EF038AA2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238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D050C-5E1D-46CB-90C5-0D2F890E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55194-D852-40B5-B2EA-47BC27F2F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CA7FE3-6A85-49E1-948A-C9C5AC6EB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EA134-2171-41EA-A156-FDD07CCD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4424-AFDA-46CA-BD50-0F25CBE25A79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D3BB92-9CC2-4972-85E1-C38886BF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31C321-2C34-4740-A518-59A787DA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AEF-96EF-4D86-99B3-4B6EF038AA2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644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3928B-A08D-4E48-995A-7B50D548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E71E0C-CF28-4D17-953D-47EE01B2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C101F3-D9F8-4FC8-8416-59E97CD18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AF21CC-FD44-4A97-9F72-521733673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D5A26F-DEED-4F62-BF11-AD3CD53EC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BE58B4-101B-402F-AD35-F872A996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4424-AFDA-46CA-BD50-0F25CBE25A79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976CCE-2F7E-415F-875A-C552C971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90F0B8-D34B-476D-B0C6-E9B22C5C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AEF-96EF-4D86-99B3-4B6EF038AA2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397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A4241-4FBE-438F-B393-9F22129F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1A998A-9ED1-4D56-8239-BF9EB878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4424-AFDA-46CA-BD50-0F25CBE25A79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17A663-6714-4BBB-BF8C-63C83E1A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181552-0713-40E9-962B-59249129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AEF-96EF-4D86-99B3-4B6EF038AA2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369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266D6D-5FAC-41D4-9F0B-FA11D797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4424-AFDA-46CA-BD50-0F25CBE25A79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AB5CFC-72E6-45B6-9B01-D9DF0E67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D7A168-2DD9-4697-A3FA-FAC0A87B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AEF-96EF-4D86-99B3-4B6EF038AA2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216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4B5DC-AC1E-4418-A9CC-B4724773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89037-5AED-4E6A-97A0-B5FC034FC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04E6BB-0FC6-4997-B234-30B7E23EC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92EDA3-D2FE-458E-98D3-0EA81956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4424-AFDA-46CA-BD50-0F25CBE25A79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7035E6-F7B3-4362-B9F2-976A82C9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8EAC1F-DB2C-40C4-8DBC-A7C341ED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AEF-96EF-4D86-99B3-4B6EF038AA2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51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E1C90-78F7-45CB-906D-7922959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1A101C-238D-4326-BBCF-8BFC01BFE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7BC4E6-DF54-49E6-8CFA-2A3A22265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9AC556-2040-4C1A-8C4D-9EA21BDA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4424-AFDA-46CA-BD50-0F25CBE25A79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DA7F96-1D71-41BA-A823-923272AE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56E18E-3461-4542-BC5A-EA6BBCDA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DAEF-96EF-4D86-99B3-4B6EF038AA2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35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1EA3E4-B7F4-42A2-903A-D5227958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8F08EA-D7F9-4CE8-AE09-BA81B1717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D8BDAE-4F6D-4A24-95B0-EB6B8FA50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4424-AFDA-46CA-BD50-0F25CBE25A79}" type="datetimeFigureOut">
              <a:rPr lang="fr-CA" smtClean="0"/>
              <a:t>2021-12-19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FCC946-7875-4390-AC53-BC1A521BF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37434-E8D4-47E4-A8AE-A0337FC5E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DAEF-96EF-4D86-99B3-4B6EF038AA2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309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ourre/sujets_speciaux_async_exemples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moh18sh5p4" TargetMode="External"/><Relationship Id="rId2" Type="http://schemas.openxmlformats.org/officeDocument/2006/relationships/hyperlink" Target="https://docs.microsoft.com/fr-fr/dotnet/csharp/programming-guide/concepts/async/#dont-block-await-instea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480E4-E76D-467F-BD4F-F69D02816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 dirty="0"/>
              <a:t>Programmation asynchrone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100E41-EFD4-408F-A421-0431B6ADB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816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52CD5-4EC3-4959-80F2-28F26D88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65127-3C1D-4E66-8FDA-ED5DCE6E9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Récupérez et clonez le projet dans ce </a:t>
            </a:r>
            <a:r>
              <a:rPr lang="fr-CA" noProof="0" dirty="0">
                <a:hlinkClick r:id="rId3"/>
              </a:rPr>
              <a:t>dépôt</a:t>
            </a:r>
            <a:endParaRPr lang="fr-CA" noProof="0" dirty="0"/>
          </a:p>
          <a:p>
            <a:pPr lvl="1"/>
            <a:r>
              <a:rPr lang="fr-CA" noProof="0" dirty="0"/>
              <a:t>Rappel : Dans le dossier destination, « git clone </a:t>
            </a:r>
            <a:r>
              <a:rPr lang="fr-CA" i="1" noProof="0" dirty="0"/>
              <a:t>URL </a:t>
            </a:r>
            <a:r>
              <a:rPr lang="fr-CA" noProof="0" dirty="0"/>
              <a:t>»</a:t>
            </a:r>
          </a:p>
          <a:p>
            <a:r>
              <a:rPr lang="fr-CA" noProof="0" dirty="0"/>
              <a:t>Le projet Microsoft consiste en la préparation d’un déjeuner soit des œufs, des </a:t>
            </a:r>
            <a:r>
              <a:rPr lang="fr-CA" i="1" noProof="0" dirty="0"/>
              <a:t>toasts</a:t>
            </a:r>
            <a:r>
              <a:rPr lang="fr-CA" noProof="0" dirty="0"/>
              <a:t>, du bacon, du jus d’orange et du café en utilisant différentes méthodes</a:t>
            </a:r>
          </a:p>
          <a:p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419879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15DAE-35D1-4121-A0F8-2869B2BF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Programme séquentiel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F333A-4CCB-432A-BF89-0BCAA16F55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noProof="0" dirty="0"/>
              <a:t>Le premier projet consiste en une application séquentielle classique</a:t>
            </a:r>
          </a:p>
          <a:p>
            <a:r>
              <a:rPr lang="fr-CA" noProof="0" dirty="0"/>
              <a:t>Ainsi chaque méthode prend un certain temps</a:t>
            </a:r>
          </a:p>
          <a:p>
            <a:pPr lvl="1"/>
            <a:r>
              <a:rPr lang="fr-CA" noProof="0" dirty="0"/>
              <a:t>J’ai mis des délais pour simuler</a:t>
            </a:r>
          </a:p>
          <a:p>
            <a:r>
              <a:rPr lang="fr-CA" noProof="0" dirty="0"/>
              <a:t>Avant de préparer les rôties, il faut attendre que le bacon soit prêt et avant cela les œufs</a:t>
            </a:r>
          </a:p>
          <a:p>
            <a:endParaRPr lang="fr-CA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CB3C4F-8FAE-46E2-8EE0-8A3FA227C489}"/>
              </a:ext>
            </a:extLst>
          </p:cNvPr>
          <p:cNvSpPr txBox="1"/>
          <p:nvPr/>
        </p:nvSpPr>
        <p:spPr>
          <a:xfrm>
            <a:off x="6172202" y="1323638"/>
            <a:ext cx="60975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Coffee cup =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PourCoffee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Console.WriteLine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"coffee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is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ready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CA" b="0" dirty="0">
                <a:effectLst/>
              </a:rPr>
            </a:b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Egg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eggs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FryEggs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C53929"/>
                </a:solidFill>
                <a:effectLst/>
                <a:latin typeface="Roboto Mono"/>
              </a:rPr>
              <a:t>2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Console.WriteLine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eggs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 are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ready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CA" b="0" dirty="0">
                <a:effectLst/>
              </a:rPr>
            </a:b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Bacon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bacon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FryBacon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C53929"/>
                </a:solidFill>
                <a:effectLst/>
                <a:latin typeface="Roboto Mono"/>
              </a:rPr>
              <a:t>3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Console.WriteLine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"bacon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is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ready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CA" b="0" dirty="0">
                <a:effectLst/>
              </a:rPr>
            </a:b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Toast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toast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ToastBread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C53929"/>
                </a:solidFill>
                <a:effectLst/>
                <a:latin typeface="Roboto Mono"/>
              </a:rPr>
              <a:t>2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ApplyButter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(toast);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ApplyJam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(toast);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Console.WriteLine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"toast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is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ready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CA" b="0" dirty="0">
                <a:effectLst/>
              </a:rPr>
            </a:b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Juice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oj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PourOJ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Console.WriteLine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oj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is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ready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Console.WriteLine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"Breakfast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is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ready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!"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br>
              <a:rPr lang="fr-CA" dirty="0"/>
            </a:b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3555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15DAE-35D1-4121-A0F8-2869B2BF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Programme séquentiel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F333A-4CCB-432A-BF89-0BCAA16F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51270" cy="4351338"/>
          </a:xfrm>
        </p:spPr>
        <p:txBody>
          <a:bodyPr>
            <a:normAutofit lnSpcReduction="10000"/>
          </a:bodyPr>
          <a:lstStyle/>
          <a:p>
            <a:r>
              <a:rPr lang="fr-CA" noProof="0" dirty="0"/>
              <a:t>Dans le projet, l’ordinateur exécute les instructions de façon synchrone et attend que chaque instruction soit complétée avant de passer à la suivante</a:t>
            </a:r>
          </a:p>
          <a:p>
            <a:r>
              <a:rPr lang="fr-CA" noProof="0" dirty="0"/>
              <a:t>Si on appliquait la méthode séquentielle, le déjeuner serait servi froid</a:t>
            </a:r>
          </a:p>
          <a:p>
            <a:r>
              <a:rPr lang="fr-CA" noProof="0" dirty="0"/>
              <a:t>Dans la réalité, on fait les choses de manière asynchrone</a:t>
            </a:r>
          </a:p>
          <a:p>
            <a:r>
              <a:rPr lang="fr-CA" noProof="0" dirty="0"/>
              <a:t>Si l’on veut que l’ordi exécute le code de manière asynchrone, il faut écrire du code asynchrone</a:t>
            </a:r>
          </a:p>
        </p:txBody>
      </p:sp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A20FED1-7154-43FB-A98E-078E9DD8C3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69" y="1825625"/>
            <a:ext cx="2348481" cy="4351338"/>
          </a:xfrm>
        </p:spPr>
      </p:pic>
    </p:spTree>
    <p:extLst>
      <p:ext uri="{BB962C8B-B14F-4D97-AF65-F5344CB8AC3E}">
        <p14:creationId xmlns:p14="http://schemas.microsoft.com/office/powerpoint/2010/main" val="385086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15DAE-35D1-4121-A0F8-2869B2BF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Programme séquentiel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F333A-4CCB-432A-BF89-0BCAA16F5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 dirty="0"/>
              <a:t>En quoi est-ce important l’asynchronisme?</a:t>
            </a:r>
          </a:p>
          <a:p>
            <a:r>
              <a:rPr lang="fr-CA" noProof="0" dirty="0"/>
              <a:t>On ne veut pas que notre téléphone gèle lorsque l’application attend pour des données à télécharger</a:t>
            </a:r>
          </a:p>
          <a:p>
            <a:r>
              <a:rPr lang="fr-CA" noProof="0" dirty="0"/>
              <a:t>On ne veut pas bloquer les threads</a:t>
            </a:r>
          </a:p>
          <a:p>
            <a:r>
              <a:rPr lang="fr-CA" noProof="0" dirty="0"/>
              <a:t>L’objectif est une meilleure fluidité dans l’utilisation de l’application</a:t>
            </a:r>
          </a:p>
          <a:p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44489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CBB99-7FDC-4AE2-9536-7D8B157F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Éviter les blocages avec </a:t>
            </a:r>
            <a:r>
              <a:rPr lang="fr-CA" b="1" noProof="0" dirty="0" err="1"/>
              <a:t>await</a:t>
            </a:r>
            <a:endParaRPr lang="fr-CA" b="1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5518D1-6284-4892-B5B3-3ABAAC44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Le premier projet (01_sync_breakfast) démontre une mauvaise pratique soit écrire du code synchrone pour des opérations asynchrones</a:t>
            </a:r>
          </a:p>
          <a:p>
            <a:r>
              <a:rPr lang="fr-CA" noProof="0" dirty="0"/>
              <a:t>C’est comme si l’on restait les yeux fixés sur le grille-pain après avoir mis le pain dedans</a:t>
            </a:r>
          </a:p>
          <a:p>
            <a:pPr lvl="1"/>
            <a:r>
              <a:rPr lang="fr-CA" noProof="0" dirty="0"/>
              <a:t>On n’écouterait personne tant que le pain ne serait pas sorti</a:t>
            </a:r>
          </a:p>
          <a:p>
            <a:r>
              <a:rPr lang="fr-CA" noProof="0" dirty="0"/>
              <a:t>Le mot clé </a:t>
            </a:r>
            <a:r>
              <a:rPr lang="fr-CA" b="1" noProof="0" dirty="0" err="1"/>
              <a:t>await</a:t>
            </a:r>
            <a:r>
              <a:rPr lang="fr-CA" noProof="0" dirty="0"/>
              <a:t> permet de démarrer une tâche sans bloquer le thread, puis de poursuivre l’exécution une fois cette tâche terminée</a:t>
            </a:r>
          </a:p>
        </p:txBody>
      </p:sp>
    </p:spTree>
    <p:extLst>
      <p:ext uri="{BB962C8B-B14F-4D97-AF65-F5344CB8AC3E}">
        <p14:creationId xmlns:p14="http://schemas.microsoft.com/office/powerpoint/2010/main" val="150202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7187B-544F-471F-85FA-92346AB0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2 : Mise à jour avec </a:t>
            </a:r>
            <a:r>
              <a:rPr lang="fr-CA" noProof="0" dirty="0" err="1"/>
              <a:t>await</a:t>
            </a:r>
            <a:endParaRPr lang="fr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2B5E7-245A-4BF0-BB9E-ACAA1797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1233" cy="4351338"/>
          </a:xfrm>
        </p:spPr>
        <p:txBody>
          <a:bodyPr/>
          <a:lstStyle/>
          <a:p>
            <a:r>
              <a:rPr lang="fr-CA" noProof="0" dirty="0"/>
              <a:t>On remarque :</a:t>
            </a:r>
          </a:p>
          <a:p>
            <a:pPr lvl="1"/>
            <a:r>
              <a:rPr lang="fr-CA" noProof="0" dirty="0"/>
              <a:t>Le mot clé </a:t>
            </a:r>
            <a:r>
              <a:rPr lang="fr-CA" b="1" noProof="0" dirty="0" err="1"/>
              <a:t>await</a:t>
            </a:r>
            <a:r>
              <a:rPr lang="fr-CA" noProof="0" dirty="0"/>
              <a:t> avant l’appel des fonctions</a:t>
            </a:r>
          </a:p>
          <a:p>
            <a:pPr lvl="1"/>
            <a:r>
              <a:rPr lang="fr-CA" noProof="0" dirty="0"/>
              <a:t>Le suffixe « </a:t>
            </a:r>
            <a:r>
              <a:rPr lang="fr-CA" i="1" noProof="0" dirty="0" err="1"/>
              <a:t>Async</a:t>
            </a:r>
            <a:r>
              <a:rPr lang="fr-CA" noProof="0" dirty="0"/>
              <a:t> » qui est une convention pour les tâches asynchrones</a:t>
            </a:r>
          </a:p>
          <a:p>
            <a:pPr lvl="1"/>
            <a:r>
              <a:rPr lang="fr-CA" noProof="0" dirty="0"/>
              <a:t>Le </a:t>
            </a:r>
            <a:r>
              <a:rPr lang="fr-CA" i="1" noProof="0" dirty="0"/>
              <a:t>main</a:t>
            </a:r>
            <a:r>
              <a:rPr lang="fr-CA" noProof="0" dirty="0"/>
              <a:t> devient une </a:t>
            </a:r>
            <a:r>
              <a:rPr lang="fr-CA" b="1" noProof="0" dirty="0" err="1"/>
              <a:t>Task</a:t>
            </a:r>
            <a:endParaRPr lang="fr-CA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2E4BF1-9F2E-4EAD-A48D-384BB45D3CCB}"/>
              </a:ext>
            </a:extLst>
          </p:cNvPr>
          <p:cNvSpPr txBox="1"/>
          <p:nvPr/>
        </p:nvSpPr>
        <p:spPr>
          <a:xfrm>
            <a:off x="6889433" y="1825625"/>
            <a:ext cx="486060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Coffee cup =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PourCoffee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Console.WriteLine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"coffee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is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ready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CA" b="0" dirty="0">
                <a:effectLst/>
              </a:rPr>
            </a:b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Egg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eggs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lang="fr-CA" sz="1800" b="0" i="0" u="none" strike="noStrike" dirty="0" err="1">
                <a:solidFill>
                  <a:srgbClr val="3F51B5"/>
                </a:solidFill>
                <a:effectLst/>
                <a:latin typeface="Roboto Mono"/>
              </a:rPr>
              <a:t>await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FryEggsAsync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C53929"/>
                </a:solidFill>
                <a:effectLst/>
                <a:latin typeface="Roboto Mono"/>
              </a:rPr>
              <a:t>2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Console.WriteLine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eggs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 are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ready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CA" b="0" dirty="0">
                <a:effectLst/>
              </a:rPr>
            </a:b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Bacon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bacon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lang="fr-CA" sz="1800" b="0" i="0" u="none" strike="noStrike" dirty="0" err="1">
                <a:solidFill>
                  <a:srgbClr val="3F51B5"/>
                </a:solidFill>
                <a:effectLst/>
                <a:latin typeface="Roboto Mono"/>
              </a:rPr>
              <a:t>await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FryBaconAsync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 (</a:t>
            </a:r>
            <a:r>
              <a:rPr lang="fr-CA" sz="1800" b="0" i="0" u="none" strike="noStrike" dirty="0">
                <a:solidFill>
                  <a:srgbClr val="C53929"/>
                </a:solidFill>
                <a:effectLst/>
                <a:latin typeface="Roboto Mono"/>
              </a:rPr>
              <a:t>3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Console.WriteLine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"bacon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is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ready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CA" b="0" dirty="0">
                <a:effectLst/>
              </a:rPr>
            </a:b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Toast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toast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lang="fr-CA" sz="1800" b="0" i="0" u="none" strike="noStrike" dirty="0" err="1">
                <a:solidFill>
                  <a:srgbClr val="3F51B5"/>
                </a:solidFill>
                <a:effectLst/>
                <a:latin typeface="Roboto Mono"/>
              </a:rPr>
              <a:t>await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ToastBreadAsync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 (</a:t>
            </a:r>
            <a:r>
              <a:rPr lang="fr-CA" sz="1800" b="0" i="0" u="none" strike="noStrike" dirty="0">
                <a:solidFill>
                  <a:srgbClr val="C53929"/>
                </a:solidFill>
                <a:effectLst/>
                <a:latin typeface="Roboto Mono"/>
              </a:rPr>
              <a:t>2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ApplyButter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(toast);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ApplyJam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(toast);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Console.WriteLine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"toast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is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ready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fr-CA" b="0" dirty="0">
                <a:effectLst/>
              </a:rPr>
            </a:b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Juice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oj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 = </a:t>
            </a: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PourOJ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Console.WriteLine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oj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is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ready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CA" sz="1800" b="0" i="0" u="none" strike="noStrike" dirty="0" err="1">
                <a:solidFill>
                  <a:srgbClr val="37474F"/>
                </a:solidFill>
                <a:effectLst/>
                <a:latin typeface="Roboto Mono"/>
              </a:rPr>
              <a:t>Console.WriteLine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"Breakfast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is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 </a:t>
            </a:r>
            <a:r>
              <a:rPr lang="fr-CA" sz="1800" b="0" i="0" u="none" strike="noStrike" dirty="0" err="1">
                <a:solidFill>
                  <a:srgbClr val="388E3C"/>
                </a:solidFill>
                <a:effectLst/>
                <a:latin typeface="Roboto Mono"/>
              </a:rPr>
              <a:t>ready</a:t>
            </a:r>
            <a:r>
              <a:rPr lang="fr-CA" sz="1800" b="0" i="0" u="none" strike="noStrike" dirty="0">
                <a:solidFill>
                  <a:srgbClr val="388E3C"/>
                </a:solidFill>
                <a:effectLst/>
                <a:latin typeface="Roboto Mono"/>
              </a:rPr>
              <a:t>!"</a:t>
            </a:r>
            <a:r>
              <a:rPr lang="fr-CA" sz="1800" b="0" i="0" u="none" strike="noStrike" dirty="0">
                <a:solidFill>
                  <a:srgbClr val="37474F"/>
                </a:solidFill>
                <a:effectLst/>
                <a:latin typeface="Roboto Mono"/>
              </a:rPr>
              <a:t>);</a:t>
            </a:r>
            <a:endParaRPr lang="fr-CA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0850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BA1EF-3171-4EE5-ACC3-FFC628A2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2 : Mise à jour avec </a:t>
            </a:r>
            <a:r>
              <a:rPr lang="fr-CA" noProof="0" dirty="0" err="1"/>
              <a:t>await</a:t>
            </a:r>
            <a:endParaRPr lang="fr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B3B684-0B12-4A80-B487-984ACCA03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fr-CA" noProof="0" dirty="0"/>
              <a:t>Les méthodes sont modifiées pour devenir des </a:t>
            </a:r>
            <a:r>
              <a:rPr lang="fr-CA" b="1" noProof="0" dirty="0" err="1"/>
              <a:t>Task</a:t>
            </a:r>
            <a:r>
              <a:rPr lang="fr-CA" noProof="0" dirty="0"/>
              <a:t> qui retournent le type indiqué en paramètre</a:t>
            </a:r>
          </a:p>
          <a:p>
            <a:r>
              <a:rPr lang="fr-CA" noProof="0" dirty="0"/>
              <a:t>Lors de l’exécution du projet, le temps ne sera pas vraiment différent, car on n’exploite pas la mécanique au complet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FCCF57-19EE-4CED-97E5-2E0EB680BFA8}"/>
              </a:ext>
            </a:extLst>
          </p:cNvPr>
          <p:cNvSpPr txBox="1"/>
          <p:nvPr/>
        </p:nvSpPr>
        <p:spPr>
          <a:xfrm>
            <a:off x="6252210" y="2197893"/>
            <a:ext cx="593979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&lt;Egg&gt;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FryEggsAsync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howMany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"Warming the egg pan..."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Task.Delay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(3000).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$"cracking 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howMany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eggs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"cooking the eggs ..."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Task.Delay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(3000).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"Put eggs on plate"</a:t>
            </a:r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Egg();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48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FBE5B-71A7-4C3E-A0FC-48B9A784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2 : 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36B77F-A698-4774-9686-AB485C3D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Le code ne bloque pas pendant la cuisson des items</a:t>
            </a:r>
          </a:p>
          <a:p>
            <a:r>
              <a:rPr lang="fr-CA" noProof="0" dirty="0"/>
              <a:t>Ainsi, on sera en mesure d’écouter pendant qu’on regarde les toasts griller </a:t>
            </a:r>
            <a:r>
              <a:rPr lang="fr-CA" noProof="0" dirty="0">
                <a:sym typeface="Wingdings" panose="05000000000000000000" pitchFamily="2" charset="2"/>
              </a:rPr>
              <a:t></a:t>
            </a:r>
            <a:endParaRPr lang="fr-CA" noProof="0" dirty="0"/>
          </a:p>
          <a:p>
            <a:r>
              <a:rPr lang="fr-CA" noProof="0" dirty="0"/>
              <a:t>Toutefois, on ne démarrera pas d’autres tâches</a:t>
            </a:r>
          </a:p>
          <a:p>
            <a:r>
              <a:rPr lang="fr-CA" noProof="0" dirty="0"/>
              <a:t>Le mot clé </a:t>
            </a:r>
            <a:r>
              <a:rPr lang="fr-CA" b="1" noProof="0" dirty="0" err="1"/>
              <a:t>await</a:t>
            </a:r>
            <a:r>
              <a:rPr lang="fr-CA" noProof="0" dirty="0"/>
              <a:t> permet à l’interface de ne pas geler</a:t>
            </a:r>
          </a:p>
        </p:txBody>
      </p:sp>
    </p:spTree>
    <p:extLst>
      <p:ext uri="{BB962C8B-B14F-4D97-AF65-F5344CB8AC3E}">
        <p14:creationId xmlns:p14="http://schemas.microsoft.com/office/powerpoint/2010/main" val="158441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FAF32-0B2A-4759-BE37-D9C9BD82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Démarrer plusieurs tâches en simultanée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08715F-4360-48A3-A60D-A0D3B2B57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Dans bien des cas on désire partir plusieurs tâches en même temps, par exemple</a:t>
            </a:r>
          </a:p>
          <a:p>
            <a:pPr lvl="1"/>
            <a:r>
              <a:rPr lang="fr-CA" noProof="0" dirty="0"/>
              <a:t>Pour parcourir les fichiers d’un dossier</a:t>
            </a:r>
          </a:p>
          <a:p>
            <a:pPr lvl="1"/>
            <a:r>
              <a:rPr lang="fr-CA" noProof="0" dirty="0"/>
              <a:t>Charger en arrière-plan des détails d’un fichier volumineux</a:t>
            </a:r>
          </a:p>
          <a:p>
            <a:pPr lvl="1"/>
            <a:r>
              <a:rPr lang="fr-CA" noProof="0" dirty="0"/>
              <a:t>Charger des données sur le net</a:t>
            </a:r>
          </a:p>
          <a:p>
            <a:r>
              <a:rPr lang="fr-CA" noProof="0" dirty="0"/>
              <a:t>Le principe c’est que l’on garde l’objet </a:t>
            </a:r>
            <a:r>
              <a:rPr lang="fr-CA" b="1" noProof="0" dirty="0" err="1"/>
              <a:t>Task</a:t>
            </a:r>
            <a:r>
              <a:rPr lang="fr-CA" noProof="0" dirty="0"/>
              <a:t> qui représente la tâche et l’on attend qu’elle se termine avec </a:t>
            </a:r>
            <a:r>
              <a:rPr lang="fr-CA" b="1" noProof="0" dirty="0" err="1"/>
              <a:t>await</a:t>
            </a:r>
            <a:r>
              <a:rPr lang="fr-CA" noProof="0" dirty="0"/>
              <a:t> avant d’utiliser le résultat</a:t>
            </a:r>
            <a:endParaRPr lang="fr-CA" b="1" noProof="0" dirty="0"/>
          </a:p>
          <a:p>
            <a:r>
              <a:rPr lang="fr-CA" noProof="0" dirty="0"/>
              <a:t>C’est comme si on disait : « Je vais lancer une tâche X. Tu peux aller faire autre chose. Je continuer ma séquence lorsque qu’elle aura terminé.  »</a:t>
            </a:r>
          </a:p>
          <a:p>
            <a:pPr lvl="1"/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976319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B3910-19BE-40A5-B51A-E096531C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3 : Les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8CB443-6393-4543-A5F7-BA25D216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fr-CA" noProof="0" dirty="0"/>
              <a:t>Ce projet est un peu plus rapide que le précédent</a:t>
            </a:r>
          </a:p>
          <a:p>
            <a:r>
              <a:rPr lang="fr-CA" noProof="0" dirty="0"/>
              <a:t>On lance les tâches et on attends que celles-ci soient complétées plus tard</a:t>
            </a:r>
          </a:p>
          <a:p>
            <a:r>
              <a:rPr lang="fr-CA" noProof="0" dirty="0"/>
              <a:t>Il y a encore des lignes bloquantes dans les fonctions</a:t>
            </a:r>
          </a:p>
          <a:p>
            <a:pPr lvl="1"/>
            <a:r>
              <a:rPr lang="fr-CA" noProof="0" dirty="0"/>
              <a:t>Lesquelles?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8FC9B2-0B86-434E-AFCD-06E9F0AC170C}"/>
              </a:ext>
            </a:extLst>
          </p:cNvPr>
          <p:cNvSpPr txBox="1"/>
          <p:nvPr/>
        </p:nvSpPr>
        <p:spPr>
          <a:xfrm>
            <a:off x="6340793" y="306566"/>
            <a:ext cx="58512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Coffee cup =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PourCoffee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"coffee is ready"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&lt;Egg&gt;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eggsTask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FryEggsAsync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&lt;Bacon&gt;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baconTask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FryBaconAsync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Task&lt;Toast&gt;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toastTask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ToastBreadAsync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Toast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ApplyButter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(toast);</a:t>
            </a:r>
          </a:p>
          <a:p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ApplyJam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(toast);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"toast is ready"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Juice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oj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PourOJ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oj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 is ready"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Egg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eggs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eggsTask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"eggs are ready"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Bacon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bacon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baconTask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"bacon is ready"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"Breakfast is ready!"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6122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49972-60DC-4413-B2E8-81F5ACAE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Notes préliminaires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7AE180-B4BC-4F14-8184-19B59455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Le contenu des notes est un résumé des sources ci-contre</a:t>
            </a:r>
          </a:p>
          <a:p>
            <a:r>
              <a:rPr lang="fr-CA" noProof="0" dirty="0">
                <a:hlinkClick r:id="rId2"/>
              </a:rPr>
              <a:t>Documentation de Microsoft</a:t>
            </a:r>
            <a:endParaRPr lang="fr-CA" noProof="0" dirty="0"/>
          </a:p>
          <a:p>
            <a:r>
              <a:rPr lang="fr-CA" noProof="0" dirty="0">
                <a:hlinkClick r:id="rId3"/>
              </a:rPr>
              <a:t>Vidéo de Tim Corey</a:t>
            </a:r>
            <a:endParaRPr lang="fr-CA" noProof="0" dirty="0"/>
          </a:p>
          <a:p>
            <a:pPr lvl="1"/>
            <a:r>
              <a:rPr lang="fr-CA" noProof="0" dirty="0"/>
              <a:t>C’est un très bon vulgarisateur!</a:t>
            </a:r>
          </a:p>
          <a:p>
            <a:r>
              <a:rPr lang="fr-CA" noProof="0" dirty="0"/>
              <a:t>Plusieurs réponses sur Stack </a:t>
            </a:r>
            <a:r>
              <a:rPr lang="fr-CA" noProof="0" dirty="0" err="1"/>
              <a:t>Overflow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690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C73F1-DEA1-4B7A-AD54-BE80C18C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4 : Composition de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122F9-01BC-4EB8-8C41-60290B93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Les toasts nécessites plusieurs tâches soit une tâche asynchrone, le grille-pain, et deux tâches synchrones, appliquer les garnitures</a:t>
            </a:r>
          </a:p>
          <a:p>
            <a:r>
              <a:rPr lang="fr-CA" noProof="0" dirty="0"/>
              <a:t>On peut alors créer une tâche qui lance d’autres tâches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6FB48C-D6D4-473C-BE3D-72887393E5C8}"/>
              </a:ext>
            </a:extLst>
          </p:cNvPr>
          <p:cNvSpPr txBox="1"/>
          <p:nvPr/>
        </p:nvSpPr>
        <p:spPr>
          <a:xfrm>
            <a:off x="1423035" y="3600450"/>
            <a:ext cx="93459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&lt;Toast&gt;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MakeToastWithButterAndJamAsync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toast =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ToastBreadAsync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ApplyButter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(toast);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ApplyJam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(toast);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toast;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21242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392A-C5F8-41F0-BF8A-379C3C25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4 : Composition de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FE22FC-56A5-434E-8AC4-A34C3D66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Remarquez le modificateur </a:t>
            </a:r>
            <a:r>
              <a:rPr lang="fr-CA" b="1" noProof="0" dirty="0" err="1"/>
              <a:t>async</a:t>
            </a:r>
            <a:endParaRPr lang="fr-CA" b="1" noProof="0" dirty="0"/>
          </a:p>
          <a:p>
            <a:r>
              <a:rPr lang="fr-CA" noProof="0" dirty="0"/>
              <a:t>Cela indique la méthode contient une instruction </a:t>
            </a:r>
            <a:r>
              <a:rPr lang="fr-CA" b="1" noProof="0" dirty="0" err="1"/>
              <a:t>await</a:t>
            </a:r>
            <a:endParaRPr lang="fr-CA" noProof="0" dirty="0"/>
          </a:p>
          <a:p>
            <a:pPr lvl="1"/>
            <a:r>
              <a:rPr lang="fr-CA" noProof="0" dirty="0"/>
              <a:t>D’ailleurs, les deux ne devraient pas être dissociés</a:t>
            </a:r>
          </a:p>
          <a:p>
            <a:r>
              <a:rPr lang="fr-CA" noProof="0" dirty="0"/>
              <a:t>Dans le projet, on modifie les lignes « </a:t>
            </a:r>
            <a:r>
              <a:rPr lang="fr-CA" noProof="0" dirty="0" err="1"/>
              <a:t>Task.Delay</a:t>
            </a:r>
            <a:r>
              <a:rPr lang="fr-CA" noProof="0" dirty="0"/>
              <a:t>(X).</a:t>
            </a:r>
            <a:r>
              <a:rPr lang="fr-CA" noProof="0" dirty="0" err="1"/>
              <a:t>Wait</a:t>
            </a:r>
            <a:r>
              <a:rPr lang="fr-CA" noProof="0" dirty="0"/>
              <a:t>() » pour « </a:t>
            </a:r>
            <a:r>
              <a:rPr lang="fr-CA" noProof="0" dirty="0" err="1"/>
              <a:t>await</a:t>
            </a:r>
            <a:r>
              <a:rPr lang="fr-CA" noProof="0" dirty="0"/>
              <a:t> </a:t>
            </a:r>
            <a:r>
              <a:rPr lang="fr-CA" noProof="0" dirty="0" err="1"/>
              <a:t>Task.Delay</a:t>
            </a:r>
            <a:r>
              <a:rPr lang="fr-CA" noProof="0" dirty="0"/>
              <a:t>(X) »</a:t>
            </a:r>
          </a:p>
          <a:p>
            <a:r>
              <a:rPr lang="fr-CA" b="1" noProof="0" dirty="0" err="1"/>
              <a:t>Wait</a:t>
            </a:r>
            <a:r>
              <a:rPr lang="fr-CA" b="1" noProof="0" dirty="0"/>
              <a:t>() </a:t>
            </a:r>
            <a:r>
              <a:rPr lang="fr-CA" noProof="0" dirty="0"/>
              <a:t>et </a:t>
            </a:r>
            <a:r>
              <a:rPr lang="fr-CA" b="1" noProof="0" dirty="0" err="1"/>
              <a:t>await</a:t>
            </a:r>
            <a:r>
              <a:rPr lang="fr-CA" noProof="0" dirty="0"/>
              <a:t> sont similaire conceptuellement, mais sont actuellement très différent</a:t>
            </a:r>
          </a:p>
          <a:p>
            <a:pPr lvl="1"/>
            <a:r>
              <a:rPr lang="fr-CA" noProof="0" dirty="0" err="1"/>
              <a:t>Wait</a:t>
            </a:r>
            <a:r>
              <a:rPr lang="fr-CA" noProof="0" dirty="0"/>
              <a:t>() est une méthode synchrone bloquante</a:t>
            </a:r>
          </a:p>
          <a:p>
            <a:pPr lvl="1"/>
            <a:r>
              <a:rPr lang="fr-CA" noProof="0" dirty="0" err="1"/>
              <a:t>await</a:t>
            </a:r>
            <a:r>
              <a:rPr lang="fr-CA" noProof="0" dirty="0"/>
              <a:t> attend de façon asynchrone</a:t>
            </a:r>
          </a:p>
        </p:txBody>
      </p:sp>
    </p:spTree>
    <p:extLst>
      <p:ext uri="{BB962C8B-B14F-4D97-AF65-F5344CB8AC3E}">
        <p14:creationId xmlns:p14="http://schemas.microsoft.com/office/powerpoint/2010/main" val="3957529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562BA-3B15-4743-9430-6E3B49F8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4 : Ordre des tâches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6EDE88-C656-40D5-8611-3B873B901B5E}"/>
              </a:ext>
            </a:extLst>
          </p:cNvPr>
          <p:cNvSpPr txBox="1"/>
          <p:nvPr/>
        </p:nvSpPr>
        <p:spPr>
          <a:xfrm>
            <a:off x="3242786" y="1678306"/>
            <a:ext cx="570642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// Mettre code du café</a:t>
            </a:r>
          </a:p>
          <a:p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&lt;Egg&gt;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eggsTask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FryEggsAsync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&lt;Bacon&gt;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baconTask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FryBaconAsync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&lt;Toast&gt;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MakeToastWithButterAndJamAsync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// Mettre code du jus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Egg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eggs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eggsTask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"eggs are ready"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Bacon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bacon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baconTask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"bacon is ready"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Toast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"toast is ready"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"Breakfast is ready!"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0310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29CD3-4BC3-4294-B18C-698CA3AC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WhenAll</a:t>
            </a:r>
            <a:endParaRPr lang="fr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101D1-18BC-4E13-9821-D33D1E79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La méthode </a:t>
            </a:r>
            <a:r>
              <a:rPr lang="fr-CA" b="1" noProof="0" dirty="0" err="1"/>
              <a:t>WhenAll</a:t>
            </a:r>
            <a:r>
              <a:rPr lang="fr-CA" noProof="0" dirty="0"/>
              <a:t> de </a:t>
            </a:r>
            <a:r>
              <a:rPr lang="fr-CA" noProof="0" dirty="0" err="1"/>
              <a:t>Task</a:t>
            </a:r>
            <a:r>
              <a:rPr lang="fr-CA" noProof="0" dirty="0"/>
              <a:t> permet de retourner une tâche lorsque toutes les tâches en paramètre ont terminées</a:t>
            </a:r>
          </a:p>
          <a:p>
            <a:r>
              <a:rPr lang="fr-CA" noProof="0" dirty="0"/>
              <a:t>Cela fait, entres autres, un code plus propre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6462A-9071-4F7D-8FF1-81E49C41F127}"/>
              </a:ext>
            </a:extLst>
          </p:cNvPr>
          <p:cNvSpPr txBox="1"/>
          <p:nvPr/>
        </p:nvSpPr>
        <p:spPr>
          <a:xfrm>
            <a:off x="1991201" y="3339574"/>
            <a:ext cx="82095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Task.WhenAll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eggsTask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baconTask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toastTask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"eggs are ready"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"bacon is ready"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"toast is ready"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"Breakfast is ready!"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3761632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0B230-6196-452F-8ACD-40595A5D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WhenAny</a:t>
            </a:r>
            <a:endParaRPr lang="fr-CA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68FA3-17E6-443C-AEF2-6A4D9BB94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5878" cy="4351338"/>
          </a:xfrm>
        </p:spPr>
        <p:txBody>
          <a:bodyPr/>
          <a:lstStyle/>
          <a:p>
            <a:r>
              <a:rPr lang="fr-CA" b="1" noProof="0" dirty="0" err="1"/>
              <a:t>WhenAny</a:t>
            </a:r>
            <a:r>
              <a:rPr lang="fr-CA" noProof="0" dirty="0"/>
              <a:t> attend qu’une seule tâche soit terminée avant de continuer</a:t>
            </a:r>
          </a:p>
          <a:p>
            <a:r>
              <a:rPr lang="fr-CA" noProof="0" dirty="0"/>
              <a:t>Cette méthode accepte une liste de tâches en paramètre</a:t>
            </a:r>
          </a:p>
          <a:p>
            <a:r>
              <a:rPr lang="fr-CA" noProof="0" dirty="0"/>
              <a:t>On retire la tâche terminée de la liste lorsqu’elle n’est plus nécessaire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FD4075-6695-4786-9324-A658B7013EB5}"/>
              </a:ext>
            </a:extLst>
          </p:cNvPr>
          <p:cNvSpPr txBox="1"/>
          <p:nvPr/>
        </p:nvSpPr>
        <p:spPr>
          <a:xfrm>
            <a:off x="5954078" y="2016135"/>
            <a:ext cx="62379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breakfastTasks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eggsTask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baconTask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toastTask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breakfastTasks.Count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Task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finishedTask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CA" sz="12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Task.WhenAny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breakfastTasks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finishedTask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eggsTask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A31515"/>
                </a:solidFill>
                <a:latin typeface="Consolas" panose="020B0609020204030204" pitchFamily="49" charset="0"/>
              </a:rPr>
              <a:t>"eggs are ready"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finishedTask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baconTask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A31515"/>
                </a:solidFill>
                <a:latin typeface="Consolas" panose="020B0609020204030204" pitchFamily="49" charset="0"/>
              </a:rPr>
              <a:t>"bacon is ready"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finishedTask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toastTask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>
                <a:solidFill>
                  <a:srgbClr val="A31515"/>
                </a:solidFill>
                <a:latin typeface="Consolas" panose="020B0609020204030204" pitchFamily="49" charset="0"/>
              </a:rPr>
              <a:t>"toast is ready"</a:t>
            </a:r>
            <a:r>
              <a:rPr lang="en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breakfastTasks.Remove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finishedTask</a:t>
            </a:r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2482070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59779A5-3730-41E1-8127-5D792BFC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 err="1"/>
              <a:t>Wpf</a:t>
            </a:r>
            <a:r>
              <a:rPr lang="fr-CA" noProof="0" dirty="0"/>
              <a:t> et </a:t>
            </a:r>
            <a:r>
              <a:rPr lang="fr-CA" noProof="0" dirty="0" err="1"/>
              <a:t>async</a:t>
            </a:r>
            <a:endParaRPr lang="fr-CA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FE52C6-D924-4DB4-AE84-26648C66B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5858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B63BAEC-E95A-411F-A79A-4C0A17F2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Plan de section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2BF11C8-E70E-42F9-B1D6-EC9B18E5F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Dans cette section, nous mettrons en applications la programmation </a:t>
            </a:r>
            <a:r>
              <a:rPr lang="fr-CA" noProof="0" dirty="0" err="1"/>
              <a:t>async</a:t>
            </a:r>
            <a:r>
              <a:rPr lang="fr-CA" noProof="0" dirty="0"/>
              <a:t> en WPF</a:t>
            </a:r>
          </a:p>
          <a:p>
            <a:r>
              <a:rPr lang="fr-CA" noProof="0" dirty="0"/>
              <a:t>On utilisera les projets du dossier « </a:t>
            </a:r>
            <a:r>
              <a:rPr lang="fr-CA" noProof="0" dirty="0" err="1"/>
              <a:t>Tim_corey</a:t>
            </a:r>
            <a:r>
              <a:rPr lang="fr-CA" noProof="0" dirty="0"/>
              <a:t> » de la solution</a:t>
            </a:r>
          </a:p>
          <a:p>
            <a:r>
              <a:rPr lang="fr-CA" noProof="0" dirty="0"/>
              <a:t>Les projets sont itératifs ainsi ils se suivent dans la logique de développement</a:t>
            </a:r>
          </a:p>
          <a:p>
            <a:r>
              <a:rPr lang="fr-CA" noProof="0" dirty="0"/>
              <a:t>Il s’agit d’un projet où on fait des requêtes sur divers sites pour montrer l’utilité de la programmation asynchrone</a:t>
            </a:r>
          </a:p>
        </p:txBody>
      </p:sp>
    </p:spTree>
    <p:extLst>
      <p:ext uri="{BB962C8B-B14F-4D97-AF65-F5344CB8AC3E}">
        <p14:creationId xmlns:p14="http://schemas.microsoft.com/office/powerpoint/2010/main" val="338890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2EB0A-FA3C-47E7-B8C3-CDE28325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: 01_web_calls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56BD67A-B40D-40FB-AF40-41358E0AEC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3840" y="2543969"/>
            <a:ext cx="5181600" cy="2914649"/>
          </a:xfr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693DA3D-ED2D-49A1-B6A3-7E78CAC8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710" y="1825625"/>
            <a:ext cx="5673090" cy="4351338"/>
          </a:xfrm>
        </p:spPr>
        <p:txBody>
          <a:bodyPr>
            <a:normAutofit/>
          </a:bodyPr>
          <a:lstStyle/>
          <a:p>
            <a:r>
              <a:rPr lang="fr-CA" noProof="0" dirty="0"/>
              <a:t>Exécution normale : Exécution synchrone</a:t>
            </a:r>
          </a:p>
          <a:p>
            <a:r>
              <a:rPr lang="fr-CA" noProof="0" dirty="0"/>
              <a:t>Exécution asynchrone : Non implémenté dans cette version</a:t>
            </a:r>
          </a:p>
          <a:p>
            <a:r>
              <a:rPr lang="fr-CA" noProof="0" dirty="0"/>
              <a:t>Zone de texte avec les résultats</a:t>
            </a:r>
          </a:p>
          <a:p>
            <a:r>
              <a:rPr lang="fr-CA" noProof="0" dirty="0"/>
              <a:t>À la 1</a:t>
            </a:r>
            <a:r>
              <a:rPr lang="fr-CA" baseline="30000" noProof="0" dirty="0"/>
              <a:t>ère</a:t>
            </a:r>
            <a:r>
              <a:rPr lang="fr-CA" noProof="0" dirty="0"/>
              <a:t> exécution, c’est plus lent, car les données ne sont pas en cache</a:t>
            </a:r>
          </a:p>
        </p:txBody>
      </p:sp>
    </p:spTree>
    <p:extLst>
      <p:ext uri="{BB962C8B-B14F-4D97-AF65-F5344CB8AC3E}">
        <p14:creationId xmlns:p14="http://schemas.microsoft.com/office/powerpoint/2010/main" val="2189282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2EB0A-FA3C-47E7-B8C3-CDE28325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: 01_web_calls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56BD67A-B40D-40FB-AF40-41358E0AEC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3840" y="2543969"/>
            <a:ext cx="5181600" cy="2914649"/>
          </a:xfr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693DA3D-ED2D-49A1-B6A3-7E78CAC8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710" y="1825625"/>
            <a:ext cx="5673090" cy="4351338"/>
          </a:xfrm>
        </p:spPr>
        <p:txBody>
          <a:bodyPr>
            <a:normAutofit/>
          </a:bodyPr>
          <a:lstStyle/>
          <a:p>
            <a:r>
              <a:rPr lang="fr-CA" noProof="0" dirty="0"/>
              <a:t>L’appli boucle à travers une liste de sites</a:t>
            </a:r>
          </a:p>
          <a:p>
            <a:r>
              <a:rPr lang="fr-CA" noProof="0" dirty="0"/>
              <a:t>La fenêtre gèle lors de l’exécution</a:t>
            </a:r>
          </a:p>
        </p:txBody>
      </p:sp>
    </p:spTree>
    <p:extLst>
      <p:ext uri="{BB962C8B-B14F-4D97-AF65-F5344CB8AC3E}">
        <p14:creationId xmlns:p14="http://schemas.microsoft.com/office/powerpoint/2010/main" val="3543973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74A1A-F228-4477-B8D0-0CA6A56F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Derrière le bouton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F9E493-7987-4454-A7D2-C64894DC6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CA" noProof="0" dirty="0"/>
              <a:t>Démarrage d’un objet </a:t>
            </a:r>
            <a:r>
              <a:rPr lang="fr-CA" b="1" noProof="0" dirty="0" err="1"/>
              <a:t>Stopwatch</a:t>
            </a:r>
            <a:r>
              <a:rPr lang="fr-CA" noProof="0" dirty="0"/>
              <a:t> qui chronomètrera le temps d’exécution des tâches</a:t>
            </a:r>
          </a:p>
          <a:p>
            <a:r>
              <a:rPr lang="fr-CA" noProof="0" dirty="0"/>
              <a:t>Démarrage la boucle de </a:t>
            </a:r>
            <a:r>
              <a:rPr lang="fr-CA" noProof="0" dirty="0" err="1"/>
              <a:t>téléchargemement</a:t>
            </a:r>
            <a:endParaRPr lang="fr-CA" noProof="0" dirty="0"/>
          </a:p>
          <a:p>
            <a:r>
              <a:rPr lang="fr-CA" noProof="0" dirty="0"/>
              <a:t>Affichage des résultats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EC69EF-5F4E-408C-BBC4-1BD0A799E82C}"/>
              </a:ext>
            </a:extLst>
          </p:cNvPr>
          <p:cNvSpPr txBox="1"/>
          <p:nvPr/>
        </p:nvSpPr>
        <p:spPr>
          <a:xfrm>
            <a:off x="1943576" y="3868639"/>
            <a:ext cx="83048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executeSync_Click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Stopwatch.StartNew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RunDownloadSync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watch.Stop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elapsedMs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watch.ElapsedMilliseconds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resultsWindow.Text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$"Total execution time : 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elapsedMs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050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6E848-E1AD-4189-89FB-DEE4F485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Plan de leçon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68C71-041F-4B69-9ADE-9CFB3CC0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Qu’est-ce que la programmation asynchrone?</a:t>
            </a:r>
          </a:p>
          <a:p>
            <a:r>
              <a:rPr lang="fr-CA" noProof="0" dirty="0"/>
              <a:t>Programmation asynchrone vs parallèle</a:t>
            </a:r>
          </a:p>
          <a:p>
            <a:r>
              <a:rPr lang="fr-CA" noProof="0" dirty="0"/>
              <a:t>Exemples via la console</a:t>
            </a:r>
          </a:p>
        </p:txBody>
      </p:sp>
    </p:spTree>
    <p:extLst>
      <p:ext uri="{BB962C8B-B14F-4D97-AF65-F5344CB8AC3E}">
        <p14:creationId xmlns:p14="http://schemas.microsoft.com/office/powerpoint/2010/main" val="702833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1BC80-6400-487A-835F-DF372740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Boucle de téléchargement synchrone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158117-F29C-4EA6-86B5-A7CF56B6A1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noProof="0" dirty="0"/>
              <a:t>La boucle de téléchargement ne fait que parcourir une collection d’adresse web</a:t>
            </a:r>
          </a:p>
          <a:p>
            <a:r>
              <a:rPr lang="fr-CA" noProof="0" dirty="0"/>
              <a:t>Une fois la réponse reçue, elle affiche le résultat dans le bloc de texte dédié à cet effet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7AF6D7-AB0A-4A2A-AF9B-DA6F57FAE7BB}"/>
              </a:ext>
            </a:extLst>
          </p:cNvPr>
          <p:cNvSpPr txBox="1"/>
          <p:nvPr/>
        </p:nvSpPr>
        <p:spPr>
          <a:xfrm>
            <a:off x="6096000" y="1822450"/>
            <a:ext cx="60350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RunDownloadSync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websites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PrepData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site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websites)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ws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DownloadWebsite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(site);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ReportWebsiteInfo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ws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3708159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30A49-5844-46B6-B923-1AF126A2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Modèle de données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58C531E-4BA1-4F47-8338-7BE960565C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noProof="0" dirty="0"/>
              <a:t>Pour les besoins de l’exercice, nous n’implémentons pas le MVVM</a:t>
            </a:r>
          </a:p>
          <a:p>
            <a:pPr lvl="1"/>
            <a:r>
              <a:rPr lang="fr-CA" noProof="0" dirty="0"/>
              <a:t>Tout est dans le code-</a:t>
            </a:r>
            <a:r>
              <a:rPr lang="fr-CA" noProof="0" dirty="0" err="1"/>
              <a:t>behind</a:t>
            </a:r>
            <a:endParaRPr lang="fr-CA" noProof="0" dirty="0"/>
          </a:p>
          <a:p>
            <a:pPr lvl="1"/>
            <a:r>
              <a:rPr lang="fr-CA" noProof="0" dirty="0"/>
              <a:t>À ne pas faire dans un vrai projet!</a:t>
            </a:r>
          </a:p>
          <a:p>
            <a:r>
              <a:rPr lang="fr-CA" noProof="0" dirty="0"/>
              <a:t>Dans toutes les itérations, on utilisera la classe « </a:t>
            </a:r>
            <a:r>
              <a:rPr lang="fr-CA" noProof="0" dirty="0" err="1"/>
              <a:t>WebsiteDataModel</a:t>
            </a:r>
            <a:r>
              <a:rPr lang="fr-CA" noProof="0" dirty="0"/>
              <a:t> »</a:t>
            </a:r>
          </a:p>
          <a:p>
            <a:r>
              <a:rPr lang="fr-CA" noProof="0" dirty="0"/>
              <a:t>Propriété « </a:t>
            </a:r>
            <a:r>
              <a:rPr lang="fr-CA" noProof="0" dirty="0" err="1"/>
              <a:t>WebsiteData</a:t>
            </a:r>
            <a:r>
              <a:rPr lang="fr-CA" noProof="0" dirty="0"/>
              <a:t> » qui contient les données téléchargées</a:t>
            </a:r>
          </a:p>
          <a:p>
            <a:r>
              <a:rPr lang="fr-CA" noProof="0" dirty="0"/>
              <a:t>Propriété « </a:t>
            </a:r>
            <a:r>
              <a:rPr lang="fr-CA" noProof="0" dirty="0" err="1"/>
              <a:t>WesiteUrl</a:t>
            </a:r>
            <a:r>
              <a:rPr lang="fr-CA" noProof="0" dirty="0"/>
              <a:t> » qui contient l’url du site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CE2EA0-5D9A-4F0B-B760-856FA635F20C}"/>
              </a:ext>
            </a:extLst>
          </p:cNvPr>
          <p:cNvSpPr txBox="1"/>
          <p:nvPr/>
        </p:nvSpPr>
        <p:spPr>
          <a:xfrm>
            <a:off x="6172202" y="3216464"/>
            <a:ext cx="60979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WebsiteDataModel</a:t>
            </a:r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WebsiteUrl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CA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1887428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9F253-7231-4E07-B02D-7E882E06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Téléchargement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55FC98-8C39-49D3-ACBF-9C51327B5A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noProof="0" dirty="0"/>
              <a:t>La méthode </a:t>
            </a:r>
            <a:r>
              <a:rPr lang="fr-CA" noProof="0" dirty="0" err="1"/>
              <a:t>DownloadWebsite</a:t>
            </a:r>
            <a:r>
              <a:rPr lang="fr-CA" noProof="0" dirty="0"/>
              <a:t> retourne un objet </a:t>
            </a:r>
            <a:r>
              <a:rPr lang="fr-CA" b="1" noProof="0" dirty="0" err="1"/>
              <a:t>WebsiteDataModel</a:t>
            </a:r>
            <a:endParaRPr lang="fr-CA" b="1" noProof="0" dirty="0"/>
          </a:p>
          <a:p>
            <a:r>
              <a:rPr lang="fr-CA" noProof="0" dirty="0"/>
              <a:t>Les données sont téléchargées avec un objet de type </a:t>
            </a:r>
            <a:r>
              <a:rPr lang="fr-CA" b="1" noProof="0" dirty="0" err="1"/>
              <a:t>WebClient</a:t>
            </a:r>
            <a:r>
              <a:rPr lang="fr-CA" noProof="0" dirty="0"/>
              <a:t> </a:t>
            </a:r>
            <a:endParaRPr lang="fr-CA" b="1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9EE32C-5DED-4EAC-BA6F-EDDA6AAE44A1}"/>
              </a:ext>
            </a:extLst>
          </p:cNvPr>
          <p:cNvSpPr txBox="1"/>
          <p:nvPr/>
        </p:nvSpPr>
        <p:spPr>
          <a:xfrm>
            <a:off x="6096000" y="2088515"/>
            <a:ext cx="60979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DownloadWebsite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websiteURL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WebClient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WebClient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output.WebsiteUrl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websiteURL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output.WebsiteData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client.DownloadString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websiteURL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output;</a:t>
            </a:r>
          </a:p>
          <a:p>
            <a:r>
              <a:rPr lang="fr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3014177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739EB-A91E-4C48-8E66-3715A005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: 02_web_calls_wrapped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E1B6E1-2D56-4E4C-A541-1AF3B165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Dans le projet #2, on effectue une légère modification pour adapter le projet #1</a:t>
            </a:r>
          </a:p>
          <a:p>
            <a:r>
              <a:rPr lang="fr-CA" noProof="0" dirty="0"/>
              <a:t>Dans un premier temps, on duplique la méthode </a:t>
            </a:r>
            <a:r>
              <a:rPr lang="fr-CA" b="1" noProof="0" dirty="0" err="1"/>
              <a:t>RunDownloadSync</a:t>
            </a:r>
            <a:r>
              <a:rPr lang="fr-CA" noProof="0" dirty="0"/>
              <a:t> pour en faire une asynchrone</a:t>
            </a:r>
          </a:p>
          <a:p>
            <a:r>
              <a:rPr lang="fr-CA" noProof="0" dirty="0"/>
              <a:t>Ensuite, on ajoute un </a:t>
            </a:r>
            <a:r>
              <a:rPr lang="fr-CA" noProof="0" dirty="0" err="1"/>
              <a:t>événément</a:t>
            </a:r>
            <a:r>
              <a:rPr lang="fr-CA" noProof="0" dirty="0"/>
              <a:t> click au bouton “Exécution asynchrone”</a:t>
            </a:r>
          </a:p>
          <a:p>
            <a:r>
              <a:rPr lang="fr-CA" noProof="0" dirty="0" err="1"/>
              <a:t>Copier-collez</a:t>
            </a:r>
            <a:r>
              <a:rPr lang="fr-CA" noProof="0" dirty="0"/>
              <a:t> le code du bouton “Exécution normale” dans le bouton “Exécution asynchrone”</a:t>
            </a:r>
          </a:p>
          <a:p>
            <a:r>
              <a:rPr lang="fr-CA" noProof="0" dirty="0"/>
              <a:t>Modifiez le code pour appeler la méthode </a:t>
            </a:r>
            <a:r>
              <a:rPr lang="fr-CA" b="1" noProof="0" dirty="0" err="1"/>
              <a:t>RunDownloadAsync</a:t>
            </a:r>
            <a:r>
              <a:rPr lang="fr-CA" b="1" noProof="0" dirty="0"/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7BD0BD-3242-41D6-8D2E-511BC80C9EC0}"/>
              </a:ext>
            </a:extLst>
          </p:cNvPr>
          <p:cNvSpPr txBox="1"/>
          <p:nvPr/>
        </p:nvSpPr>
        <p:spPr>
          <a:xfrm>
            <a:off x="5478780" y="3139678"/>
            <a:ext cx="503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RunDownloadAsync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1378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2B0CA-947B-4F4F-AC08-45A41DBF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: 02_web_calls_wrapped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BEA296-533C-4ED4-9E6E-94249D6B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4675"/>
          </a:xfrm>
        </p:spPr>
        <p:txBody>
          <a:bodyPr/>
          <a:lstStyle/>
          <a:p>
            <a:r>
              <a:rPr lang="fr-CA" noProof="0" dirty="0"/>
              <a:t>Dans la tâche </a:t>
            </a:r>
            <a:r>
              <a:rPr lang="fr-CA" noProof="0" dirty="0" err="1"/>
              <a:t>RunDownloadAsync</a:t>
            </a:r>
            <a:r>
              <a:rPr lang="fr-CA" noProof="0" dirty="0"/>
              <a:t>, modifiez la ligne qui suit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821CF19-5D8B-4CC7-B5EF-CF427E934D36}"/>
              </a:ext>
            </a:extLst>
          </p:cNvPr>
          <p:cNvGrpSpPr/>
          <p:nvPr/>
        </p:nvGrpSpPr>
        <p:grpSpPr>
          <a:xfrm>
            <a:off x="1597818" y="2558534"/>
            <a:ext cx="8643937" cy="1282740"/>
            <a:chOff x="1014413" y="2718554"/>
            <a:chExt cx="8643937" cy="1282740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E882D59-75F6-44A2-9AEE-C75630A48EAF}"/>
                </a:ext>
              </a:extLst>
            </p:cNvPr>
            <p:cNvSpPr txBox="1"/>
            <p:nvPr/>
          </p:nvSpPr>
          <p:spPr>
            <a:xfrm>
              <a:off x="2287429" y="2718554"/>
              <a:ext cx="60979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CA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WebsiteDataModel</a:t>
              </a:r>
              <a:r>
                <a:rPr lang="fr-CA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fr-CA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ws</a:t>
              </a:r>
              <a:r>
                <a:rPr lang="fr-CA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fr-CA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DownloadWebsite</a:t>
              </a:r>
              <a:r>
                <a:rPr lang="fr-CA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(site);</a:t>
              </a:r>
              <a:endParaRPr lang="fr-CA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D4DACBE-C4FE-44A8-B809-02A8D2AE6831}"/>
                </a:ext>
              </a:extLst>
            </p:cNvPr>
            <p:cNvSpPr txBox="1"/>
            <p:nvPr/>
          </p:nvSpPr>
          <p:spPr>
            <a:xfrm>
              <a:off x="1014413" y="3631962"/>
              <a:ext cx="86439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CA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WebsiteDataModel</a:t>
              </a:r>
              <a:r>
                <a:rPr lang="fr-CA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fr-CA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ws</a:t>
              </a:r>
              <a:r>
                <a:rPr lang="fr-CA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fr-CA" sz="1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await</a:t>
              </a:r>
              <a:r>
                <a:rPr lang="fr-CA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fr-CA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Task.Run</a:t>
              </a:r>
              <a:r>
                <a:rPr lang="fr-CA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(() =&gt; </a:t>
              </a:r>
              <a:r>
                <a:rPr lang="fr-CA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DownloadWebsite</a:t>
              </a:r>
              <a:r>
                <a:rPr lang="fr-CA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(site));</a:t>
              </a:r>
              <a:endParaRPr lang="fr-CA" dirty="0"/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99A0EB79-7D87-46AD-97B0-D244FA4B460F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5336381" y="3097530"/>
              <a:ext cx="1" cy="534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5C7DE8E-FCEE-4A4A-83E8-9F1DC9FA78BE}"/>
              </a:ext>
            </a:extLst>
          </p:cNvPr>
          <p:cNvSpPr txBox="1">
            <a:spLocks/>
          </p:cNvSpPr>
          <p:nvPr/>
        </p:nvSpPr>
        <p:spPr>
          <a:xfrm>
            <a:off x="661987" y="4136231"/>
            <a:ext cx="10515600" cy="23566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Ce que l’on vient de faire, c’est d’envelopper une méthode synchrone (</a:t>
            </a:r>
            <a:r>
              <a:rPr lang="fr-CA" b="1" dirty="0" err="1"/>
              <a:t>DownloadWebSite</a:t>
            </a:r>
            <a:r>
              <a:rPr lang="fr-CA" dirty="0"/>
              <a:t>) dans une tâche anonyme pour la rendre  asynchrone</a:t>
            </a:r>
          </a:p>
          <a:p>
            <a:r>
              <a:rPr lang="fr-CA" dirty="0"/>
              <a:t>Cela peut être nécessaire dans les situations où vous n’avez pas le droit de modifier la source d’une méthode pour ne pas briser les fonctionnalités existantes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9439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3B6C7-6C2A-48E3-971C-FEB72F7B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: 02_web_calls_wrapped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3CDBA-3C61-4EDB-9C94-E3C748C5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Testez le code</a:t>
            </a:r>
          </a:p>
          <a:p>
            <a:r>
              <a:rPr lang="fr-CA" noProof="0" dirty="0"/>
              <a:t>Déplacez la fenêtre en cliquant sur la méthode asynchrone</a:t>
            </a:r>
          </a:p>
          <a:p>
            <a:r>
              <a:rPr lang="fr-CA" noProof="0" dirty="0"/>
              <a:t>Qu’observez-vous?</a:t>
            </a:r>
          </a:p>
          <a:p>
            <a:r>
              <a:rPr lang="fr-CA" noProof="0" dirty="0"/>
              <a:t>Pour quelle raison observez-vous ce problème?</a:t>
            </a:r>
          </a:p>
        </p:txBody>
      </p:sp>
    </p:spTree>
    <p:extLst>
      <p:ext uri="{BB962C8B-B14F-4D97-AF65-F5344CB8AC3E}">
        <p14:creationId xmlns:p14="http://schemas.microsoft.com/office/powerpoint/2010/main" val="3621907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B9DB3-1F4D-4B36-9755-4DD8569D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: 03_web_calls_async_click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AA682C-7016-4E4F-8A89-A983699B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3365"/>
          </a:xfrm>
        </p:spPr>
        <p:txBody>
          <a:bodyPr>
            <a:normAutofit/>
          </a:bodyPr>
          <a:lstStyle/>
          <a:p>
            <a:r>
              <a:rPr lang="fr-CA" noProof="0" dirty="0"/>
              <a:t>Dans cette itération, on ne fait que rendre le clic du bouton asynchrone et on attend après l’appel de </a:t>
            </a:r>
            <a:r>
              <a:rPr lang="fr-CA" b="1" noProof="0" dirty="0" err="1"/>
              <a:t>RunDownloadAsync</a:t>
            </a:r>
            <a:endParaRPr lang="fr-CA" noProof="0" dirty="0"/>
          </a:p>
          <a:p>
            <a:r>
              <a:rPr lang="fr-CA" noProof="0" dirty="0"/>
              <a:t> Cela règle le bogue du projet précédent</a:t>
            </a:r>
            <a:endParaRPr lang="fr-CA" b="1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48301F-986E-4B6A-B889-04A8225880BD}"/>
              </a:ext>
            </a:extLst>
          </p:cNvPr>
          <p:cNvSpPr txBox="1"/>
          <p:nvPr/>
        </p:nvSpPr>
        <p:spPr>
          <a:xfrm>
            <a:off x="838200" y="3509011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executeAsync_Click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Stopwatch.StartNew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RunDownloadAsync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watch.Stop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elapsedMs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watch.ElapsedMilliseconds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resultsWindow.Text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$"Total execution time :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elapsedMs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3668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88E47-DF96-47AF-BBAA-F91A330F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: 04_web_calls_async_whenAll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5C813-3ADE-4277-A747-D928A8A51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CA" noProof="0" dirty="0"/>
              <a:t>Dans cette version, on roule les appels de façon parallèle en construisant une liste de tâches que l’on exécute en simultané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CFA4B8-D4B8-4C40-90E5-86D3BA8F854A}"/>
              </a:ext>
            </a:extLst>
          </p:cNvPr>
          <p:cNvSpPr txBox="1"/>
          <p:nvPr/>
        </p:nvSpPr>
        <p:spPr>
          <a:xfrm>
            <a:off x="838200" y="2738001"/>
            <a:ext cx="698754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RunDownloadParallelAsync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websites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PrepData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tasks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List&lt;Task&lt;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&gt;&gt;();</a:t>
            </a:r>
          </a:p>
          <a:p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site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websites)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tasks.Add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Task.Run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(() =&gt;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DownloadWebsite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(site)));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Task.WhenAll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(tasks);</a:t>
            </a:r>
          </a:p>
          <a:p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site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results)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ReportWebsiteInfo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(site);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400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6CD8540-60B5-4B82-BAD9-38707418D1C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96000" y="3429000"/>
            <a:ext cx="117664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6C5A8CF-7FCA-4360-8190-6F0DBF7BC19D}"/>
              </a:ext>
            </a:extLst>
          </p:cNvPr>
          <p:cNvSpPr txBox="1"/>
          <p:nvPr/>
        </p:nvSpPr>
        <p:spPr>
          <a:xfrm>
            <a:off x="7272643" y="3244334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Instanciation de la liste de tâches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1369358-52AA-425B-8742-80FACCA29DC8}"/>
              </a:ext>
            </a:extLst>
          </p:cNvPr>
          <p:cNvSpPr txBox="1"/>
          <p:nvPr/>
        </p:nvSpPr>
        <p:spPr>
          <a:xfrm>
            <a:off x="7272642" y="4121983"/>
            <a:ext cx="238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Construction de la liste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D4AC4EE-490C-44F2-AED6-339F8A4CF20B}"/>
              </a:ext>
            </a:extLst>
          </p:cNvPr>
          <p:cNvCxnSpPr>
            <a:cxnSpLocks/>
          </p:cNvCxnSpPr>
          <p:nvPr/>
        </p:nvCxnSpPr>
        <p:spPr>
          <a:xfrm flipH="1">
            <a:off x="6693523" y="4304665"/>
            <a:ext cx="579119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8C2B17D-047D-4D40-90FA-85C5B14C8E9A}"/>
              </a:ext>
            </a:extLst>
          </p:cNvPr>
          <p:cNvSpPr txBox="1"/>
          <p:nvPr/>
        </p:nvSpPr>
        <p:spPr>
          <a:xfrm>
            <a:off x="7272641" y="4847163"/>
            <a:ext cx="460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On attend pour que toutes tâches se terminent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32CCBAE-20C2-4581-A4E9-6E455811ED30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441369" y="5031829"/>
            <a:ext cx="1831272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36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9CEC7-B452-4274-B405-505BE14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: 04_web_calls_async_whenAll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31B2E1-2667-4EA2-ADB0-95958C5B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L’avantage de la modification apportée permet d’exécuter les requêtes en simultané</a:t>
            </a:r>
          </a:p>
          <a:p>
            <a:r>
              <a:rPr lang="fr-CA" noProof="0" dirty="0"/>
              <a:t>Cela accélère l’exécution des tâches car on divise le temps par le nombre de tâches à exécuter</a:t>
            </a:r>
          </a:p>
          <a:p>
            <a:r>
              <a:rPr lang="fr-CA" noProof="0" dirty="0"/>
              <a:t>Exécuter le projet et comparez avec les versions antérieures</a:t>
            </a:r>
          </a:p>
        </p:txBody>
      </p:sp>
    </p:spTree>
    <p:extLst>
      <p:ext uri="{BB962C8B-B14F-4D97-AF65-F5344CB8AC3E}">
        <p14:creationId xmlns:p14="http://schemas.microsoft.com/office/powerpoint/2010/main" val="805258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E4044-D256-4BEC-B218-DCC3CA4A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: 05_web_calls_async_download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3F219-90EE-4469-93E6-0A1F70A6F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Dans cette itération, on ajoute la tâche </a:t>
            </a:r>
            <a:r>
              <a:rPr lang="fr-CA" b="1" noProof="0" dirty="0" err="1"/>
              <a:t>DownloadWebsiteAsync</a:t>
            </a:r>
            <a:r>
              <a:rPr lang="fr-CA" noProof="0" dirty="0"/>
              <a:t> qui est une copie de la méthode </a:t>
            </a:r>
            <a:r>
              <a:rPr lang="fr-CA" b="1" noProof="0" dirty="0" err="1"/>
              <a:t>DownloadWebsite</a:t>
            </a:r>
            <a:r>
              <a:rPr lang="fr-CA" noProof="0" dirty="0"/>
              <a:t> convertie en tâche</a:t>
            </a:r>
          </a:p>
          <a:p>
            <a:r>
              <a:rPr lang="fr-CA" noProof="0" dirty="0"/>
              <a:t>Ensuite, la tâche </a:t>
            </a:r>
            <a:r>
              <a:rPr lang="fr-CA" noProof="0" dirty="0" err="1"/>
              <a:t>RunDownloadParallelAsync</a:t>
            </a:r>
            <a:r>
              <a:rPr lang="fr-CA" noProof="0" dirty="0"/>
              <a:t> est modifiée pour appeler la tâche </a:t>
            </a:r>
            <a:r>
              <a:rPr lang="fr-CA" b="1" noProof="0" dirty="0" err="1"/>
              <a:t>DownloadWebsiteAsync</a:t>
            </a:r>
            <a:endParaRPr lang="fr-CA" noProof="0" dirty="0"/>
          </a:p>
          <a:p>
            <a:r>
              <a:rPr lang="fr-CA" noProof="0" dirty="0"/>
              <a:t>La tâche </a:t>
            </a:r>
            <a:r>
              <a:rPr lang="fr-CA" b="1" noProof="0" dirty="0" err="1"/>
              <a:t>DownloadWebsiteAsync</a:t>
            </a:r>
            <a:r>
              <a:rPr lang="fr-CA" noProof="0" dirty="0"/>
              <a:t> fait appel aussi la tâche </a:t>
            </a:r>
            <a:r>
              <a:rPr lang="fr-CA" noProof="0" dirty="0" err="1"/>
              <a:t>Async</a:t>
            </a:r>
            <a:r>
              <a:rPr lang="fr-CA" noProof="0" dirty="0"/>
              <a:t> </a:t>
            </a:r>
            <a:r>
              <a:rPr lang="fr-CA" b="1" noProof="0" dirty="0" err="1"/>
              <a:t>DownloadStringTaskAsync</a:t>
            </a:r>
            <a:r>
              <a:rPr lang="fr-CA" noProof="0" dirty="0"/>
              <a:t> qui est fourni avec la classe </a:t>
            </a:r>
            <a:r>
              <a:rPr lang="fr-CA" b="1" noProof="0" dirty="0" err="1"/>
              <a:t>WebClient</a:t>
            </a:r>
            <a:endParaRPr lang="fr-CA" b="1" noProof="0" dirty="0"/>
          </a:p>
          <a:p>
            <a:r>
              <a:rPr lang="fr-CA" noProof="0" dirty="0"/>
              <a:t>De cette façon, nous avons une fonctionnalité qui est asynchrone du début à la fin</a:t>
            </a:r>
          </a:p>
        </p:txBody>
      </p:sp>
    </p:spTree>
    <p:extLst>
      <p:ext uri="{BB962C8B-B14F-4D97-AF65-F5344CB8AC3E}">
        <p14:creationId xmlns:p14="http://schemas.microsoft.com/office/powerpoint/2010/main" val="278600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A443E-5621-47CF-8905-050BD35F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Thread : Définition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ECA18-EA12-4639-AE59-F748B17EE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Quand une application Windows débute, Windows crée un processus pour l’application avec un </a:t>
            </a:r>
            <a:r>
              <a:rPr lang="fr-CA" i="1" dirty="0"/>
              <a:t>process id </a:t>
            </a:r>
            <a:r>
              <a:rPr lang="fr-CA" dirty="0"/>
              <a:t>et les ressources nécessaires sont allouées pour ce processus</a:t>
            </a:r>
          </a:p>
          <a:p>
            <a:r>
              <a:rPr lang="fr-CA" dirty="0"/>
              <a:t>Chaque processus possède </a:t>
            </a:r>
            <a:r>
              <a:rPr lang="fr-CA" b="1" dirty="0"/>
              <a:t>au moins un thread principal </a:t>
            </a:r>
            <a:r>
              <a:rPr lang="fr-CA" dirty="0"/>
              <a:t>qui s’occupe de l’exécution de l’application</a:t>
            </a:r>
          </a:p>
          <a:p>
            <a:r>
              <a:rPr lang="fr-CA" dirty="0"/>
              <a:t>Un thread unique peut avoir plusieurs chemins d’exécution dont certains peuvent nécessiter l’exécution de portion de code en simultané, c’est à ce moment que les threads entrent en jeu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7206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AFE33-4D3C-4AAC-AEB1-CD9B09D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: 05_web_calls_async_download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90D52C-671E-4F8B-8664-F5063DC9E42F}"/>
              </a:ext>
            </a:extLst>
          </p:cNvPr>
          <p:cNvSpPr txBox="1"/>
          <p:nvPr/>
        </p:nvSpPr>
        <p:spPr>
          <a:xfrm>
            <a:off x="3414713" y="2487990"/>
            <a:ext cx="60979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site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websites)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tasks.Add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DownloadWebsiteAsync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(site));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results =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Task.WhenAll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(tasks);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WebsiteDataModel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site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results)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ReportWebsiteInfo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(site);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10532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ACFB1-D883-46D5-8FEF-3CB50BA3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Projet : 06_web_calls_async_whenAny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69C4D-E381-4F2A-97EC-CD8AC85336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 noProof="0" dirty="0"/>
              <a:t>Cette itération du projet utilise </a:t>
            </a:r>
            <a:r>
              <a:rPr lang="fr-CA" b="1" noProof="0" dirty="0" err="1"/>
              <a:t>WhenAny</a:t>
            </a:r>
            <a:r>
              <a:rPr lang="fr-CA" noProof="0" dirty="0"/>
              <a:t> au lieu de </a:t>
            </a:r>
            <a:r>
              <a:rPr lang="fr-CA" noProof="0" dirty="0" err="1"/>
              <a:t>WhenAll</a:t>
            </a:r>
            <a:endParaRPr lang="fr-CA" noProof="0" dirty="0"/>
          </a:p>
          <a:p>
            <a:r>
              <a:rPr lang="fr-CA" noProof="0" dirty="0"/>
              <a:t>On attend n’importe quel résultat pour effectuer une tâche subséquente</a:t>
            </a:r>
          </a:p>
          <a:p>
            <a:r>
              <a:rPr lang="fr-CA" noProof="0" dirty="0"/>
              <a:t>L’avantage, c’est que l’on peut faire des tâches dont l’ordre n’a pas d’importance lors de la réception des résultats des tâches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9D8466-EDC5-4E04-8C86-3215CA1DE60E}"/>
              </a:ext>
            </a:extLst>
          </p:cNvPr>
          <p:cNvSpPr txBox="1"/>
          <p:nvPr/>
        </p:nvSpPr>
        <p:spPr>
          <a:xfrm>
            <a:off x="6019800" y="1825625"/>
            <a:ext cx="60979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site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websites)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tasks.Add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DownloadWebsiteAsync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(site));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tasks.Count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Task.WhenAny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(tasks);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ReportWebsiteInfo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result.Result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tasks.Remove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75605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FB54C-B2A0-4E91-9D12-F531CA54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Appeler une méthode non asynchrone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A9FC99-4E7C-4398-A429-DB02D287A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Disons que vous travaillez sur un projet dans lequel vous avez des méthodes synchrone que vous ne pouvez modifier le code</a:t>
            </a:r>
          </a:p>
          <a:p>
            <a:r>
              <a:rPr lang="fr-CA" noProof="0" dirty="0"/>
              <a:t>Il est possible d’encapsuler l’appel d’une méthode synchrone dans une tâche pour l’exécuter de manière asynchrone</a:t>
            </a:r>
          </a:p>
          <a:p>
            <a:r>
              <a:rPr lang="fr-CA" noProof="0" dirty="0"/>
              <a:t>Il suffit d’utiliser la méthode statique « Run » de </a:t>
            </a:r>
            <a:r>
              <a:rPr lang="fr-CA" noProof="0" dirty="0" err="1"/>
              <a:t>Task</a:t>
            </a:r>
            <a:r>
              <a:rPr lang="fr-CA" noProof="0" dirty="0"/>
              <a:t> dans laquelle on met en paramètre la méthode synchrone</a:t>
            </a:r>
          </a:p>
          <a:p>
            <a:r>
              <a:rPr lang="fr-CA" noProof="0" dirty="0"/>
              <a:t>Exemple</a:t>
            </a:r>
          </a:p>
          <a:p>
            <a:pPr lvl="1"/>
            <a:r>
              <a:rPr lang="fr-CA" noProof="0" dirty="0"/>
              <a:t>String </a:t>
            </a:r>
            <a:r>
              <a:rPr lang="fr-CA" noProof="0" dirty="0" err="1"/>
              <a:t>resultat</a:t>
            </a:r>
            <a:r>
              <a:rPr lang="fr-CA" noProof="0" dirty="0"/>
              <a:t> = </a:t>
            </a:r>
            <a:r>
              <a:rPr lang="fr-CA" noProof="0" dirty="0" err="1"/>
              <a:t>maMethodeStandard</a:t>
            </a:r>
            <a:r>
              <a:rPr lang="fr-CA" noProof="0" dirty="0"/>
              <a:t>(</a:t>
            </a:r>
            <a:r>
              <a:rPr lang="fr-CA" noProof="0" dirty="0" err="1"/>
              <a:t>unParametre</a:t>
            </a:r>
            <a:r>
              <a:rPr lang="fr-CA" noProof="0" dirty="0"/>
              <a:t>);</a:t>
            </a:r>
          </a:p>
          <a:p>
            <a:pPr lvl="1"/>
            <a:r>
              <a:rPr lang="fr-CA" noProof="0" dirty="0"/>
              <a:t>String </a:t>
            </a:r>
            <a:r>
              <a:rPr lang="fr-CA" noProof="0" dirty="0" err="1"/>
              <a:t>resultat</a:t>
            </a:r>
            <a:r>
              <a:rPr lang="fr-CA" noProof="0" dirty="0"/>
              <a:t> = </a:t>
            </a:r>
            <a:r>
              <a:rPr lang="fr-CA" noProof="0" dirty="0" err="1"/>
              <a:t>await</a:t>
            </a:r>
            <a:r>
              <a:rPr lang="fr-CA" noProof="0" dirty="0"/>
              <a:t> </a:t>
            </a:r>
            <a:r>
              <a:rPr lang="fr-CA" noProof="0" dirty="0" err="1"/>
              <a:t>Task.Run</a:t>
            </a:r>
            <a:r>
              <a:rPr lang="fr-CA" noProof="0" dirty="0"/>
              <a:t>(() =&gt; </a:t>
            </a:r>
            <a:r>
              <a:rPr lang="fr-CA" noProof="0" dirty="0" err="1"/>
              <a:t>maMethodeStandard</a:t>
            </a:r>
            <a:r>
              <a:rPr lang="fr-CA" noProof="0" dirty="0"/>
              <a:t>(</a:t>
            </a:r>
            <a:r>
              <a:rPr lang="fr-CA" noProof="0" dirty="0" err="1"/>
              <a:t>unParametre</a:t>
            </a:r>
            <a:r>
              <a:rPr lang="fr-CA" noProof="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352839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E96EC-04D3-4AAE-A8A8-F7247315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2D3AB-4545-4F06-AAF4-9F378A27B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 dirty="0"/>
              <a:t>Une tâche peut être exécutée en asynchrone</a:t>
            </a:r>
          </a:p>
          <a:p>
            <a:r>
              <a:rPr lang="fr-CA" noProof="0" dirty="0"/>
              <a:t>On peut convertir une méthode normale en méthode asynchrone avec le modificateur </a:t>
            </a:r>
            <a:r>
              <a:rPr lang="fr-CA" b="1" noProof="0" dirty="0" err="1"/>
              <a:t>async</a:t>
            </a:r>
            <a:endParaRPr lang="fr-CA" noProof="0" dirty="0"/>
          </a:p>
          <a:p>
            <a:r>
              <a:rPr lang="fr-CA" noProof="0" dirty="0"/>
              <a:t>Lorsque qu’il y a un </a:t>
            </a:r>
            <a:r>
              <a:rPr lang="fr-CA" b="1" noProof="0" dirty="0" err="1"/>
              <a:t>await</a:t>
            </a:r>
            <a:r>
              <a:rPr lang="fr-CA" noProof="0" dirty="0"/>
              <a:t>, il doit y avoir un </a:t>
            </a:r>
            <a:r>
              <a:rPr lang="fr-CA" b="1" noProof="0" dirty="0" err="1"/>
              <a:t>async</a:t>
            </a:r>
            <a:endParaRPr lang="fr-CA" b="1" noProof="0" dirty="0"/>
          </a:p>
          <a:p>
            <a:r>
              <a:rPr lang="fr-CA" noProof="0" dirty="0" err="1"/>
              <a:t>Task</a:t>
            </a:r>
            <a:r>
              <a:rPr lang="fr-CA" noProof="0" dirty="0"/>
              <a:t>&lt;</a:t>
            </a:r>
            <a:r>
              <a:rPr lang="fr-CA" noProof="0" dirty="0" err="1"/>
              <a:t>TResult</a:t>
            </a:r>
            <a:r>
              <a:rPr lang="fr-CA" noProof="0" dirty="0"/>
              <a:t>&gt; retourne le type </a:t>
            </a:r>
            <a:r>
              <a:rPr lang="fr-CA" noProof="0" dirty="0" err="1"/>
              <a:t>TResult</a:t>
            </a:r>
            <a:r>
              <a:rPr lang="fr-CA" noProof="0" dirty="0"/>
              <a:t> lorsque la tâche est terminée</a:t>
            </a:r>
          </a:p>
          <a:p>
            <a:r>
              <a:rPr lang="fr-CA" noProof="0" dirty="0"/>
              <a:t>On utilise </a:t>
            </a:r>
            <a:r>
              <a:rPr lang="fr-CA" noProof="0" dirty="0" err="1"/>
              <a:t>Task</a:t>
            </a:r>
            <a:r>
              <a:rPr lang="fr-CA" noProof="0" dirty="0"/>
              <a:t> sans type lorsque l’on attend aucun retour</a:t>
            </a:r>
          </a:p>
          <a:p>
            <a:r>
              <a:rPr lang="fr-CA" noProof="0" dirty="0"/>
              <a:t>On peut encapsuler une méthode synchrone avec </a:t>
            </a:r>
            <a:r>
              <a:rPr lang="fr-CA" noProof="0" dirty="0" err="1"/>
              <a:t>Task.Run</a:t>
            </a:r>
            <a:r>
              <a:rPr lang="fr-CA" noProof="0" dirty="0"/>
              <a:t>(</a:t>
            </a:r>
            <a:r>
              <a:rPr lang="fr-CA" i="1" noProof="0" dirty="0"/>
              <a:t>lambda</a:t>
            </a:r>
            <a:r>
              <a:rPr lang="fr-CA" noProof="0" dirty="0"/>
              <a:t>)</a:t>
            </a:r>
          </a:p>
          <a:p>
            <a:r>
              <a:rPr lang="fr-CA" noProof="0" dirty="0"/>
              <a:t>On peut créer des tâches composées de plusieurs tâches</a:t>
            </a:r>
          </a:p>
        </p:txBody>
      </p:sp>
    </p:spTree>
    <p:extLst>
      <p:ext uri="{BB962C8B-B14F-4D97-AF65-F5344CB8AC3E}">
        <p14:creationId xmlns:p14="http://schemas.microsoft.com/office/powerpoint/2010/main" val="325036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81D1B-CF04-4E1D-9179-8207EC13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CDF08-B5A3-4443-BD89-D24DB24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 err="1"/>
              <a:t>Task.WhenAll</a:t>
            </a:r>
            <a:r>
              <a:rPr lang="fr-CA" noProof="0" dirty="0"/>
              <a:t> permet d’attendre les tâches indiqués en paramètre</a:t>
            </a:r>
          </a:p>
          <a:p>
            <a:r>
              <a:rPr lang="fr-CA" noProof="0" dirty="0" err="1"/>
              <a:t>Task.WhenAny</a:t>
            </a:r>
            <a:r>
              <a:rPr lang="fr-CA" noProof="0" dirty="0"/>
              <a:t> permet d’attendre qu’une seule tâche soit terminé dans la liste</a:t>
            </a:r>
          </a:p>
          <a:p>
            <a:r>
              <a:rPr lang="fr-CA" noProof="0" dirty="0"/>
              <a:t>Pour les événements UI, il n’est pas nécessaire d’utiliser une tâche, on peut mettre le modificateur </a:t>
            </a:r>
            <a:r>
              <a:rPr lang="fr-CA" b="1" noProof="0" dirty="0" err="1"/>
              <a:t>await</a:t>
            </a:r>
            <a:endParaRPr lang="fr-CA" noProof="0" dirty="0"/>
          </a:p>
          <a:p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92969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F7684-2949-43FE-86DA-F1398752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Qu’est-ce que la programmation asynchrone?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2D4F4-5EC0-4534-96AF-CD3681B8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noProof="0" dirty="0"/>
              <a:t>Première chose : Qu’est-ce que la programmation synchrone?</a:t>
            </a:r>
          </a:p>
          <a:p>
            <a:r>
              <a:rPr lang="fr-CA" noProof="0" dirty="0"/>
              <a:t>Si on a 4 tâches A, B, C et D</a:t>
            </a:r>
          </a:p>
          <a:p>
            <a:r>
              <a:rPr lang="fr-CA" noProof="0" dirty="0"/>
              <a:t>Les tâches seront exécutées dans cet ordre</a:t>
            </a:r>
          </a:p>
          <a:p>
            <a:pPr lvl="1"/>
            <a:r>
              <a:rPr lang="fr-CA" noProof="0" dirty="0"/>
              <a:t>A</a:t>
            </a:r>
          </a:p>
          <a:p>
            <a:pPr lvl="1"/>
            <a:r>
              <a:rPr lang="fr-CA" noProof="0" dirty="0"/>
              <a:t>B</a:t>
            </a:r>
          </a:p>
          <a:p>
            <a:pPr lvl="1"/>
            <a:r>
              <a:rPr lang="fr-CA" noProof="0" dirty="0"/>
              <a:t>C</a:t>
            </a:r>
          </a:p>
          <a:p>
            <a:pPr lvl="1"/>
            <a:r>
              <a:rPr lang="fr-CA" noProof="0" dirty="0"/>
              <a:t>D</a:t>
            </a:r>
          </a:p>
          <a:p>
            <a:r>
              <a:rPr lang="fr-CA" noProof="0" dirty="0"/>
              <a:t>Le problème est que le programme ne peut rien faire tant que D n’est pas complété</a:t>
            </a:r>
          </a:p>
          <a:p>
            <a:r>
              <a:rPr lang="fr-CA" noProof="0" dirty="0"/>
              <a:t>La programmation asynchrone règle ce problème</a:t>
            </a:r>
          </a:p>
        </p:txBody>
      </p:sp>
    </p:spTree>
    <p:extLst>
      <p:ext uri="{BB962C8B-B14F-4D97-AF65-F5344CB8AC3E}">
        <p14:creationId xmlns:p14="http://schemas.microsoft.com/office/powerpoint/2010/main" val="191100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F7684-2949-43FE-86DA-F1398752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Qu’est-ce que la programmation asynchrone?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2D4F4-5EC0-4534-96AF-CD3681B8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noProof="0" dirty="0"/>
              <a:t>La programmation asynchrone est la technique où le programme exécute des tâches en arrière plan (</a:t>
            </a:r>
            <a:r>
              <a:rPr lang="fr-CA" noProof="0" dirty="0" err="1"/>
              <a:t>async</a:t>
            </a:r>
            <a:r>
              <a:rPr lang="fr-CA" noProof="0" dirty="0"/>
              <a:t>) pendant qu’il fait d’autres tâches synchrones</a:t>
            </a:r>
          </a:p>
          <a:p>
            <a:pPr lvl="1"/>
            <a:r>
              <a:rPr lang="fr-CA" noProof="0" dirty="0"/>
              <a:t>Généralement la tâche synchrone est l’interface utilisateur</a:t>
            </a:r>
          </a:p>
          <a:p>
            <a:r>
              <a:rPr lang="fr-CA" noProof="0" dirty="0"/>
              <a:t>Cela permet une meilleure fluidité de l’application</a:t>
            </a:r>
          </a:p>
          <a:p>
            <a:r>
              <a:rPr lang="fr-CA" noProof="0" dirty="0"/>
              <a:t>Les tâches asynchrones sont des tâches exécutées à différentes vitesses et il y a un mécanisme de fonctions de rappel (</a:t>
            </a:r>
            <a:r>
              <a:rPr lang="fr-CA" i="1" noProof="0" dirty="0"/>
              <a:t>callback)</a:t>
            </a:r>
          </a:p>
          <a:p>
            <a:r>
              <a:rPr lang="fr-CA" noProof="0" dirty="0"/>
              <a:t>Lorsque les tâches </a:t>
            </a:r>
            <a:r>
              <a:rPr lang="fr-CA" i="1" noProof="0" dirty="0" err="1"/>
              <a:t>async</a:t>
            </a:r>
            <a:r>
              <a:rPr lang="fr-CA" noProof="0" dirty="0"/>
              <a:t> sont terminées, le programme peut être avisé via des </a:t>
            </a:r>
            <a:r>
              <a:rPr lang="fr-CA" i="1" noProof="0" dirty="0"/>
              <a:t>callback</a:t>
            </a:r>
          </a:p>
          <a:p>
            <a:r>
              <a:rPr lang="fr-CA" noProof="0" dirty="0"/>
              <a:t>Le temps d’exécution des tâches dépendra des ressources du système</a:t>
            </a:r>
          </a:p>
        </p:txBody>
      </p:sp>
    </p:spTree>
    <p:extLst>
      <p:ext uri="{BB962C8B-B14F-4D97-AF65-F5344CB8AC3E}">
        <p14:creationId xmlns:p14="http://schemas.microsoft.com/office/powerpoint/2010/main" val="105624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26EB9-4C83-49BE-ABE2-89DACF43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Programmation asynchrone : 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B68F35-BC8C-4463-99F2-F3D3C78C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noProof="0" dirty="0"/>
              <a:t>Exemple 1 : Une application qui fait des requêtes sur un serveur</a:t>
            </a:r>
          </a:p>
          <a:p>
            <a:pPr lvl="1"/>
            <a:r>
              <a:rPr lang="fr-CA" noProof="0" dirty="0"/>
              <a:t>Le UI continue de répondre même les données ne sont pas toutes arrivées</a:t>
            </a:r>
          </a:p>
          <a:p>
            <a:r>
              <a:rPr lang="fr-CA" noProof="0" dirty="0"/>
              <a:t>Exemple 2 : Lorsque l’on ouvre un projet avec Visual Studio, ce dernier montre le contenu texte dans l’interface, mais continue à travailler pour indexer le code</a:t>
            </a:r>
          </a:p>
          <a:p>
            <a:pPr lvl="1"/>
            <a:r>
              <a:rPr lang="fr-CA" noProof="0" dirty="0"/>
              <a:t>Indice : Il y a une barre de progression dans la zone de notification</a:t>
            </a:r>
          </a:p>
          <a:p>
            <a:r>
              <a:rPr lang="fr-CA" noProof="0" dirty="0"/>
              <a:t>Par analogie, lorsque l’on prépare un repas, on peut lancer plusieurs tâches en même temps et la préparation du repas est terminée lorsque tout est sur la table</a:t>
            </a:r>
          </a:p>
          <a:p>
            <a:pPr lvl="1"/>
            <a:r>
              <a:rPr lang="fr-CA" noProof="0" dirty="0"/>
              <a:t>Ex : Faire bouillir de l’eau, mettre un plat au four et faire un steak dans la poêle</a:t>
            </a:r>
          </a:p>
          <a:p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51679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738B6-75D5-4B84-B816-1BDF7A0D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Programmation parallèle vs asynchrone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5058FF-ACFC-4DAA-B935-0827970F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La programmation asynchrone n’est pas de la programmation parallèle</a:t>
            </a:r>
          </a:p>
          <a:p>
            <a:r>
              <a:rPr lang="fr-CA" noProof="0" dirty="0"/>
              <a:t>La </a:t>
            </a:r>
            <a:r>
              <a:rPr lang="fr-CA" b="1" noProof="0" dirty="0"/>
              <a:t>programmation parallèle</a:t>
            </a:r>
            <a:r>
              <a:rPr lang="fr-CA" noProof="0" dirty="0"/>
              <a:t> est une technique où on utilise plusieurs threads pour exécuter une seule tâche plus rapidement</a:t>
            </a:r>
          </a:p>
          <a:p>
            <a:pPr lvl="1"/>
            <a:r>
              <a:rPr lang="fr-CA" noProof="0" dirty="0"/>
              <a:t>Par exemple, l’algorithme </a:t>
            </a:r>
            <a:r>
              <a:rPr lang="fr-CA" i="1" noProof="0" dirty="0" err="1"/>
              <a:t>quicksort</a:t>
            </a:r>
            <a:r>
              <a:rPr lang="fr-CA" i="1" noProof="0" dirty="0"/>
              <a:t> </a:t>
            </a:r>
            <a:r>
              <a:rPr lang="fr-CA" noProof="0" dirty="0"/>
              <a:t>ou encore identifier des objets dans une image</a:t>
            </a:r>
            <a:endParaRPr lang="fr-CA" i="1" noProof="0" dirty="0"/>
          </a:p>
          <a:p>
            <a:r>
              <a:rPr lang="fr-CA" noProof="0" dirty="0"/>
              <a:t>Généralement la performance est importante pour la programmation parallèle</a:t>
            </a:r>
          </a:p>
          <a:p>
            <a:pPr marL="0" indent="0">
              <a:buNone/>
            </a:pP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91671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554F8-89FD-4BEB-8331-B0D595D3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Programmation asynchrone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CA770D-4004-4801-820A-DC210E6F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noProof="0" dirty="0"/>
              <a:t>De façon classique, la programmation asynchrone nécessitait la compréhension des </a:t>
            </a:r>
            <a:r>
              <a:rPr lang="fr-CA" i="1" noProof="0" dirty="0"/>
              <a:t>callbacks</a:t>
            </a:r>
            <a:r>
              <a:rPr lang="fr-CA" noProof="0" dirty="0"/>
              <a:t> et il fallait planifier la logique selon la nature asynchrone de l’application</a:t>
            </a:r>
          </a:p>
          <a:p>
            <a:r>
              <a:rPr lang="fr-CA" noProof="0" dirty="0"/>
              <a:t>Dans le monde de bas niveau (C/C++), il faut penser aux mutex, threads, </a:t>
            </a:r>
            <a:r>
              <a:rPr lang="fr-CA" noProof="0" dirty="0" err="1"/>
              <a:t>pthreads</a:t>
            </a:r>
            <a:r>
              <a:rPr lang="fr-CA" noProof="0" dirty="0"/>
              <a:t> ou encore à la mémoire partagée</a:t>
            </a:r>
          </a:p>
          <a:p>
            <a:pPr lvl="1"/>
            <a:r>
              <a:rPr lang="fr-CA" b="1" noProof="0" dirty="0"/>
              <a:t>Attention!</a:t>
            </a:r>
            <a:r>
              <a:rPr lang="fr-CA" noProof="0" dirty="0"/>
              <a:t> L’objectif n’est pas de la même nature. Il y a une utilité à toute chose.</a:t>
            </a:r>
          </a:p>
          <a:p>
            <a:r>
              <a:rPr lang="fr-CA" noProof="0" dirty="0"/>
              <a:t>.Net offre une infrastructure de haut-niveau permettant de se concentrer sur les tâches à exécuter au lieu de la nature fondamentale du code</a:t>
            </a:r>
          </a:p>
        </p:txBody>
      </p:sp>
    </p:spTree>
    <p:extLst>
      <p:ext uri="{BB962C8B-B14F-4D97-AF65-F5344CB8AC3E}">
        <p14:creationId xmlns:p14="http://schemas.microsoft.com/office/powerpoint/2010/main" val="28866225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3310</Words>
  <Application>Microsoft Office PowerPoint</Application>
  <PresentationFormat>Grand écran</PresentationFormat>
  <Paragraphs>409</Paragraphs>
  <Slides>44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Thème Office</vt:lpstr>
      <vt:lpstr>Programmation asynchrone</vt:lpstr>
      <vt:lpstr>Notes préliminaires</vt:lpstr>
      <vt:lpstr>Plan de leçon</vt:lpstr>
      <vt:lpstr>Thread : Définition simple</vt:lpstr>
      <vt:lpstr>Qu’est-ce que la programmation asynchrone?</vt:lpstr>
      <vt:lpstr>Qu’est-ce que la programmation asynchrone?</vt:lpstr>
      <vt:lpstr>Programmation asynchrone : exemples</vt:lpstr>
      <vt:lpstr>Programmation parallèle vs asynchrone</vt:lpstr>
      <vt:lpstr>Programmation asynchrone</vt:lpstr>
      <vt:lpstr>Exemples</vt:lpstr>
      <vt:lpstr>Programme séquentiel</vt:lpstr>
      <vt:lpstr>Programme séquentiel</vt:lpstr>
      <vt:lpstr>Programme séquentiel</vt:lpstr>
      <vt:lpstr>Éviter les blocages avec await</vt:lpstr>
      <vt:lpstr>Projet 2 : Mise à jour avec await</vt:lpstr>
      <vt:lpstr>Projet 2 : Mise à jour avec await</vt:lpstr>
      <vt:lpstr>Projet 2 : Résumé</vt:lpstr>
      <vt:lpstr>Démarrer plusieurs tâches en simultanée</vt:lpstr>
      <vt:lpstr>Projet 3 : Les tâches</vt:lpstr>
      <vt:lpstr>Projet 4 : Composition de tâches</vt:lpstr>
      <vt:lpstr>Projet 4 : Composition de tâches</vt:lpstr>
      <vt:lpstr>Projet 4 : Ordre des tâches</vt:lpstr>
      <vt:lpstr>WhenAll</vt:lpstr>
      <vt:lpstr>WhenAny</vt:lpstr>
      <vt:lpstr>Wpf et async</vt:lpstr>
      <vt:lpstr>Plan de section</vt:lpstr>
      <vt:lpstr>Projet : 01_web_calls</vt:lpstr>
      <vt:lpstr>Projet : 01_web_calls</vt:lpstr>
      <vt:lpstr>Derrière le bouton</vt:lpstr>
      <vt:lpstr>Boucle de téléchargement synchrone</vt:lpstr>
      <vt:lpstr>Modèle de données</vt:lpstr>
      <vt:lpstr>Téléchargement des données</vt:lpstr>
      <vt:lpstr>Projet : 02_web_calls_wrapped</vt:lpstr>
      <vt:lpstr>Projet : 02_web_calls_wrapped</vt:lpstr>
      <vt:lpstr>Projet : 02_web_calls_wrapped</vt:lpstr>
      <vt:lpstr>Projet : 03_web_calls_async_click</vt:lpstr>
      <vt:lpstr>Projet : 04_web_calls_async_whenAll</vt:lpstr>
      <vt:lpstr>Projet : 04_web_calls_async_whenAll</vt:lpstr>
      <vt:lpstr>Projet : 05_web_calls_async_download</vt:lpstr>
      <vt:lpstr>Projet : 05_web_calls_async_download</vt:lpstr>
      <vt:lpstr>Projet : 06_web_calls_async_whenAny</vt:lpstr>
      <vt:lpstr>Appeler une méthode non asynchrone</vt:lpstr>
      <vt:lpstr>Résumé</vt:lpstr>
      <vt:lpstr>Résumé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asynchrone</dc:title>
  <dc:creator>Nicolas Bourré</dc:creator>
  <cp:lastModifiedBy>Nicolas Bourré</cp:lastModifiedBy>
  <cp:revision>5</cp:revision>
  <dcterms:created xsi:type="dcterms:W3CDTF">2020-08-24T18:15:23Z</dcterms:created>
  <dcterms:modified xsi:type="dcterms:W3CDTF">2021-12-20T06:28:51Z</dcterms:modified>
</cp:coreProperties>
</file>