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67" r:id="rId15"/>
    <p:sldId id="272" r:id="rId16"/>
    <p:sldId id="271" r:id="rId17"/>
    <p:sldId id="265"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1FD552-E10F-496F-BF16-3A19A1D93C5F}" v="2" dt="2021-09-29T13:46:05.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146" autoAdjust="0"/>
  </p:normalViewPr>
  <p:slideViewPr>
    <p:cSldViewPr snapToGrid="0">
      <p:cViewPr varScale="1">
        <p:scale>
          <a:sx n="87" d="100"/>
          <a:sy n="87" d="100"/>
        </p:scale>
        <p:origin x="14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EAA17-6EBD-468C-A1BD-502F55E7606A}" type="datetimeFigureOut">
              <a:rPr lang="fr-CA" smtClean="0"/>
              <a:t>2021-12-19</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6583A-AB51-4006-854D-0A1C169D8ECB}" type="slidenum">
              <a:rPr lang="fr-CA" smtClean="0"/>
              <a:t>‹N°›</a:t>
            </a:fld>
            <a:endParaRPr lang="fr-CA"/>
          </a:p>
        </p:txBody>
      </p:sp>
    </p:spTree>
    <p:extLst>
      <p:ext uri="{BB962C8B-B14F-4D97-AF65-F5344CB8AC3E}">
        <p14:creationId xmlns:p14="http://schemas.microsoft.com/office/powerpoint/2010/main" val="3391298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FC16583A-AB51-4006-854D-0A1C169D8ECB}" type="slidenum">
              <a:rPr lang="fr-CA" smtClean="0"/>
              <a:t>3</a:t>
            </a:fld>
            <a:endParaRPr lang="fr-CA"/>
          </a:p>
        </p:txBody>
      </p:sp>
    </p:spTree>
    <p:extLst>
      <p:ext uri="{BB962C8B-B14F-4D97-AF65-F5344CB8AC3E}">
        <p14:creationId xmlns:p14="http://schemas.microsoft.com/office/powerpoint/2010/main" val="426069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Source : Wikipédia</a:t>
            </a:r>
          </a:p>
        </p:txBody>
      </p:sp>
      <p:sp>
        <p:nvSpPr>
          <p:cNvPr id="4" name="Espace réservé du numéro de diapositive 3"/>
          <p:cNvSpPr>
            <a:spLocks noGrp="1"/>
          </p:cNvSpPr>
          <p:nvPr>
            <p:ph type="sldNum" sz="quarter" idx="5"/>
          </p:nvPr>
        </p:nvSpPr>
        <p:spPr/>
        <p:txBody>
          <a:bodyPr/>
          <a:lstStyle/>
          <a:p>
            <a:fld id="{FC16583A-AB51-4006-854D-0A1C169D8ECB}" type="slidenum">
              <a:rPr lang="fr-CA" smtClean="0"/>
              <a:t>6</a:t>
            </a:fld>
            <a:endParaRPr lang="fr-CA"/>
          </a:p>
        </p:txBody>
      </p:sp>
    </p:spTree>
    <p:extLst>
      <p:ext uri="{BB962C8B-B14F-4D97-AF65-F5344CB8AC3E}">
        <p14:creationId xmlns:p14="http://schemas.microsoft.com/office/powerpoint/2010/main" val="123453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451309-8136-45C7-9FAB-C93012F288E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0164E296-9540-4160-A30C-AD3C11F9E8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452A9FB9-8888-4E56-9F12-D6D0D61BE1A9}"/>
              </a:ext>
            </a:extLst>
          </p:cNvPr>
          <p:cNvSpPr>
            <a:spLocks noGrp="1"/>
          </p:cNvSpPr>
          <p:nvPr>
            <p:ph type="dt" sz="half" idx="10"/>
          </p:nvPr>
        </p:nvSpPr>
        <p:spPr/>
        <p:txBody>
          <a:bodyPr/>
          <a:lstStyle/>
          <a:p>
            <a:fld id="{DB183EB0-A4B6-45C3-9373-1EC0DAAD8A3C}" type="datetimeFigureOut">
              <a:rPr lang="fr-CA" smtClean="0"/>
              <a:t>2021-12-19</a:t>
            </a:fld>
            <a:endParaRPr lang="fr-CA"/>
          </a:p>
        </p:txBody>
      </p:sp>
      <p:sp>
        <p:nvSpPr>
          <p:cNvPr id="5" name="Espace réservé du pied de page 4">
            <a:extLst>
              <a:ext uri="{FF2B5EF4-FFF2-40B4-BE49-F238E27FC236}">
                <a16:creationId xmlns:a16="http://schemas.microsoft.com/office/drawing/2014/main" id="{08C4E24E-499C-47B7-A660-D2804E6BFD9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E620ED72-5E29-493D-A64D-E3C97B55E6E6}"/>
              </a:ext>
            </a:extLst>
          </p:cNvPr>
          <p:cNvSpPr>
            <a:spLocks noGrp="1"/>
          </p:cNvSpPr>
          <p:nvPr>
            <p:ph type="sldNum" sz="quarter" idx="12"/>
          </p:nvPr>
        </p:nvSpPr>
        <p:spPr/>
        <p:txBody>
          <a:bodyPr/>
          <a:lstStyle/>
          <a:p>
            <a:fld id="{2170A90C-A3CB-408F-B0FF-4B8FBCBCD76C}" type="slidenum">
              <a:rPr lang="fr-CA" smtClean="0"/>
              <a:t>‹N°›</a:t>
            </a:fld>
            <a:endParaRPr lang="fr-CA"/>
          </a:p>
        </p:txBody>
      </p:sp>
    </p:spTree>
    <p:extLst>
      <p:ext uri="{BB962C8B-B14F-4D97-AF65-F5344CB8AC3E}">
        <p14:creationId xmlns:p14="http://schemas.microsoft.com/office/powerpoint/2010/main" val="226423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672C41-DB9F-42BB-B81F-484330EC3D36}"/>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C209B37E-0652-4778-AD7C-C11A79BDBC7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3CE8B929-E493-48B9-BD32-F32FD10A8C54}"/>
              </a:ext>
            </a:extLst>
          </p:cNvPr>
          <p:cNvSpPr>
            <a:spLocks noGrp="1"/>
          </p:cNvSpPr>
          <p:nvPr>
            <p:ph type="dt" sz="half" idx="10"/>
          </p:nvPr>
        </p:nvSpPr>
        <p:spPr/>
        <p:txBody>
          <a:bodyPr/>
          <a:lstStyle/>
          <a:p>
            <a:fld id="{DB183EB0-A4B6-45C3-9373-1EC0DAAD8A3C}" type="datetimeFigureOut">
              <a:rPr lang="fr-CA" smtClean="0"/>
              <a:t>2021-12-19</a:t>
            </a:fld>
            <a:endParaRPr lang="fr-CA"/>
          </a:p>
        </p:txBody>
      </p:sp>
      <p:sp>
        <p:nvSpPr>
          <p:cNvPr id="5" name="Espace réservé du pied de page 4">
            <a:extLst>
              <a:ext uri="{FF2B5EF4-FFF2-40B4-BE49-F238E27FC236}">
                <a16:creationId xmlns:a16="http://schemas.microsoft.com/office/drawing/2014/main" id="{BDC69E18-C31F-4DA1-A966-8689F0D1506C}"/>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2F4C5456-7C03-4C34-B146-746401B1BCA5}"/>
              </a:ext>
            </a:extLst>
          </p:cNvPr>
          <p:cNvSpPr>
            <a:spLocks noGrp="1"/>
          </p:cNvSpPr>
          <p:nvPr>
            <p:ph type="sldNum" sz="quarter" idx="12"/>
          </p:nvPr>
        </p:nvSpPr>
        <p:spPr/>
        <p:txBody>
          <a:bodyPr/>
          <a:lstStyle/>
          <a:p>
            <a:fld id="{2170A90C-A3CB-408F-B0FF-4B8FBCBCD76C}" type="slidenum">
              <a:rPr lang="fr-CA" smtClean="0"/>
              <a:t>‹N°›</a:t>
            </a:fld>
            <a:endParaRPr lang="fr-CA"/>
          </a:p>
        </p:txBody>
      </p:sp>
    </p:spTree>
    <p:extLst>
      <p:ext uri="{BB962C8B-B14F-4D97-AF65-F5344CB8AC3E}">
        <p14:creationId xmlns:p14="http://schemas.microsoft.com/office/powerpoint/2010/main" val="1163118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2CE3992-CDAA-490A-8E46-EDE2E5DB0817}"/>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5DA68F4B-665E-4F24-8679-6FB9B09AAA7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2A4C4F0-E286-4123-A1EF-5940CDA6AC1C}"/>
              </a:ext>
            </a:extLst>
          </p:cNvPr>
          <p:cNvSpPr>
            <a:spLocks noGrp="1"/>
          </p:cNvSpPr>
          <p:nvPr>
            <p:ph type="dt" sz="half" idx="10"/>
          </p:nvPr>
        </p:nvSpPr>
        <p:spPr/>
        <p:txBody>
          <a:bodyPr/>
          <a:lstStyle/>
          <a:p>
            <a:fld id="{DB183EB0-A4B6-45C3-9373-1EC0DAAD8A3C}" type="datetimeFigureOut">
              <a:rPr lang="fr-CA" smtClean="0"/>
              <a:t>2021-12-19</a:t>
            </a:fld>
            <a:endParaRPr lang="fr-CA"/>
          </a:p>
        </p:txBody>
      </p:sp>
      <p:sp>
        <p:nvSpPr>
          <p:cNvPr id="5" name="Espace réservé du pied de page 4">
            <a:extLst>
              <a:ext uri="{FF2B5EF4-FFF2-40B4-BE49-F238E27FC236}">
                <a16:creationId xmlns:a16="http://schemas.microsoft.com/office/drawing/2014/main" id="{0D2CC659-6B4B-463C-B128-887611A56C5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EED832A9-7199-40C9-9CF1-2A2D7C368B5E}"/>
              </a:ext>
            </a:extLst>
          </p:cNvPr>
          <p:cNvSpPr>
            <a:spLocks noGrp="1"/>
          </p:cNvSpPr>
          <p:nvPr>
            <p:ph type="sldNum" sz="quarter" idx="12"/>
          </p:nvPr>
        </p:nvSpPr>
        <p:spPr/>
        <p:txBody>
          <a:bodyPr/>
          <a:lstStyle/>
          <a:p>
            <a:fld id="{2170A90C-A3CB-408F-B0FF-4B8FBCBCD76C}" type="slidenum">
              <a:rPr lang="fr-CA" smtClean="0"/>
              <a:t>‹N°›</a:t>
            </a:fld>
            <a:endParaRPr lang="fr-CA"/>
          </a:p>
        </p:txBody>
      </p:sp>
    </p:spTree>
    <p:extLst>
      <p:ext uri="{BB962C8B-B14F-4D97-AF65-F5344CB8AC3E}">
        <p14:creationId xmlns:p14="http://schemas.microsoft.com/office/powerpoint/2010/main" val="73043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B78E2-FBE7-45B5-8F2E-C66FBCC02073}"/>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F5DC4D0C-A29E-4376-BE4B-FABF96DB86F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7B5C5773-3024-471F-AA6C-F3D782619AF4}"/>
              </a:ext>
            </a:extLst>
          </p:cNvPr>
          <p:cNvSpPr>
            <a:spLocks noGrp="1"/>
          </p:cNvSpPr>
          <p:nvPr>
            <p:ph type="dt" sz="half" idx="10"/>
          </p:nvPr>
        </p:nvSpPr>
        <p:spPr/>
        <p:txBody>
          <a:bodyPr/>
          <a:lstStyle/>
          <a:p>
            <a:fld id="{DB183EB0-A4B6-45C3-9373-1EC0DAAD8A3C}" type="datetimeFigureOut">
              <a:rPr lang="fr-CA" smtClean="0"/>
              <a:t>2021-12-19</a:t>
            </a:fld>
            <a:endParaRPr lang="fr-CA"/>
          </a:p>
        </p:txBody>
      </p:sp>
      <p:sp>
        <p:nvSpPr>
          <p:cNvPr id="5" name="Espace réservé du pied de page 4">
            <a:extLst>
              <a:ext uri="{FF2B5EF4-FFF2-40B4-BE49-F238E27FC236}">
                <a16:creationId xmlns:a16="http://schemas.microsoft.com/office/drawing/2014/main" id="{CF4275D3-F14C-420D-A6B1-C34117399A34}"/>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BADE4F6-2D37-47C3-8BA8-C9606C45F195}"/>
              </a:ext>
            </a:extLst>
          </p:cNvPr>
          <p:cNvSpPr>
            <a:spLocks noGrp="1"/>
          </p:cNvSpPr>
          <p:nvPr>
            <p:ph type="sldNum" sz="quarter" idx="12"/>
          </p:nvPr>
        </p:nvSpPr>
        <p:spPr/>
        <p:txBody>
          <a:bodyPr/>
          <a:lstStyle/>
          <a:p>
            <a:fld id="{2170A90C-A3CB-408F-B0FF-4B8FBCBCD76C}" type="slidenum">
              <a:rPr lang="fr-CA" smtClean="0"/>
              <a:t>‹N°›</a:t>
            </a:fld>
            <a:endParaRPr lang="fr-CA"/>
          </a:p>
        </p:txBody>
      </p:sp>
    </p:spTree>
    <p:extLst>
      <p:ext uri="{BB962C8B-B14F-4D97-AF65-F5344CB8AC3E}">
        <p14:creationId xmlns:p14="http://schemas.microsoft.com/office/powerpoint/2010/main" val="364005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96CCF2-BB98-4E78-BF8B-1E4AAC4D74D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5A49CBD3-F09D-493A-AD1A-4A677DB924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9EC676D-143F-480B-9EE3-F4B6D186CE12}"/>
              </a:ext>
            </a:extLst>
          </p:cNvPr>
          <p:cNvSpPr>
            <a:spLocks noGrp="1"/>
          </p:cNvSpPr>
          <p:nvPr>
            <p:ph type="dt" sz="half" idx="10"/>
          </p:nvPr>
        </p:nvSpPr>
        <p:spPr/>
        <p:txBody>
          <a:bodyPr/>
          <a:lstStyle/>
          <a:p>
            <a:fld id="{DB183EB0-A4B6-45C3-9373-1EC0DAAD8A3C}" type="datetimeFigureOut">
              <a:rPr lang="fr-CA" smtClean="0"/>
              <a:t>2021-12-19</a:t>
            </a:fld>
            <a:endParaRPr lang="fr-CA"/>
          </a:p>
        </p:txBody>
      </p:sp>
      <p:sp>
        <p:nvSpPr>
          <p:cNvPr id="5" name="Espace réservé du pied de page 4">
            <a:extLst>
              <a:ext uri="{FF2B5EF4-FFF2-40B4-BE49-F238E27FC236}">
                <a16:creationId xmlns:a16="http://schemas.microsoft.com/office/drawing/2014/main" id="{570A7E98-AEDF-49CA-8294-4843FB908CC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3225E01-2FE0-4EE8-BC0E-FF39837EA7EE}"/>
              </a:ext>
            </a:extLst>
          </p:cNvPr>
          <p:cNvSpPr>
            <a:spLocks noGrp="1"/>
          </p:cNvSpPr>
          <p:nvPr>
            <p:ph type="sldNum" sz="quarter" idx="12"/>
          </p:nvPr>
        </p:nvSpPr>
        <p:spPr/>
        <p:txBody>
          <a:bodyPr/>
          <a:lstStyle/>
          <a:p>
            <a:fld id="{2170A90C-A3CB-408F-B0FF-4B8FBCBCD76C}" type="slidenum">
              <a:rPr lang="fr-CA" smtClean="0"/>
              <a:t>‹N°›</a:t>
            </a:fld>
            <a:endParaRPr lang="fr-CA"/>
          </a:p>
        </p:txBody>
      </p:sp>
    </p:spTree>
    <p:extLst>
      <p:ext uri="{BB962C8B-B14F-4D97-AF65-F5344CB8AC3E}">
        <p14:creationId xmlns:p14="http://schemas.microsoft.com/office/powerpoint/2010/main" val="10831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A80D0C-04B9-4AF1-B1F3-8747C978E952}"/>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6EA33910-44A0-4FC5-B277-6C0B954D880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D6672C81-F1DE-4775-AF5D-D6B5EF40F04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05B080B3-4BEF-4764-9A62-E74E4B555FD7}"/>
              </a:ext>
            </a:extLst>
          </p:cNvPr>
          <p:cNvSpPr>
            <a:spLocks noGrp="1"/>
          </p:cNvSpPr>
          <p:nvPr>
            <p:ph type="dt" sz="half" idx="10"/>
          </p:nvPr>
        </p:nvSpPr>
        <p:spPr/>
        <p:txBody>
          <a:bodyPr/>
          <a:lstStyle/>
          <a:p>
            <a:fld id="{DB183EB0-A4B6-45C3-9373-1EC0DAAD8A3C}" type="datetimeFigureOut">
              <a:rPr lang="fr-CA" smtClean="0"/>
              <a:t>2021-12-19</a:t>
            </a:fld>
            <a:endParaRPr lang="fr-CA"/>
          </a:p>
        </p:txBody>
      </p:sp>
      <p:sp>
        <p:nvSpPr>
          <p:cNvPr id="6" name="Espace réservé du pied de page 5">
            <a:extLst>
              <a:ext uri="{FF2B5EF4-FFF2-40B4-BE49-F238E27FC236}">
                <a16:creationId xmlns:a16="http://schemas.microsoft.com/office/drawing/2014/main" id="{EDE72006-7E4E-47C4-9091-48C96911E16D}"/>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358E8237-1445-4930-818F-D09C91A2EE0B}"/>
              </a:ext>
            </a:extLst>
          </p:cNvPr>
          <p:cNvSpPr>
            <a:spLocks noGrp="1"/>
          </p:cNvSpPr>
          <p:nvPr>
            <p:ph type="sldNum" sz="quarter" idx="12"/>
          </p:nvPr>
        </p:nvSpPr>
        <p:spPr/>
        <p:txBody>
          <a:bodyPr/>
          <a:lstStyle/>
          <a:p>
            <a:fld id="{2170A90C-A3CB-408F-B0FF-4B8FBCBCD76C}" type="slidenum">
              <a:rPr lang="fr-CA" smtClean="0"/>
              <a:t>‹N°›</a:t>
            </a:fld>
            <a:endParaRPr lang="fr-CA"/>
          </a:p>
        </p:txBody>
      </p:sp>
    </p:spTree>
    <p:extLst>
      <p:ext uri="{BB962C8B-B14F-4D97-AF65-F5344CB8AC3E}">
        <p14:creationId xmlns:p14="http://schemas.microsoft.com/office/powerpoint/2010/main" val="8847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C06B54-97A3-401E-A97E-08E46911C737}"/>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F832C936-B3FB-4573-9BAE-91A6B08F6F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D03032C-9CE0-41A0-A976-C8A92B2F361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878F4ABB-5761-4293-935B-237E18262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14F40ED-7FEA-4C02-B2C1-08C8E53BB5B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9A70992B-4BA4-4F64-82E7-0B34EF8AC807}"/>
              </a:ext>
            </a:extLst>
          </p:cNvPr>
          <p:cNvSpPr>
            <a:spLocks noGrp="1"/>
          </p:cNvSpPr>
          <p:nvPr>
            <p:ph type="dt" sz="half" idx="10"/>
          </p:nvPr>
        </p:nvSpPr>
        <p:spPr/>
        <p:txBody>
          <a:bodyPr/>
          <a:lstStyle/>
          <a:p>
            <a:fld id="{DB183EB0-A4B6-45C3-9373-1EC0DAAD8A3C}" type="datetimeFigureOut">
              <a:rPr lang="fr-CA" smtClean="0"/>
              <a:t>2021-12-19</a:t>
            </a:fld>
            <a:endParaRPr lang="fr-CA"/>
          </a:p>
        </p:txBody>
      </p:sp>
      <p:sp>
        <p:nvSpPr>
          <p:cNvPr id="8" name="Espace réservé du pied de page 7">
            <a:extLst>
              <a:ext uri="{FF2B5EF4-FFF2-40B4-BE49-F238E27FC236}">
                <a16:creationId xmlns:a16="http://schemas.microsoft.com/office/drawing/2014/main" id="{95DB7CC3-A108-4D8D-9272-34865C4F4CC7}"/>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F1E75E54-0ACD-493E-9299-5A889ADB956B}"/>
              </a:ext>
            </a:extLst>
          </p:cNvPr>
          <p:cNvSpPr>
            <a:spLocks noGrp="1"/>
          </p:cNvSpPr>
          <p:nvPr>
            <p:ph type="sldNum" sz="quarter" idx="12"/>
          </p:nvPr>
        </p:nvSpPr>
        <p:spPr/>
        <p:txBody>
          <a:bodyPr/>
          <a:lstStyle/>
          <a:p>
            <a:fld id="{2170A90C-A3CB-408F-B0FF-4B8FBCBCD76C}" type="slidenum">
              <a:rPr lang="fr-CA" smtClean="0"/>
              <a:t>‹N°›</a:t>
            </a:fld>
            <a:endParaRPr lang="fr-CA"/>
          </a:p>
        </p:txBody>
      </p:sp>
    </p:spTree>
    <p:extLst>
      <p:ext uri="{BB962C8B-B14F-4D97-AF65-F5344CB8AC3E}">
        <p14:creationId xmlns:p14="http://schemas.microsoft.com/office/powerpoint/2010/main" val="281470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95CDE3-E3D8-4527-8BB8-A0092A54959F}"/>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7AEB3C9F-F4EE-41E6-B3BD-3E949E8B9DC2}"/>
              </a:ext>
            </a:extLst>
          </p:cNvPr>
          <p:cNvSpPr>
            <a:spLocks noGrp="1"/>
          </p:cNvSpPr>
          <p:nvPr>
            <p:ph type="dt" sz="half" idx="10"/>
          </p:nvPr>
        </p:nvSpPr>
        <p:spPr/>
        <p:txBody>
          <a:bodyPr/>
          <a:lstStyle/>
          <a:p>
            <a:fld id="{DB183EB0-A4B6-45C3-9373-1EC0DAAD8A3C}" type="datetimeFigureOut">
              <a:rPr lang="fr-CA" smtClean="0"/>
              <a:t>2021-12-19</a:t>
            </a:fld>
            <a:endParaRPr lang="fr-CA"/>
          </a:p>
        </p:txBody>
      </p:sp>
      <p:sp>
        <p:nvSpPr>
          <p:cNvPr id="4" name="Espace réservé du pied de page 3">
            <a:extLst>
              <a:ext uri="{FF2B5EF4-FFF2-40B4-BE49-F238E27FC236}">
                <a16:creationId xmlns:a16="http://schemas.microsoft.com/office/drawing/2014/main" id="{8257FD84-E498-4A66-AE5F-02F9DE3EB529}"/>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042FB74F-307A-419A-8EAE-867D1336C1E9}"/>
              </a:ext>
            </a:extLst>
          </p:cNvPr>
          <p:cNvSpPr>
            <a:spLocks noGrp="1"/>
          </p:cNvSpPr>
          <p:nvPr>
            <p:ph type="sldNum" sz="quarter" idx="12"/>
          </p:nvPr>
        </p:nvSpPr>
        <p:spPr/>
        <p:txBody>
          <a:bodyPr/>
          <a:lstStyle/>
          <a:p>
            <a:fld id="{2170A90C-A3CB-408F-B0FF-4B8FBCBCD76C}" type="slidenum">
              <a:rPr lang="fr-CA" smtClean="0"/>
              <a:t>‹N°›</a:t>
            </a:fld>
            <a:endParaRPr lang="fr-CA"/>
          </a:p>
        </p:txBody>
      </p:sp>
    </p:spTree>
    <p:extLst>
      <p:ext uri="{BB962C8B-B14F-4D97-AF65-F5344CB8AC3E}">
        <p14:creationId xmlns:p14="http://schemas.microsoft.com/office/powerpoint/2010/main" val="94267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B1A82B5-41EC-4837-A197-3E1E18560FC6}"/>
              </a:ext>
            </a:extLst>
          </p:cNvPr>
          <p:cNvSpPr>
            <a:spLocks noGrp="1"/>
          </p:cNvSpPr>
          <p:nvPr>
            <p:ph type="dt" sz="half" idx="10"/>
          </p:nvPr>
        </p:nvSpPr>
        <p:spPr/>
        <p:txBody>
          <a:bodyPr/>
          <a:lstStyle/>
          <a:p>
            <a:fld id="{DB183EB0-A4B6-45C3-9373-1EC0DAAD8A3C}" type="datetimeFigureOut">
              <a:rPr lang="fr-CA" smtClean="0"/>
              <a:t>2021-12-19</a:t>
            </a:fld>
            <a:endParaRPr lang="fr-CA"/>
          </a:p>
        </p:txBody>
      </p:sp>
      <p:sp>
        <p:nvSpPr>
          <p:cNvPr id="3" name="Espace réservé du pied de page 2">
            <a:extLst>
              <a:ext uri="{FF2B5EF4-FFF2-40B4-BE49-F238E27FC236}">
                <a16:creationId xmlns:a16="http://schemas.microsoft.com/office/drawing/2014/main" id="{BB36F76F-1B1F-4F80-86DC-4DB6B8F43AEF}"/>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5681154D-26C2-4B1A-BB8F-F9E9EBA11494}"/>
              </a:ext>
            </a:extLst>
          </p:cNvPr>
          <p:cNvSpPr>
            <a:spLocks noGrp="1"/>
          </p:cNvSpPr>
          <p:nvPr>
            <p:ph type="sldNum" sz="quarter" idx="12"/>
          </p:nvPr>
        </p:nvSpPr>
        <p:spPr/>
        <p:txBody>
          <a:bodyPr/>
          <a:lstStyle/>
          <a:p>
            <a:fld id="{2170A90C-A3CB-408F-B0FF-4B8FBCBCD76C}" type="slidenum">
              <a:rPr lang="fr-CA" smtClean="0"/>
              <a:t>‹N°›</a:t>
            </a:fld>
            <a:endParaRPr lang="fr-CA"/>
          </a:p>
        </p:txBody>
      </p:sp>
    </p:spTree>
    <p:extLst>
      <p:ext uri="{BB962C8B-B14F-4D97-AF65-F5344CB8AC3E}">
        <p14:creationId xmlns:p14="http://schemas.microsoft.com/office/powerpoint/2010/main" val="509153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44C156-E424-401D-9BFB-544DA777775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9916E002-52BA-44C1-B6C0-EA09725E9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7CD771B2-C5A3-465E-B5EB-156722ACF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39057D1-0C3B-4E90-BBDD-C58E68396001}"/>
              </a:ext>
            </a:extLst>
          </p:cNvPr>
          <p:cNvSpPr>
            <a:spLocks noGrp="1"/>
          </p:cNvSpPr>
          <p:nvPr>
            <p:ph type="dt" sz="half" idx="10"/>
          </p:nvPr>
        </p:nvSpPr>
        <p:spPr/>
        <p:txBody>
          <a:bodyPr/>
          <a:lstStyle/>
          <a:p>
            <a:fld id="{DB183EB0-A4B6-45C3-9373-1EC0DAAD8A3C}" type="datetimeFigureOut">
              <a:rPr lang="fr-CA" smtClean="0"/>
              <a:t>2021-12-19</a:t>
            </a:fld>
            <a:endParaRPr lang="fr-CA"/>
          </a:p>
        </p:txBody>
      </p:sp>
      <p:sp>
        <p:nvSpPr>
          <p:cNvPr id="6" name="Espace réservé du pied de page 5">
            <a:extLst>
              <a:ext uri="{FF2B5EF4-FFF2-40B4-BE49-F238E27FC236}">
                <a16:creationId xmlns:a16="http://schemas.microsoft.com/office/drawing/2014/main" id="{F71BD0CF-0B85-4C1B-B7AF-A82D8C686C33}"/>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967F14AC-EBA6-4289-B238-CFE16CF37E95}"/>
              </a:ext>
            </a:extLst>
          </p:cNvPr>
          <p:cNvSpPr>
            <a:spLocks noGrp="1"/>
          </p:cNvSpPr>
          <p:nvPr>
            <p:ph type="sldNum" sz="quarter" idx="12"/>
          </p:nvPr>
        </p:nvSpPr>
        <p:spPr/>
        <p:txBody>
          <a:bodyPr/>
          <a:lstStyle/>
          <a:p>
            <a:fld id="{2170A90C-A3CB-408F-B0FF-4B8FBCBCD76C}" type="slidenum">
              <a:rPr lang="fr-CA" smtClean="0"/>
              <a:t>‹N°›</a:t>
            </a:fld>
            <a:endParaRPr lang="fr-CA"/>
          </a:p>
        </p:txBody>
      </p:sp>
    </p:spTree>
    <p:extLst>
      <p:ext uri="{BB962C8B-B14F-4D97-AF65-F5344CB8AC3E}">
        <p14:creationId xmlns:p14="http://schemas.microsoft.com/office/powerpoint/2010/main" val="184446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0D8C3E-3106-4722-8D37-7530D19102D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21115B2A-8EE0-447E-B1C7-4C228D8F29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fr-CA"/>
          </a:p>
        </p:txBody>
      </p:sp>
      <p:sp>
        <p:nvSpPr>
          <p:cNvPr id="4" name="Espace réservé du texte 3">
            <a:extLst>
              <a:ext uri="{FF2B5EF4-FFF2-40B4-BE49-F238E27FC236}">
                <a16:creationId xmlns:a16="http://schemas.microsoft.com/office/drawing/2014/main" id="{9C880849-D29E-41D9-97AF-40D4E368A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C93C08E-AB8D-4423-B5DF-9A9830ABB9CA}"/>
              </a:ext>
            </a:extLst>
          </p:cNvPr>
          <p:cNvSpPr>
            <a:spLocks noGrp="1"/>
          </p:cNvSpPr>
          <p:nvPr>
            <p:ph type="dt" sz="half" idx="10"/>
          </p:nvPr>
        </p:nvSpPr>
        <p:spPr/>
        <p:txBody>
          <a:bodyPr/>
          <a:lstStyle/>
          <a:p>
            <a:fld id="{DB183EB0-A4B6-45C3-9373-1EC0DAAD8A3C}" type="datetimeFigureOut">
              <a:rPr lang="fr-CA" smtClean="0"/>
              <a:t>2021-12-19</a:t>
            </a:fld>
            <a:endParaRPr lang="fr-CA"/>
          </a:p>
        </p:txBody>
      </p:sp>
      <p:sp>
        <p:nvSpPr>
          <p:cNvPr id="6" name="Espace réservé du pied de page 5">
            <a:extLst>
              <a:ext uri="{FF2B5EF4-FFF2-40B4-BE49-F238E27FC236}">
                <a16:creationId xmlns:a16="http://schemas.microsoft.com/office/drawing/2014/main" id="{49112EEF-388E-47C0-9CE9-414628A3C636}"/>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3A53D0AB-159C-43AB-8812-B1D2B7F08712}"/>
              </a:ext>
            </a:extLst>
          </p:cNvPr>
          <p:cNvSpPr>
            <a:spLocks noGrp="1"/>
          </p:cNvSpPr>
          <p:nvPr>
            <p:ph type="sldNum" sz="quarter" idx="12"/>
          </p:nvPr>
        </p:nvSpPr>
        <p:spPr/>
        <p:txBody>
          <a:bodyPr/>
          <a:lstStyle/>
          <a:p>
            <a:fld id="{2170A90C-A3CB-408F-B0FF-4B8FBCBCD76C}" type="slidenum">
              <a:rPr lang="fr-CA" smtClean="0"/>
              <a:t>‹N°›</a:t>
            </a:fld>
            <a:endParaRPr lang="fr-CA"/>
          </a:p>
        </p:txBody>
      </p:sp>
    </p:spTree>
    <p:extLst>
      <p:ext uri="{BB962C8B-B14F-4D97-AF65-F5344CB8AC3E}">
        <p14:creationId xmlns:p14="http://schemas.microsoft.com/office/powerpoint/2010/main" val="419596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10EC45A2-1A4B-4C9A-85F9-90B34AD64548}"/>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10690771" y="5527259"/>
            <a:ext cx="1326057" cy="1194215"/>
          </a:xfrm>
          <a:prstGeom prst="rect">
            <a:avLst/>
          </a:prstGeom>
        </p:spPr>
      </p:pic>
      <p:sp>
        <p:nvSpPr>
          <p:cNvPr id="2" name="Espace réservé du titre 1">
            <a:extLst>
              <a:ext uri="{FF2B5EF4-FFF2-40B4-BE49-F238E27FC236}">
                <a16:creationId xmlns:a16="http://schemas.microsoft.com/office/drawing/2014/main" id="{7BC0D1B7-4869-4DFD-B30B-E8602F693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DF58F5C7-943A-4C54-9609-870D4D2D0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AA530C8A-297D-4771-99B9-F4EA835FD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83EB0-A4B6-45C3-9373-1EC0DAAD8A3C}" type="datetimeFigureOut">
              <a:rPr lang="fr-CA" smtClean="0"/>
              <a:t>2021-12-19</a:t>
            </a:fld>
            <a:endParaRPr lang="fr-CA"/>
          </a:p>
        </p:txBody>
      </p:sp>
      <p:sp>
        <p:nvSpPr>
          <p:cNvPr id="5" name="Espace réservé du pied de page 4">
            <a:extLst>
              <a:ext uri="{FF2B5EF4-FFF2-40B4-BE49-F238E27FC236}">
                <a16:creationId xmlns:a16="http://schemas.microsoft.com/office/drawing/2014/main" id="{E9323C44-3D17-4FBC-9FDD-E10575CD6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2C862CEC-9AD0-4C81-82A9-4835C5C4C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0A90C-A3CB-408F-B0FF-4B8FBCBCD76C}" type="slidenum">
              <a:rPr lang="fr-CA" smtClean="0"/>
              <a:t>‹N°›</a:t>
            </a:fld>
            <a:endParaRPr lang="fr-CA"/>
          </a:p>
        </p:txBody>
      </p:sp>
    </p:spTree>
    <p:extLst>
      <p:ext uri="{BB962C8B-B14F-4D97-AF65-F5344CB8AC3E}">
        <p14:creationId xmlns:p14="http://schemas.microsoft.com/office/powerpoint/2010/main" val="4007383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nbourre/Demo_BankManage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fr.wikipedia.org/wiki/Injection_de_d%C3%A9pendanc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nbourre/Demo_BankManagem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9ZvDBSQa_so&amp;t=36s" TargetMode="External"/><Relationship Id="rId2" Type="http://schemas.openxmlformats.org/officeDocument/2006/relationships/hyperlink" Target="https://www.youtube.com/watch?v=DwbYxP-etMY" TargetMode="External"/><Relationship Id="rId1" Type="http://schemas.openxmlformats.org/officeDocument/2006/relationships/slideLayout" Target="../slideLayouts/slideLayout2.xml"/><Relationship Id="rId4" Type="http://schemas.openxmlformats.org/officeDocument/2006/relationships/hyperlink" Target="https://www.youtube.com/watch?v=dZ2Psa_Bn2Q&amp;ab_channel=MicrosoftVisualStud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shawi-my.sharepoint.com/:w:/g/personal/nbourre_cshawi_ca/EaDJBeOTdbZBjZGqhMpa9-MBr4tuaek-aWDDq8g-G2PoX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nbourre/IntroToUnitTestingWP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r.wikipedia.org/wiki/Mock_(programmation_orient%C3%A9e_obj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oq/moq4/wiki/Quickstart" TargetMode="External"/><Relationship Id="rId2" Type="http://schemas.openxmlformats.org/officeDocument/2006/relationships/hyperlink" Target="https://www.youtube.com/watch?v=DwbYxP-etMY&amp;ab_channel=IAmTimCore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109242-FD6B-4061-B4AD-5457B25FD2F0}"/>
              </a:ext>
            </a:extLst>
          </p:cNvPr>
          <p:cNvSpPr>
            <a:spLocks noGrp="1"/>
          </p:cNvSpPr>
          <p:nvPr>
            <p:ph type="ctrTitle"/>
          </p:nvPr>
        </p:nvSpPr>
        <p:spPr/>
        <p:txBody>
          <a:bodyPr/>
          <a:lstStyle/>
          <a:p>
            <a:r>
              <a:rPr lang="fr-CA"/>
              <a:t>Cours 07 – Les mock</a:t>
            </a:r>
          </a:p>
        </p:txBody>
      </p:sp>
      <p:sp>
        <p:nvSpPr>
          <p:cNvPr id="3" name="Sous-titre 2">
            <a:extLst>
              <a:ext uri="{FF2B5EF4-FFF2-40B4-BE49-F238E27FC236}">
                <a16:creationId xmlns:a16="http://schemas.microsoft.com/office/drawing/2014/main" id="{4D9F0AE0-35D4-4FC2-A38D-B9EB18D8F4D1}"/>
              </a:ext>
            </a:extLst>
          </p:cNvPr>
          <p:cNvSpPr>
            <a:spLocks noGrp="1"/>
          </p:cNvSpPr>
          <p:nvPr>
            <p:ph type="subTitle" idx="1"/>
          </p:nvPr>
        </p:nvSpPr>
        <p:spPr/>
        <p:txBody>
          <a:bodyPr/>
          <a:lstStyle/>
          <a:p>
            <a:endParaRPr lang="fr-CA" dirty="0"/>
          </a:p>
        </p:txBody>
      </p:sp>
    </p:spTree>
    <p:extLst>
      <p:ext uri="{BB962C8B-B14F-4D97-AF65-F5344CB8AC3E}">
        <p14:creationId xmlns:p14="http://schemas.microsoft.com/office/powerpoint/2010/main" val="1081626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BFE31E-34DE-4123-A8EF-4E9A79A8FDC0}"/>
              </a:ext>
            </a:extLst>
          </p:cNvPr>
          <p:cNvSpPr>
            <a:spLocks noGrp="1"/>
          </p:cNvSpPr>
          <p:nvPr>
            <p:ph type="title"/>
          </p:nvPr>
        </p:nvSpPr>
        <p:spPr/>
        <p:txBody>
          <a:bodyPr/>
          <a:lstStyle/>
          <a:p>
            <a:r>
              <a:rPr lang="fr-CA" dirty="0"/>
              <a:t>Initiation à </a:t>
            </a:r>
            <a:r>
              <a:rPr lang="fr-CA" dirty="0" err="1"/>
              <a:t>Moq</a:t>
            </a:r>
            <a:r>
              <a:rPr lang="fr-CA" dirty="0"/>
              <a:t> : Création d’un </a:t>
            </a:r>
            <a:r>
              <a:rPr lang="fr-CA" dirty="0" err="1"/>
              <a:t>mock</a:t>
            </a:r>
            <a:endParaRPr lang="fr-CA" dirty="0"/>
          </a:p>
        </p:txBody>
      </p:sp>
      <p:sp>
        <p:nvSpPr>
          <p:cNvPr id="3" name="Espace réservé du contenu 2">
            <a:extLst>
              <a:ext uri="{FF2B5EF4-FFF2-40B4-BE49-F238E27FC236}">
                <a16:creationId xmlns:a16="http://schemas.microsoft.com/office/drawing/2014/main" id="{11272AB7-85E4-498D-BBCA-45A805E80BE4}"/>
              </a:ext>
            </a:extLst>
          </p:cNvPr>
          <p:cNvSpPr>
            <a:spLocks noGrp="1"/>
          </p:cNvSpPr>
          <p:nvPr>
            <p:ph idx="1"/>
          </p:nvPr>
        </p:nvSpPr>
        <p:spPr/>
        <p:txBody>
          <a:bodyPr>
            <a:normAutofit/>
          </a:bodyPr>
          <a:lstStyle/>
          <a:p>
            <a:r>
              <a:rPr lang="fr-CA" dirty="0"/>
              <a:t>Pour créer un objet </a:t>
            </a:r>
            <a:r>
              <a:rPr lang="fr-CA" dirty="0" err="1"/>
              <a:t>Moq</a:t>
            </a:r>
            <a:r>
              <a:rPr lang="fr-CA" dirty="0"/>
              <a:t>, on suit la syntaxe suivante</a:t>
            </a:r>
          </a:p>
          <a:p>
            <a:pPr lvl="1"/>
            <a:r>
              <a:rPr lang="fr-CA" dirty="0" err="1">
                <a:solidFill>
                  <a:srgbClr val="000000"/>
                </a:solidFill>
                <a:latin typeface="Consolas" panose="020B0609020204030204" pitchFamily="49" charset="0"/>
              </a:rPr>
              <a:t>Mock</a:t>
            </a:r>
            <a:r>
              <a:rPr lang="fr-CA" dirty="0">
                <a:solidFill>
                  <a:srgbClr val="000000"/>
                </a:solidFill>
                <a:latin typeface="Consolas" panose="020B0609020204030204" pitchFamily="49" charset="0"/>
              </a:rPr>
              <a:t>&lt;T&gt; _</a:t>
            </a:r>
            <a:r>
              <a:rPr lang="fr-CA" dirty="0" err="1">
                <a:solidFill>
                  <a:srgbClr val="000000"/>
                </a:solidFill>
                <a:latin typeface="Consolas" panose="020B0609020204030204" pitchFamily="49" charset="0"/>
              </a:rPr>
              <a:t>myMock</a:t>
            </a:r>
            <a:r>
              <a:rPr lang="fr-CA" dirty="0">
                <a:solidFill>
                  <a:srgbClr val="000000"/>
                </a:solidFill>
                <a:latin typeface="Consolas" panose="020B0609020204030204" pitchFamily="49" charset="0"/>
              </a:rPr>
              <a:t> = </a:t>
            </a:r>
            <a:r>
              <a:rPr lang="fr-CA" dirty="0">
                <a:solidFill>
                  <a:srgbClr val="0000FF"/>
                </a:solidFill>
                <a:latin typeface="Consolas" panose="020B0609020204030204" pitchFamily="49" charset="0"/>
              </a:rPr>
              <a:t>new</a:t>
            </a:r>
            <a:r>
              <a:rPr lang="fr-CA" dirty="0">
                <a:solidFill>
                  <a:srgbClr val="000000"/>
                </a:solidFill>
                <a:latin typeface="Consolas" panose="020B0609020204030204" pitchFamily="49" charset="0"/>
              </a:rPr>
              <a:t> </a:t>
            </a:r>
            <a:r>
              <a:rPr lang="fr-CA" dirty="0" err="1">
                <a:solidFill>
                  <a:srgbClr val="000000"/>
                </a:solidFill>
                <a:latin typeface="Consolas" panose="020B0609020204030204" pitchFamily="49" charset="0"/>
              </a:rPr>
              <a:t>Mock</a:t>
            </a:r>
            <a:r>
              <a:rPr lang="fr-CA" dirty="0">
                <a:solidFill>
                  <a:srgbClr val="000000"/>
                </a:solidFill>
                <a:latin typeface="Consolas" panose="020B0609020204030204" pitchFamily="49" charset="0"/>
              </a:rPr>
              <a:t>&lt;T&gt;();</a:t>
            </a:r>
          </a:p>
          <a:p>
            <a:pPr lvl="1"/>
            <a:r>
              <a:rPr lang="fr-CA" dirty="0">
                <a:solidFill>
                  <a:srgbClr val="000000"/>
                </a:solidFill>
                <a:latin typeface="Consolas" panose="020B0609020204030204" pitchFamily="49" charset="0"/>
              </a:rPr>
              <a:t>T est l’interface que l’on veut tester</a:t>
            </a:r>
            <a:endParaRPr lang="fr-CA" dirty="0"/>
          </a:p>
          <a:p>
            <a:r>
              <a:rPr lang="fr-CA" dirty="0"/>
              <a:t>Exemple dans le constructeur de tests ou au début du test</a:t>
            </a:r>
          </a:p>
          <a:p>
            <a:pPr lvl="1"/>
            <a:r>
              <a:rPr lang="fr-CA" sz="1800" dirty="0" err="1">
                <a:solidFill>
                  <a:srgbClr val="0000FF"/>
                </a:solidFill>
                <a:latin typeface="Consolas" panose="020B0609020204030204" pitchFamily="49" charset="0"/>
              </a:rPr>
              <a:t>private</a:t>
            </a:r>
            <a:r>
              <a:rPr lang="fr-CA" sz="1800" dirty="0">
                <a:solidFill>
                  <a:srgbClr val="000000"/>
                </a:solidFill>
                <a:latin typeface="Consolas" panose="020B0609020204030204" pitchFamily="49" charset="0"/>
              </a:rPr>
              <a:t> </a:t>
            </a:r>
            <a:r>
              <a:rPr lang="fr-CA" sz="1800" dirty="0" err="1">
                <a:solidFill>
                  <a:srgbClr val="0000FF"/>
                </a:solidFill>
                <a:latin typeface="Consolas" panose="020B0609020204030204" pitchFamily="49" charset="0"/>
              </a:rPr>
              <a:t>readonly</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Mock</a:t>
            </a:r>
            <a:r>
              <a:rPr lang="fr-CA" sz="1800" dirty="0">
                <a:solidFill>
                  <a:srgbClr val="000000"/>
                </a:solidFill>
                <a:latin typeface="Consolas" panose="020B0609020204030204" pitchFamily="49" charset="0"/>
              </a:rPr>
              <a:t>&lt;</a:t>
            </a:r>
            <a:r>
              <a:rPr lang="fr-CA" sz="1800" dirty="0" err="1">
                <a:solidFill>
                  <a:srgbClr val="000000"/>
                </a:solidFill>
                <a:latin typeface="Consolas" panose="020B0609020204030204" pitchFamily="49" charset="0"/>
              </a:rPr>
              <a:t>IDataService</a:t>
            </a:r>
            <a:r>
              <a:rPr lang="fr-CA" sz="1800" dirty="0">
                <a:solidFill>
                  <a:srgbClr val="000000"/>
                </a:solidFill>
                <a:latin typeface="Consolas" panose="020B0609020204030204" pitchFamily="49" charset="0"/>
              </a:rPr>
              <a:t>&lt;Customer&gt;&gt; _</a:t>
            </a:r>
            <a:r>
              <a:rPr lang="fr-CA" sz="1800" dirty="0" err="1">
                <a:solidFill>
                  <a:srgbClr val="000000"/>
                </a:solidFill>
                <a:latin typeface="Consolas" panose="020B0609020204030204" pitchFamily="49" charset="0"/>
              </a:rPr>
              <a:t>customerMock</a:t>
            </a:r>
            <a:r>
              <a:rPr lang="fr-CA" sz="1800" dirty="0">
                <a:solidFill>
                  <a:srgbClr val="000000"/>
                </a:solidFill>
                <a:latin typeface="Consolas" panose="020B0609020204030204" pitchFamily="49" charset="0"/>
              </a:rPr>
              <a:t> = </a:t>
            </a:r>
            <a:r>
              <a:rPr lang="fr-CA" sz="1800" dirty="0">
                <a:solidFill>
                  <a:srgbClr val="0000FF"/>
                </a:solidFill>
                <a:latin typeface="Consolas" panose="020B0609020204030204" pitchFamily="49" charset="0"/>
              </a:rPr>
              <a:t>new</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Mock</a:t>
            </a:r>
            <a:r>
              <a:rPr lang="fr-CA" sz="1800" dirty="0">
                <a:solidFill>
                  <a:srgbClr val="000000"/>
                </a:solidFill>
                <a:latin typeface="Consolas" panose="020B0609020204030204" pitchFamily="49" charset="0"/>
              </a:rPr>
              <a:t>&lt;</a:t>
            </a:r>
            <a:r>
              <a:rPr lang="fr-CA" sz="1800" dirty="0" err="1">
                <a:solidFill>
                  <a:srgbClr val="000000"/>
                </a:solidFill>
                <a:latin typeface="Consolas" panose="020B0609020204030204" pitchFamily="49" charset="0"/>
              </a:rPr>
              <a:t>IDataService</a:t>
            </a:r>
            <a:r>
              <a:rPr lang="fr-CA" sz="1800" dirty="0">
                <a:solidFill>
                  <a:srgbClr val="000000"/>
                </a:solidFill>
                <a:latin typeface="Consolas" panose="020B0609020204030204" pitchFamily="49" charset="0"/>
              </a:rPr>
              <a:t>&lt;Customer&gt;&gt;();</a:t>
            </a:r>
          </a:p>
          <a:p>
            <a:r>
              <a:rPr lang="fr-CA" dirty="0"/>
              <a:t>Dans l’exemple, on crée un </a:t>
            </a:r>
            <a:r>
              <a:rPr lang="fr-CA" dirty="0" err="1"/>
              <a:t>mock</a:t>
            </a:r>
            <a:r>
              <a:rPr lang="fr-CA" dirty="0"/>
              <a:t> qui va simuler un service de données de Customer</a:t>
            </a:r>
          </a:p>
          <a:p>
            <a:endParaRPr lang="fr-CA" dirty="0"/>
          </a:p>
          <a:p>
            <a:endParaRPr lang="fr-CA" dirty="0"/>
          </a:p>
        </p:txBody>
      </p:sp>
    </p:spTree>
    <p:extLst>
      <p:ext uri="{BB962C8B-B14F-4D97-AF65-F5344CB8AC3E}">
        <p14:creationId xmlns:p14="http://schemas.microsoft.com/office/powerpoint/2010/main" val="277099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4BAEEE-2893-4596-8543-7307C6D3E79C}"/>
              </a:ext>
            </a:extLst>
          </p:cNvPr>
          <p:cNvSpPr>
            <a:spLocks noGrp="1"/>
          </p:cNvSpPr>
          <p:nvPr>
            <p:ph type="title"/>
          </p:nvPr>
        </p:nvSpPr>
        <p:spPr/>
        <p:txBody>
          <a:bodyPr/>
          <a:lstStyle/>
          <a:p>
            <a:r>
              <a:rPr lang="fr-CA" dirty="0"/>
              <a:t>Initiation à </a:t>
            </a:r>
            <a:r>
              <a:rPr lang="fr-CA" dirty="0" err="1"/>
              <a:t>Moq</a:t>
            </a:r>
            <a:r>
              <a:rPr lang="fr-CA" dirty="0"/>
              <a:t> : Utilisation d’un </a:t>
            </a:r>
            <a:r>
              <a:rPr lang="fr-CA" dirty="0" err="1"/>
              <a:t>Mock</a:t>
            </a:r>
            <a:endParaRPr lang="fr-CA" dirty="0"/>
          </a:p>
        </p:txBody>
      </p:sp>
      <p:sp>
        <p:nvSpPr>
          <p:cNvPr id="3" name="Espace réservé du contenu 2">
            <a:extLst>
              <a:ext uri="{FF2B5EF4-FFF2-40B4-BE49-F238E27FC236}">
                <a16:creationId xmlns:a16="http://schemas.microsoft.com/office/drawing/2014/main" id="{DBB6FC28-7296-497B-AB0F-34E697794459}"/>
              </a:ext>
            </a:extLst>
          </p:cNvPr>
          <p:cNvSpPr>
            <a:spLocks noGrp="1"/>
          </p:cNvSpPr>
          <p:nvPr>
            <p:ph idx="1"/>
          </p:nvPr>
        </p:nvSpPr>
        <p:spPr/>
        <p:txBody>
          <a:bodyPr>
            <a:normAutofit lnSpcReduction="10000"/>
          </a:bodyPr>
          <a:lstStyle/>
          <a:p>
            <a:r>
              <a:rPr lang="fr-CA" dirty="0"/>
              <a:t>Pour utiliser un </a:t>
            </a:r>
            <a:r>
              <a:rPr lang="fr-CA" dirty="0" err="1"/>
              <a:t>mock</a:t>
            </a:r>
            <a:r>
              <a:rPr lang="fr-CA" dirty="0"/>
              <a:t>, il faudra configurer les attentes de celui-ci</a:t>
            </a:r>
          </a:p>
          <a:p>
            <a:r>
              <a:rPr lang="fr-CA" dirty="0"/>
              <a:t>Par exemple, je voudrais qu’il retourne X lorsque l’on appelle la méthode Y du </a:t>
            </a:r>
            <a:r>
              <a:rPr lang="fr-CA" dirty="0" err="1"/>
              <a:t>mock</a:t>
            </a:r>
            <a:endParaRPr lang="fr-CA" dirty="0"/>
          </a:p>
          <a:p>
            <a:r>
              <a:rPr lang="fr-CA" dirty="0"/>
              <a:t>Il faut utiliser la méthode </a:t>
            </a:r>
            <a:r>
              <a:rPr lang="fr-CA" b="1" dirty="0"/>
              <a:t>Setup</a:t>
            </a:r>
            <a:r>
              <a:rPr lang="fr-CA" dirty="0"/>
              <a:t> du </a:t>
            </a:r>
            <a:r>
              <a:rPr lang="fr-CA" dirty="0" err="1"/>
              <a:t>mock</a:t>
            </a:r>
            <a:endParaRPr lang="fr-CA" dirty="0"/>
          </a:p>
          <a:p>
            <a:r>
              <a:rPr lang="fr-CA" dirty="0"/>
              <a:t>La syntaxe de Setup est la suivante</a:t>
            </a:r>
          </a:p>
          <a:p>
            <a:pPr lvl="1"/>
            <a:r>
              <a:rPr lang="en-CA" sz="1800" dirty="0">
                <a:solidFill>
                  <a:srgbClr val="000000"/>
                </a:solidFill>
                <a:latin typeface="Consolas" panose="020B0609020204030204" pitchFamily="49" charset="0"/>
              </a:rPr>
              <a:t>Setup(expression lambda de la </a:t>
            </a:r>
            <a:r>
              <a:rPr lang="en-CA" sz="1800" dirty="0" err="1">
                <a:solidFill>
                  <a:srgbClr val="000000"/>
                </a:solidFill>
                <a:latin typeface="Consolas" panose="020B0609020204030204" pitchFamily="49" charset="0"/>
              </a:rPr>
              <a:t>méthode</a:t>
            </a:r>
            <a:r>
              <a:rPr lang="en-CA" sz="1800" dirty="0">
                <a:solidFill>
                  <a:srgbClr val="000000"/>
                </a:solidFill>
                <a:latin typeface="Consolas" panose="020B0609020204030204" pitchFamily="49" charset="0"/>
              </a:rPr>
              <a:t> à </a:t>
            </a:r>
            <a:r>
              <a:rPr lang="en-CA" sz="1800" dirty="0" err="1">
                <a:solidFill>
                  <a:srgbClr val="000000"/>
                </a:solidFill>
                <a:latin typeface="Consolas" panose="020B0609020204030204" pitchFamily="49" charset="0"/>
              </a:rPr>
              <a:t>imiter</a:t>
            </a:r>
            <a:r>
              <a:rPr lang="en-CA" sz="1800" dirty="0">
                <a:solidFill>
                  <a:srgbClr val="000000"/>
                </a:solidFill>
                <a:latin typeface="Consolas" panose="020B0609020204030204" pitchFamily="49" charset="0"/>
              </a:rPr>
              <a:t>).Returns(Ce que le mock doit </a:t>
            </a:r>
            <a:r>
              <a:rPr lang="en-CA" sz="1800" dirty="0" err="1">
                <a:solidFill>
                  <a:srgbClr val="000000"/>
                </a:solidFill>
                <a:latin typeface="Consolas" panose="020B0609020204030204" pitchFamily="49" charset="0"/>
              </a:rPr>
              <a:t>retourner</a:t>
            </a:r>
            <a:r>
              <a:rPr lang="en-CA" sz="1800" dirty="0">
                <a:solidFill>
                  <a:srgbClr val="000000"/>
                </a:solidFill>
                <a:latin typeface="Consolas" panose="020B0609020204030204" pitchFamily="49" charset="0"/>
              </a:rPr>
              <a:t>);</a:t>
            </a:r>
          </a:p>
          <a:p>
            <a:r>
              <a:rPr lang="en-CA" dirty="0" err="1"/>
              <a:t>Exemple</a:t>
            </a:r>
            <a:endParaRPr lang="en-CA" dirty="0"/>
          </a:p>
          <a:p>
            <a:pPr lvl="1"/>
            <a:r>
              <a:rPr lang="en-CA" sz="1800" dirty="0">
                <a:solidFill>
                  <a:srgbClr val="000000"/>
                </a:solidFill>
                <a:latin typeface="Consolas" panose="020B0609020204030204" pitchFamily="49" charset="0"/>
              </a:rPr>
              <a:t>_</a:t>
            </a:r>
            <a:r>
              <a:rPr lang="en-CA" sz="1800" dirty="0" err="1">
                <a:solidFill>
                  <a:srgbClr val="000000"/>
                </a:solidFill>
                <a:latin typeface="Consolas" panose="020B0609020204030204" pitchFamily="49" charset="0"/>
              </a:rPr>
              <a:t>customerMock.Setup</a:t>
            </a:r>
            <a:r>
              <a:rPr lang="en-CA" sz="1800" dirty="0">
                <a:solidFill>
                  <a:srgbClr val="000000"/>
                </a:solidFill>
                <a:latin typeface="Consolas" panose="020B0609020204030204" pitchFamily="49" charset="0"/>
              </a:rPr>
              <a:t>(x =&gt; </a:t>
            </a:r>
            <a:r>
              <a:rPr lang="en-CA" sz="1800" dirty="0" err="1">
                <a:solidFill>
                  <a:srgbClr val="000000"/>
                </a:solidFill>
                <a:latin typeface="Consolas" panose="020B0609020204030204" pitchFamily="49" charset="0"/>
              </a:rPr>
              <a:t>x.GetAll</a:t>
            </a:r>
            <a:r>
              <a:rPr lang="en-CA" sz="1800" dirty="0">
                <a:solidFill>
                  <a:srgbClr val="000000"/>
                </a:solidFill>
                <a:latin typeface="Consolas" panose="020B0609020204030204" pitchFamily="49" charset="0"/>
              </a:rPr>
              <a:t>()).Returns(</a:t>
            </a:r>
            <a:r>
              <a:rPr lang="en-CA" sz="1800" dirty="0" err="1">
                <a:solidFill>
                  <a:srgbClr val="000000"/>
                </a:solidFill>
                <a:latin typeface="Consolas" panose="020B0609020204030204" pitchFamily="49" charset="0"/>
              </a:rPr>
              <a:t>GetSomeCustomers</a:t>
            </a:r>
            <a:r>
              <a:rPr lang="en-CA" sz="1800" dirty="0">
                <a:solidFill>
                  <a:srgbClr val="000000"/>
                </a:solidFill>
                <a:latin typeface="Consolas" panose="020B0609020204030204" pitchFamily="49" charset="0"/>
              </a:rPr>
              <a:t>());</a:t>
            </a:r>
          </a:p>
          <a:p>
            <a:pPr lvl="1"/>
            <a:r>
              <a:rPr lang="fr-CA" dirty="0"/>
              <a:t>Signification : Lorsque le test utilisera la méthode </a:t>
            </a:r>
            <a:r>
              <a:rPr lang="fr-CA" dirty="0" err="1"/>
              <a:t>GetAll</a:t>
            </a:r>
            <a:r>
              <a:rPr lang="fr-CA" dirty="0"/>
              <a:t>() du </a:t>
            </a:r>
            <a:r>
              <a:rPr lang="fr-CA" dirty="0" err="1"/>
              <a:t>mock</a:t>
            </a:r>
            <a:r>
              <a:rPr lang="fr-CA" dirty="0"/>
              <a:t>, retourne le résultat de la méthode </a:t>
            </a:r>
            <a:r>
              <a:rPr lang="fr-CA" dirty="0" err="1"/>
              <a:t>GetSomeCustomers</a:t>
            </a:r>
            <a:r>
              <a:rPr lang="fr-CA" dirty="0"/>
              <a:t>()</a:t>
            </a:r>
          </a:p>
        </p:txBody>
      </p:sp>
    </p:spTree>
    <p:extLst>
      <p:ext uri="{BB962C8B-B14F-4D97-AF65-F5344CB8AC3E}">
        <p14:creationId xmlns:p14="http://schemas.microsoft.com/office/powerpoint/2010/main" val="80157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FCD1B8-A14C-4DC1-8FB2-57A8A9A4FBC4}"/>
              </a:ext>
            </a:extLst>
          </p:cNvPr>
          <p:cNvSpPr>
            <a:spLocks noGrp="1"/>
          </p:cNvSpPr>
          <p:nvPr>
            <p:ph type="title"/>
          </p:nvPr>
        </p:nvSpPr>
        <p:spPr/>
        <p:txBody>
          <a:bodyPr/>
          <a:lstStyle/>
          <a:p>
            <a:r>
              <a:rPr lang="fr-CA" dirty="0"/>
              <a:t>Initiation à </a:t>
            </a:r>
            <a:r>
              <a:rPr lang="fr-CA" dirty="0" err="1"/>
              <a:t>Moq</a:t>
            </a:r>
            <a:r>
              <a:rPr lang="fr-CA" dirty="0"/>
              <a:t> : Utilisation d’un </a:t>
            </a:r>
            <a:r>
              <a:rPr lang="fr-CA" dirty="0" err="1"/>
              <a:t>Mock</a:t>
            </a:r>
            <a:endParaRPr lang="fr-CA" dirty="0"/>
          </a:p>
        </p:txBody>
      </p:sp>
      <p:sp>
        <p:nvSpPr>
          <p:cNvPr id="3" name="Espace réservé du contenu 2">
            <a:extLst>
              <a:ext uri="{FF2B5EF4-FFF2-40B4-BE49-F238E27FC236}">
                <a16:creationId xmlns:a16="http://schemas.microsoft.com/office/drawing/2014/main" id="{F29152DC-EE25-4766-94EF-28710FE04F1E}"/>
              </a:ext>
            </a:extLst>
          </p:cNvPr>
          <p:cNvSpPr>
            <a:spLocks noGrp="1"/>
          </p:cNvSpPr>
          <p:nvPr>
            <p:ph idx="1"/>
          </p:nvPr>
        </p:nvSpPr>
        <p:spPr/>
        <p:txBody>
          <a:bodyPr/>
          <a:lstStyle/>
          <a:p>
            <a:r>
              <a:rPr lang="fr-CA" dirty="0"/>
              <a:t>Pour utiliser l’objet du </a:t>
            </a:r>
            <a:r>
              <a:rPr lang="fr-CA" dirty="0" err="1"/>
              <a:t>mock</a:t>
            </a:r>
            <a:r>
              <a:rPr lang="fr-CA" dirty="0"/>
              <a:t>, il faudra utiliser la propriété </a:t>
            </a:r>
            <a:r>
              <a:rPr lang="fr-CA" b="1" dirty="0"/>
              <a:t>Object</a:t>
            </a:r>
          </a:p>
          <a:p>
            <a:r>
              <a:rPr lang="fr-CA" dirty="0"/>
              <a:t>Exemple</a:t>
            </a:r>
          </a:p>
          <a:p>
            <a:pPr lvl="1"/>
            <a:r>
              <a:rPr lang="fr-CA" sz="1800" dirty="0">
                <a:solidFill>
                  <a:srgbClr val="000000"/>
                </a:solidFill>
                <a:latin typeface="Consolas" panose="020B0609020204030204" pitchFamily="49" charset="0"/>
              </a:rPr>
              <a:t>_</a:t>
            </a:r>
            <a:r>
              <a:rPr lang="fr-CA" sz="1800" dirty="0" err="1">
                <a:solidFill>
                  <a:srgbClr val="000000"/>
                </a:solidFill>
                <a:latin typeface="Consolas" panose="020B0609020204030204" pitchFamily="49" charset="0"/>
              </a:rPr>
              <a:t>customerMock.Object.GetAll</a:t>
            </a:r>
            <a:r>
              <a:rPr lang="fr-CA" sz="1800" dirty="0">
                <a:solidFill>
                  <a:srgbClr val="000000"/>
                </a:solidFill>
                <a:latin typeface="Consolas" panose="020B0609020204030204" pitchFamily="49" charset="0"/>
              </a:rPr>
              <a:t>()</a:t>
            </a:r>
            <a:endParaRPr lang="fr-CA" dirty="0"/>
          </a:p>
          <a:p>
            <a:pPr lvl="1"/>
            <a:r>
              <a:rPr lang="fr-CA" b="1" dirty="0"/>
              <a:t>Object</a:t>
            </a:r>
            <a:r>
              <a:rPr lang="fr-CA" dirty="0"/>
              <a:t> simule l’objet du type T indiqué lors de la création du </a:t>
            </a:r>
            <a:r>
              <a:rPr lang="fr-CA" dirty="0" err="1"/>
              <a:t>mock</a:t>
            </a:r>
            <a:endParaRPr lang="fr-CA" dirty="0"/>
          </a:p>
          <a:p>
            <a:endParaRPr lang="fr-CA" dirty="0"/>
          </a:p>
        </p:txBody>
      </p:sp>
    </p:spTree>
    <p:extLst>
      <p:ext uri="{BB962C8B-B14F-4D97-AF65-F5344CB8AC3E}">
        <p14:creationId xmlns:p14="http://schemas.microsoft.com/office/powerpoint/2010/main" val="46072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A083D6-47C9-4723-A4BE-6DC8326D07A3}"/>
              </a:ext>
            </a:extLst>
          </p:cNvPr>
          <p:cNvSpPr>
            <a:spLocks noGrp="1"/>
          </p:cNvSpPr>
          <p:nvPr>
            <p:ph type="title"/>
          </p:nvPr>
        </p:nvSpPr>
        <p:spPr/>
        <p:txBody>
          <a:bodyPr/>
          <a:lstStyle/>
          <a:p>
            <a:r>
              <a:rPr lang="fr-CA" dirty="0"/>
              <a:t>Initiation à </a:t>
            </a:r>
            <a:r>
              <a:rPr lang="fr-CA" dirty="0" err="1"/>
              <a:t>Moq</a:t>
            </a:r>
            <a:r>
              <a:rPr lang="fr-CA" dirty="0"/>
              <a:t> : Exemple de test</a:t>
            </a:r>
          </a:p>
        </p:txBody>
      </p:sp>
      <p:sp>
        <p:nvSpPr>
          <p:cNvPr id="3" name="Espace réservé du contenu 2">
            <a:extLst>
              <a:ext uri="{FF2B5EF4-FFF2-40B4-BE49-F238E27FC236}">
                <a16:creationId xmlns:a16="http://schemas.microsoft.com/office/drawing/2014/main" id="{DF9CC8B1-453E-49E5-9243-6C9C917E3FCF}"/>
              </a:ext>
            </a:extLst>
          </p:cNvPr>
          <p:cNvSpPr>
            <a:spLocks noGrp="1"/>
          </p:cNvSpPr>
          <p:nvPr>
            <p:ph idx="1"/>
          </p:nvPr>
        </p:nvSpPr>
        <p:spPr>
          <a:xfrm>
            <a:off x="838200" y="5167311"/>
            <a:ext cx="10515600" cy="1009652"/>
          </a:xfrm>
        </p:spPr>
        <p:txBody>
          <a:bodyPr/>
          <a:lstStyle/>
          <a:p>
            <a:r>
              <a:rPr lang="fr-CA" dirty="0"/>
              <a:t>Vous pouvez trouver le code </a:t>
            </a:r>
            <a:r>
              <a:rPr lang="fr-CA" dirty="0">
                <a:hlinkClick r:id="rId2"/>
              </a:rPr>
              <a:t>ici</a:t>
            </a:r>
            <a:endParaRPr lang="fr-CA" dirty="0"/>
          </a:p>
        </p:txBody>
      </p:sp>
      <p:sp>
        <p:nvSpPr>
          <p:cNvPr id="5" name="ZoneTexte 4">
            <a:extLst>
              <a:ext uri="{FF2B5EF4-FFF2-40B4-BE49-F238E27FC236}">
                <a16:creationId xmlns:a16="http://schemas.microsoft.com/office/drawing/2014/main" id="{A3017191-1DA6-414A-88AE-9FE94CA6EBDC}"/>
              </a:ext>
            </a:extLst>
          </p:cNvPr>
          <p:cNvSpPr txBox="1"/>
          <p:nvPr/>
        </p:nvSpPr>
        <p:spPr>
          <a:xfrm>
            <a:off x="838200" y="1782395"/>
            <a:ext cx="8042313" cy="3293209"/>
          </a:xfrm>
          <a:prstGeom prst="rect">
            <a:avLst/>
          </a:prstGeom>
          <a:noFill/>
        </p:spPr>
        <p:txBody>
          <a:bodyPr wrap="square">
            <a:spAutoFit/>
          </a:bodyPr>
          <a:lstStyle/>
          <a:p>
            <a:r>
              <a:rPr lang="fr-CA" sz="1600" dirty="0">
                <a:solidFill>
                  <a:srgbClr val="000000"/>
                </a:solidFill>
                <a:latin typeface="Consolas" panose="020B0609020204030204" pitchFamily="49" charset="0"/>
              </a:rPr>
              <a:t>[Fact]</a:t>
            </a:r>
          </a:p>
          <a:p>
            <a:r>
              <a:rPr lang="fr-CA" sz="1600" dirty="0">
                <a:solidFill>
                  <a:srgbClr val="0000FF"/>
                </a:solidFill>
                <a:latin typeface="Consolas" panose="020B0609020204030204" pitchFamily="49" charset="0"/>
              </a:rPr>
              <a:t>public</a:t>
            </a:r>
            <a:r>
              <a:rPr lang="fr-CA" sz="1600" dirty="0">
                <a:solidFill>
                  <a:srgbClr val="000000"/>
                </a:solidFill>
                <a:latin typeface="Consolas" panose="020B0609020204030204" pitchFamily="49" charset="0"/>
              </a:rPr>
              <a:t> </a:t>
            </a:r>
            <a:r>
              <a:rPr lang="fr-CA" sz="1600" dirty="0" err="1">
                <a:solidFill>
                  <a:srgbClr val="0000FF"/>
                </a:solidFill>
                <a:latin typeface="Consolas" panose="020B0609020204030204" pitchFamily="49" charset="0"/>
              </a:rPr>
              <a:t>void</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BankAccountDataService_HasBankAccount</a:t>
            </a:r>
            <a:r>
              <a:rPr lang="fr-CA" sz="1600" dirty="0">
                <a:solidFill>
                  <a:srgbClr val="000000"/>
                </a:solidFill>
                <a:latin typeface="Consolas" panose="020B0609020204030204" pitchFamily="49" charset="0"/>
              </a:rPr>
              <a:t>()</a:t>
            </a:r>
          </a:p>
          <a:p>
            <a:r>
              <a:rPr lang="fr-CA" sz="1600" dirty="0">
                <a:solidFill>
                  <a:srgbClr val="000000"/>
                </a:solidFill>
                <a:latin typeface="Consolas" panose="020B0609020204030204" pitchFamily="49" charset="0"/>
              </a:rPr>
              <a:t>{</a:t>
            </a:r>
          </a:p>
          <a:p>
            <a:r>
              <a:rPr lang="fr-CA" sz="1600" dirty="0">
                <a:solidFill>
                  <a:srgbClr val="000000"/>
                </a:solidFill>
                <a:latin typeface="Consolas" panose="020B0609020204030204" pitchFamily="49" charset="0"/>
              </a:rPr>
              <a:t>    </a:t>
            </a:r>
            <a:r>
              <a:rPr lang="fr-CA" sz="1600" dirty="0">
                <a:solidFill>
                  <a:srgbClr val="008000"/>
                </a:solidFill>
                <a:latin typeface="Consolas" panose="020B0609020204030204" pitchFamily="49" charset="0"/>
              </a:rPr>
              <a:t>// Arrange</a:t>
            </a:r>
            <a:endParaRPr lang="fr-CA" sz="1600" dirty="0">
              <a:solidFill>
                <a:srgbClr val="000000"/>
              </a:solidFill>
              <a:latin typeface="Consolas" panose="020B0609020204030204" pitchFamily="49" charset="0"/>
            </a:endParaRPr>
          </a:p>
          <a:p>
            <a:r>
              <a:rPr lang="en-CA" sz="1600" dirty="0">
                <a:solidFill>
                  <a:srgbClr val="000000"/>
                </a:solidFill>
                <a:latin typeface="Consolas" panose="020B0609020204030204" pitchFamily="49" charset="0"/>
              </a:rPr>
              <a:t>    _</a:t>
            </a:r>
            <a:r>
              <a:rPr lang="en-CA" sz="1600" dirty="0" err="1">
                <a:solidFill>
                  <a:srgbClr val="000000"/>
                </a:solidFill>
                <a:latin typeface="Consolas" panose="020B0609020204030204" pitchFamily="49" charset="0"/>
              </a:rPr>
              <a:t>customerMock.Setup</a:t>
            </a:r>
            <a:r>
              <a:rPr lang="en-CA" sz="1600" dirty="0">
                <a:solidFill>
                  <a:srgbClr val="000000"/>
                </a:solidFill>
                <a:latin typeface="Consolas" panose="020B0609020204030204" pitchFamily="49" charset="0"/>
              </a:rPr>
              <a:t>(x =&gt; </a:t>
            </a:r>
            <a:r>
              <a:rPr lang="en-CA" sz="1600" dirty="0" err="1">
                <a:solidFill>
                  <a:srgbClr val="000000"/>
                </a:solidFill>
                <a:latin typeface="Consolas" panose="020B0609020204030204" pitchFamily="49" charset="0"/>
              </a:rPr>
              <a:t>x.GetAll</a:t>
            </a:r>
            <a:r>
              <a:rPr lang="en-CA" sz="1600" dirty="0">
                <a:solidFill>
                  <a:srgbClr val="000000"/>
                </a:solidFill>
                <a:latin typeface="Consolas" panose="020B0609020204030204" pitchFamily="49" charset="0"/>
              </a:rPr>
              <a:t>()).Returns(</a:t>
            </a:r>
            <a:r>
              <a:rPr lang="en-CA" sz="1600" dirty="0" err="1">
                <a:solidFill>
                  <a:srgbClr val="000000"/>
                </a:solidFill>
                <a:latin typeface="Consolas" panose="020B0609020204030204" pitchFamily="49" charset="0"/>
              </a:rPr>
              <a:t>GetSomeCustomers</a:t>
            </a:r>
            <a:r>
              <a:rPr lang="en-CA" sz="1600" dirty="0">
                <a:solidFill>
                  <a:srgbClr val="000000"/>
                </a:solidFill>
                <a:latin typeface="Consolas" panose="020B0609020204030204" pitchFamily="49" charset="0"/>
              </a:rPr>
              <a:t>());</a:t>
            </a:r>
          </a:p>
          <a:p>
            <a:r>
              <a:rPr lang="en-CA" sz="1600" dirty="0">
                <a:solidFill>
                  <a:srgbClr val="000000"/>
                </a:solidFill>
                <a:latin typeface="Consolas" panose="020B0609020204030204" pitchFamily="49" charset="0"/>
              </a:rPr>
              <a:t>    _</a:t>
            </a:r>
            <a:r>
              <a:rPr lang="en-CA" sz="1600" dirty="0" err="1">
                <a:solidFill>
                  <a:srgbClr val="000000"/>
                </a:solidFill>
                <a:latin typeface="Consolas" panose="020B0609020204030204" pitchFamily="49" charset="0"/>
              </a:rPr>
              <a:t>sut</a:t>
            </a:r>
            <a:r>
              <a:rPr lang="en-CA" sz="1600" dirty="0">
                <a:solidFill>
                  <a:srgbClr val="000000"/>
                </a:solidFill>
                <a:latin typeface="Consolas" panose="020B0609020204030204" pitchFamily="49" charset="0"/>
              </a:rPr>
              <a:t> = </a:t>
            </a:r>
            <a:r>
              <a:rPr lang="en-CA" sz="1600" dirty="0">
                <a:solidFill>
                  <a:srgbClr val="0000FF"/>
                </a:solidFill>
                <a:latin typeface="Consolas" panose="020B0609020204030204" pitchFamily="49" charset="0"/>
              </a:rPr>
              <a:t>new</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BankAccountDataService</a:t>
            </a:r>
            <a:r>
              <a:rPr lang="en-CA" sz="1600" dirty="0">
                <a:solidFill>
                  <a:srgbClr val="000000"/>
                </a:solidFill>
                <a:latin typeface="Consolas" panose="020B0609020204030204" pitchFamily="49" charset="0"/>
              </a:rPr>
              <a:t>(_</a:t>
            </a:r>
            <a:r>
              <a:rPr lang="en-CA" sz="1600" dirty="0" err="1">
                <a:solidFill>
                  <a:srgbClr val="000000"/>
                </a:solidFill>
                <a:latin typeface="Consolas" panose="020B0609020204030204" pitchFamily="49" charset="0"/>
              </a:rPr>
              <a:t>customerMock.Object.GetAll</a:t>
            </a:r>
            <a:r>
              <a:rPr lang="en-CA" sz="1600" dirty="0">
                <a:solidFill>
                  <a:srgbClr val="000000"/>
                </a:solidFill>
                <a:latin typeface="Consolas" panose="020B0609020204030204" pitchFamily="49" charset="0"/>
              </a:rPr>
              <a:t>());</a:t>
            </a:r>
          </a:p>
          <a:p>
            <a:endParaRPr lang="fr-CA" sz="1600" dirty="0">
              <a:solidFill>
                <a:srgbClr val="000000"/>
              </a:solidFill>
              <a:latin typeface="Consolas" panose="020B0609020204030204" pitchFamily="49" charset="0"/>
            </a:endParaRPr>
          </a:p>
          <a:p>
            <a:r>
              <a:rPr lang="fr-CA" sz="1600" dirty="0">
                <a:solidFill>
                  <a:srgbClr val="000000"/>
                </a:solidFill>
                <a:latin typeface="Consolas" panose="020B0609020204030204" pitchFamily="49" charset="0"/>
              </a:rPr>
              <a:t>    </a:t>
            </a:r>
            <a:r>
              <a:rPr lang="fr-CA" sz="1600" dirty="0">
                <a:solidFill>
                  <a:srgbClr val="008000"/>
                </a:solidFill>
                <a:latin typeface="Consolas" panose="020B0609020204030204" pitchFamily="49" charset="0"/>
              </a:rPr>
              <a:t>// </a:t>
            </a:r>
            <a:r>
              <a:rPr lang="fr-CA" sz="1600" dirty="0" err="1">
                <a:solidFill>
                  <a:srgbClr val="008000"/>
                </a:solidFill>
                <a:latin typeface="Consolas" panose="020B0609020204030204" pitchFamily="49" charset="0"/>
              </a:rPr>
              <a:t>Act</a:t>
            </a:r>
            <a:endParaRPr lang="fr-CA" sz="1600" dirty="0">
              <a:solidFill>
                <a:srgbClr val="000000"/>
              </a:solidFill>
              <a:latin typeface="Consolas" panose="020B0609020204030204" pitchFamily="49" charset="0"/>
            </a:endParaRPr>
          </a:p>
          <a:p>
            <a:r>
              <a:rPr lang="fr-CA" sz="1600" dirty="0">
                <a:solidFill>
                  <a:srgbClr val="000000"/>
                </a:solidFill>
                <a:latin typeface="Consolas" panose="020B0609020204030204" pitchFamily="49" charset="0"/>
              </a:rPr>
              <a:t>    </a:t>
            </a:r>
            <a:r>
              <a:rPr lang="fr-CA" sz="1600" dirty="0">
                <a:solidFill>
                  <a:srgbClr val="0000FF"/>
                </a:solidFill>
                <a:latin typeface="Consolas" panose="020B0609020204030204" pitchFamily="49" charset="0"/>
              </a:rPr>
              <a:t>var</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bankAccounts</a:t>
            </a:r>
            <a:r>
              <a:rPr lang="fr-CA" sz="1600" dirty="0">
                <a:solidFill>
                  <a:srgbClr val="000000"/>
                </a:solidFill>
                <a:latin typeface="Consolas" panose="020B0609020204030204" pitchFamily="49" charset="0"/>
              </a:rPr>
              <a:t> = _</a:t>
            </a:r>
            <a:r>
              <a:rPr lang="fr-CA" sz="1600" dirty="0" err="1">
                <a:solidFill>
                  <a:srgbClr val="000000"/>
                </a:solidFill>
                <a:latin typeface="Consolas" panose="020B0609020204030204" pitchFamily="49" charset="0"/>
              </a:rPr>
              <a:t>sut.GetAll</a:t>
            </a:r>
            <a:r>
              <a:rPr lang="fr-CA" sz="1600" dirty="0">
                <a:solidFill>
                  <a:srgbClr val="000000"/>
                </a:solidFill>
                <a:latin typeface="Consolas" panose="020B0609020204030204" pitchFamily="49" charset="0"/>
              </a:rPr>
              <a:t>();</a:t>
            </a:r>
          </a:p>
          <a:p>
            <a:endParaRPr lang="fr-CA" sz="1600" dirty="0">
              <a:solidFill>
                <a:srgbClr val="000000"/>
              </a:solidFill>
              <a:latin typeface="Consolas" panose="020B0609020204030204" pitchFamily="49" charset="0"/>
            </a:endParaRPr>
          </a:p>
          <a:p>
            <a:r>
              <a:rPr lang="fr-CA" sz="1600" dirty="0">
                <a:solidFill>
                  <a:srgbClr val="000000"/>
                </a:solidFill>
                <a:latin typeface="Consolas" panose="020B0609020204030204" pitchFamily="49" charset="0"/>
              </a:rPr>
              <a:t>    </a:t>
            </a:r>
            <a:r>
              <a:rPr lang="fr-CA" sz="1600" dirty="0">
                <a:solidFill>
                  <a:srgbClr val="008000"/>
                </a:solidFill>
                <a:latin typeface="Consolas" panose="020B0609020204030204" pitchFamily="49" charset="0"/>
              </a:rPr>
              <a:t>// </a:t>
            </a:r>
            <a:r>
              <a:rPr lang="fr-CA" sz="1600" dirty="0" err="1">
                <a:solidFill>
                  <a:srgbClr val="008000"/>
                </a:solidFill>
                <a:latin typeface="Consolas" panose="020B0609020204030204" pitchFamily="49" charset="0"/>
              </a:rPr>
              <a:t>Assert</a:t>
            </a:r>
            <a:endParaRPr lang="fr-CA" sz="1600" dirty="0">
              <a:solidFill>
                <a:srgbClr val="000000"/>
              </a:solidFill>
              <a:latin typeface="Consolas" panose="020B0609020204030204" pitchFamily="49" charset="0"/>
            </a:endParaRPr>
          </a:p>
          <a:p>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Assert.NotEmpty</a:t>
            </a:r>
            <a:r>
              <a:rPr lang="fr-CA" sz="1600" dirty="0">
                <a:solidFill>
                  <a:srgbClr val="000000"/>
                </a:solidFill>
                <a:latin typeface="Consolas" panose="020B0609020204030204" pitchFamily="49" charset="0"/>
              </a:rPr>
              <a:t>(</a:t>
            </a:r>
            <a:r>
              <a:rPr lang="fr-CA" sz="1600" dirty="0" err="1">
                <a:solidFill>
                  <a:srgbClr val="000000"/>
                </a:solidFill>
                <a:latin typeface="Consolas" panose="020B0609020204030204" pitchFamily="49" charset="0"/>
              </a:rPr>
              <a:t>bankAccounts</a:t>
            </a:r>
            <a:r>
              <a:rPr lang="fr-CA" sz="1600" dirty="0">
                <a:solidFill>
                  <a:srgbClr val="000000"/>
                </a:solidFill>
                <a:latin typeface="Consolas" panose="020B0609020204030204" pitchFamily="49" charset="0"/>
              </a:rPr>
              <a:t>);</a:t>
            </a:r>
          </a:p>
          <a:p>
            <a:r>
              <a:rPr lang="fr-CA" sz="1600" dirty="0">
                <a:solidFill>
                  <a:srgbClr val="000000"/>
                </a:solidFill>
                <a:latin typeface="Consolas" panose="020B0609020204030204" pitchFamily="49" charset="0"/>
              </a:rPr>
              <a:t>}</a:t>
            </a:r>
            <a:endParaRPr lang="fr-CA" sz="1600" dirty="0"/>
          </a:p>
        </p:txBody>
      </p:sp>
    </p:spTree>
    <p:extLst>
      <p:ext uri="{BB962C8B-B14F-4D97-AF65-F5344CB8AC3E}">
        <p14:creationId xmlns:p14="http://schemas.microsoft.com/office/powerpoint/2010/main" val="955000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A9E1F9-0847-4002-8E6A-16CE0373A626}"/>
              </a:ext>
            </a:extLst>
          </p:cNvPr>
          <p:cNvSpPr>
            <a:spLocks noGrp="1"/>
          </p:cNvSpPr>
          <p:nvPr>
            <p:ph type="title"/>
          </p:nvPr>
        </p:nvSpPr>
        <p:spPr/>
        <p:txBody>
          <a:bodyPr/>
          <a:lstStyle/>
          <a:p>
            <a:r>
              <a:rPr lang="en-CA" dirty="0"/>
              <a:t>Mock vs </a:t>
            </a:r>
            <a:r>
              <a:rPr lang="en-CA" dirty="0" err="1"/>
              <a:t>Données</a:t>
            </a:r>
            <a:r>
              <a:rPr lang="en-CA" dirty="0"/>
              <a:t> factices</a:t>
            </a:r>
            <a:endParaRPr lang="fr-CA" dirty="0"/>
          </a:p>
        </p:txBody>
      </p:sp>
      <p:sp>
        <p:nvSpPr>
          <p:cNvPr id="3" name="Espace réservé du contenu 2">
            <a:extLst>
              <a:ext uri="{FF2B5EF4-FFF2-40B4-BE49-F238E27FC236}">
                <a16:creationId xmlns:a16="http://schemas.microsoft.com/office/drawing/2014/main" id="{079B429E-4B98-4828-B76A-F45A5ECE4D15}"/>
              </a:ext>
            </a:extLst>
          </p:cNvPr>
          <p:cNvSpPr>
            <a:spLocks noGrp="1"/>
          </p:cNvSpPr>
          <p:nvPr>
            <p:ph idx="1"/>
          </p:nvPr>
        </p:nvSpPr>
        <p:spPr/>
        <p:txBody>
          <a:bodyPr/>
          <a:lstStyle/>
          <a:p>
            <a:r>
              <a:rPr lang="fr-CA" dirty="0"/>
              <a:t>Lorsque l’on fait des tests, on peut utiliser des données factices (</a:t>
            </a:r>
            <a:r>
              <a:rPr lang="fr-CA" i="1" dirty="0"/>
              <a:t>Stubs </a:t>
            </a:r>
            <a:r>
              <a:rPr lang="fr-CA" dirty="0"/>
              <a:t>ou </a:t>
            </a:r>
            <a:r>
              <a:rPr lang="fr-CA" i="1" dirty="0"/>
              <a:t>Fakes</a:t>
            </a:r>
            <a:r>
              <a:rPr lang="fr-CA" dirty="0"/>
              <a:t>)</a:t>
            </a:r>
          </a:p>
          <a:p>
            <a:r>
              <a:rPr lang="fr-CA" dirty="0"/>
              <a:t>Le problème est qu’il faut générer une classe concrète de l’interface à tester donc on doit gérer deux classes et faire le code concret des méthodes de l’interface</a:t>
            </a:r>
          </a:p>
          <a:p>
            <a:r>
              <a:rPr lang="fr-CA" dirty="0"/>
              <a:t>Les </a:t>
            </a:r>
            <a:r>
              <a:rPr lang="fr-CA" dirty="0" err="1"/>
              <a:t>mocks</a:t>
            </a:r>
            <a:r>
              <a:rPr lang="fr-CA" dirty="0"/>
              <a:t> évitent la création de classe concrète et du code pour simuler celle-ci</a:t>
            </a:r>
          </a:p>
          <a:p>
            <a:endParaRPr lang="fr-CA" dirty="0"/>
          </a:p>
        </p:txBody>
      </p:sp>
    </p:spTree>
    <p:extLst>
      <p:ext uri="{BB962C8B-B14F-4D97-AF65-F5344CB8AC3E}">
        <p14:creationId xmlns:p14="http://schemas.microsoft.com/office/powerpoint/2010/main" val="162410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90CE4D-07B5-42C2-A6FE-075F355BA4A1}"/>
              </a:ext>
            </a:extLst>
          </p:cNvPr>
          <p:cNvSpPr>
            <a:spLocks noGrp="1"/>
          </p:cNvSpPr>
          <p:nvPr>
            <p:ph type="title"/>
          </p:nvPr>
        </p:nvSpPr>
        <p:spPr/>
        <p:txBody>
          <a:bodyPr/>
          <a:lstStyle/>
          <a:p>
            <a:r>
              <a:rPr lang="fr-CA" dirty="0"/>
              <a:t>Injection de dépendances</a:t>
            </a:r>
          </a:p>
        </p:txBody>
      </p:sp>
      <p:sp>
        <p:nvSpPr>
          <p:cNvPr id="3" name="Espace réservé du contenu 2">
            <a:extLst>
              <a:ext uri="{FF2B5EF4-FFF2-40B4-BE49-F238E27FC236}">
                <a16:creationId xmlns:a16="http://schemas.microsoft.com/office/drawing/2014/main" id="{3E5E3F50-C07E-4480-8012-D0EB85738B28}"/>
              </a:ext>
            </a:extLst>
          </p:cNvPr>
          <p:cNvSpPr>
            <a:spLocks noGrp="1"/>
          </p:cNvSpPr>
          <p:nvPr>
            <p:ph idx="1"/>
          </p:nvPr>
        </p:nvSpPr>
        <p:spPr/>
        <p:txBody>
          <a:bodyPr/>
          <a:lstStyle/>
          <a:p>
            <a:r>
              <a:rPr lang="fr-CA" dirty="0"/>
              <a:t>On remarque que je fais souvent allusion aux interfaces et services lorsque l’on parle de </a:t>
            </a:r>
            <a:r>
              <a:rPr lang="fr-CA" dirty="0" err="1"/>
              <a:t>mock</a:t>
            </a:r>
            <a:endParaRPr lang="fr-CA" dirty="0"/>
          </a:p>
          <a:p>
            <a:pPr lvl="1"/>
            <a:r>
              <a:rPr lang="fr-CA" dirty="0"/>
              <a:t>C’est aussi vrai dans plusieurs vidéos que l’on a visionnées</a:t>
            </a:r>
          </a:p>
          <a:p>
            <a:r>
              <a:rPr lang="fr-CA" dirty="0"/>
              <a:t>C’est normal, car dans le développement de logiciels on veut faire en sorte que les classes soient le plus découplées possible et pour se faire, on utilise ce que l’on appelle l’</a:t>
            </a:r>
            <a:r>
              <a:rPr lang="fr-CA" dirty="0">
                <a:hlinkClick r:id="rId2"/>
              </a:rPr>
              <a:t>injection de dépendances</a:t>
            </a:r>
            <a:endParaRPr lang="fr-CA" dirty="0"/>
          </a:p>
          <a:p>
            <a:r>
              <a:rPr lang="fr-CA" dirty="0"/>
              <a:t>Cela facilite les tests logiciels</a:t>
            </a:r>
          </a:p>
          <a:p>
            <a:r>
              <a:rPr lang="fr-CA" dirty="0"/>
              <a:t>Cependant, ce sera un sujet pour une autre présentation</a:t>
            </a:r>
          </a:p>
        </p:txBody>
      </p:sp>
    </p:spTree>
    <p:extLst>
      <p:ext uri="{BB962C8B-B14F-4D97-AF65-F5344CB8AC3E}">
        <p14:creationId xmlns:p14="http://schemas.microsoft.com/office/powerpoint/2010/main" val="4065316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527DB-24CA-4C65-9C7A-BEAA1A30F58B}"/>
              </a:ext>
            </a:extLst>
          </p:cNvPr>
          <p:cNvSpPr>
            <a:spLocks noGrp="1"/>
          </p:cNvSpPr>
          <p:nvPr>
            <p:ph type="title"/>
          </p:nvPr>
        </p:nvSpPr>
        <p:spPr/>
        <p:txBody>
          <a:bodyPr/>
          <a:lstStyle/>
          <a:p>
            <a:r>
              <a:rPr lang="fr-CA" dirty="0"/>
              <a:t>Exercices</a:t>
            </a:r>
          </a:p>
        </p:txBody>
      </p:sp>
      <p:sp>
        <p:nvSpPr>
          <p:cNvPr id="3" name="Espace réservé du contenu 2">
            <a:extLst>
              <a:ext uri="{FF2B5EF4-FFF2-40B4-BE49-F238E27FC236}">
                <a16:creationId xmlns:a16="http://schemas.microsoft.com/office/drawing/2014/main" id="{B4718708-FED8-47A3-AB7D-B7F8C594D1C7}"/>
              </a:ext>
            </a:extLst>
          </p:cNvPr>
          <p:cNvSpPr>
            <a:spLocks noGrp="1"/>
          </p:cNvSpPr>
          <p:nvPr>
            <p:ph idx="1"/>
          </p:nvPr>
        </p:nvSpPr>
        <p:spPr/>
        <p:txBody>
          <a:bodyPr/>
          <a:lstStyle/>
          <a:p>
            <a:r>
              <a:rPr lang="fr-CA" dirty="0"/>
              <a:t>À l’aide du projet </a:t>
            </a:r>
            <a:r>
              <a:rPr lang="fr-CA" dirty="0" err="1">
                <a:hlinkClick r:id="rId2"/>
              </a:rPr>
              <a:t>Demo_BankManagement</a:t>
            </a:r>
            <a:endParaRPr lang="fr-CA" dirty="0"/>
          </a:p>
          <a:p>
            <a:r>
              <a:rPr lang="fr-CA" dirty="0"/>
              <a:t>Vous devez faire passer tous les tests qui échouent</a:t>
            </a:r>
          </a:p>
          <a:p>
            <a:r>
              <a:rPr lang="fr-CA" dirty="0"/>
              <a:t>Vous devez réaliser le test Constructor_NegativeAmountShouldThrowArgumentOutOfRange_ShouldFail</a:t>
            </a:r>
          </a:p>
          <a:p>
            <a:pPr lvl="1"/>
            <a:r>
              <a:rPr lang="fr-CA" dirty="0"/>
              <a:t>Dans le constructeur d’un </a:t>
            </a:r>
            <a:r>
              <a:rPr lang="fr-CA" dirty="0" err="1"/>
              <a:t>BankAccount</a:t>
            </a:r>
            <a:r>
              <a:rPr lang="fr-CA" dirty="0"/>
              <a:t>, on met un montant. Si le montant est inférieur à zéro, le constructeur devrait déclencher une erreur « </a:t>
            </a:r>
            <a:r>
              <a:rPr lang="fr-CA" dirty="0" err="1"/>
              <a:t>ArgumentOutOfRange</a:t>
            </a:r>
            <a:r>
              <a:rPr lang="fr-CA"/>
              <a:t> »</a:t>
            </a:r>
            <a:endParaRPr lang="fr-CA" dirty="0"/>
          </a:p>
        </p:txBody>
      </p:sp>
    </p:spTree>
    <p:extLst>
      <p:ext uri="{BB962C8B-B14F-4D97-AF65-F5344CB8AC3E}">
        <p14:creationId xmlns:p14="http://schemas.microsoft.com/office/powerpoint/2010/main" val="4115262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5283A6-7DB5-4E1A-AFE4-4F7CC1E445A7}"/>
              </a:ext>
            </a:extLst>
          </p:cNvPr>
          <p:cNvSpPr>
            <a:spLocks noGrp="1"/>
          </p:cNvSpPr>
          <p:nvPr>
            <p:ph type="title"/>
          </p:nvPr>
        </p:nvSpPr>
        <p:spPr/>
        <p:txBody>
          <a:bodyPr/>
          <a:lstStyle/>
          <a:p>
            <a:r>
              <a:rPr lang="en-CA" dirty="0" err="1"/>
              <a:t>Références</a:t>
            </a:r>
            <a:endParaRPr lang="fr-CA" dirty="0"/>
          </a:p>
        </p:txBody>
      </p:sp>
      <p:sp>
        <p:nvSpPr>
          <p:cNvPr id="3" name="Espace réservé du contenu 2">
            <a:extLst>
              <a:ext uri="{FF2B5EF4-FFF2-40B4-BE49-F238E27FC236}">
                <a16:creationId xmlns:a16="http://schemas.microsoft.com/office/drawing/2014/main" id="{79650041-FB79-4A96-BA97-855200CE03B2}"/>
              </a:ext>
            </a:extLst>
          </p:cNvPr>
          <p:cNvSpPr>
            <a:spLocks noGrp="1"/>
          </p:cNvSpPr>
          <p:nvPr>
            <p:ph idx="1"/>
          </p:nvPr>
        </p:nvSpPr>
        <p:spPr/>
        <p:txBody>
          <a:bodyPr/>
          <a:lstStyle/>
          <a:p>
            <a:r>
              <a:rPr lang="en-CA" dirty="0" err="1"/>
              <a:t>Moq</a:t>
            </a:r>
            <a:endParaRPr lang="en-CA" dirty="0"/>
          </a:p>
          <a:p>
            <a:pPr lvl="1"/>
            <a:r>
              <a:rPr lang="en-CA" dirty="0">
                <a:hlinkClick r:id="rId2"/>
              </a:rPr>
              <a:t>Tim Corey</a:t>
            </a:r>
            <a:r>
              <a:rPr lang="en-CA" dirty="0"/>
              <a:t> (1 </a:t>
            </a:r>
            <a:r>
              <a:rPr lang="en-CA" dirty="0" err="1"/>
              <a:t>heure</a:t>
            </a:r>
            <a:r>
              <a:rPr lang="en-CA" dirty="0"/>
              <a:t>)</a:t>
            </a:r>
          </a:p>
          <a:p>
            <a:pPr lvl="1"/>
            <a:r>
              <a:rPr lang="en-CA" dirty="0">
                <a:hlinkClick r:id="rId3"/>
              </a:rPr>
              <a:t>Nick </a:t>
            </a:r>
            <a:r>
              <a:rPr lang="en-CA" dirty="0" err="1">
                <a:hlinkClick r:id="rId3"/>
              </a:rPr>
              <a:t>Chapas</a:t>
            </a:r>
            <a:r>
              <a:rPr lang="en-CA" dirty="0"/>
              <a:t> (22 minutes)</a:t>
            </a:r>
          </a:p>
          <a:p>
            <a:pPr lvl="1"/>
            <a:r>
              <a:rPr lang="en-CA" dirty="0" err="1">
                <a:hlinkClick r:id="rId4"/>
              </a:rPr>
              <a:t>Vidéo</a:t>
            </a:r>
            <a:r>
              <a:rPr lang="en-CA" dirty="0">
                <a:hlinkClick r:id="rId4"/>
              </a:rPr>
              <a:t> de Microsoft</a:t>
            </a:r>
            <a:r>
              <a:rPr lang="en-CA" dirty="0"/>
              <a:t> (38 minutes)</a:t>
            </a:r>
          </a:p>
          <a:p>
            <a:pPr lvl="1"/>
            <a:endParaRPr lang="en-CA" dirty="0"/>
          </a:p>
        </p:txBody>
      </p:sp>
    </p:spTree>
    <p:extLst>
      <p:ext uri="{BB962C8B-B14F-4D97-AF65-F5344CB8AC3E}">
        <p14:creationId xmlns:p14="http://schemas.microsoft.com/office/powerpoint/2010/main" val="112641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967FB-24F1-405E-826C-86BF7F18306B}"/>
              </a:ext>
            </a:extLst>
          </p:cNvPr>
          <p:cNvSpPr>
            <a:spLocks noGrp="1"/>
          </p:cNvSpPr>
          <p:nvPr>
            <p:ph type="title"/>
          </p:nvPr>
        </p:nvSpPr>
        <p:spPr/>
        <p:txBody>
          <a:bodyPr/>
          <a:lstStyle/>
          <a:p>
            <a:r>
              <a:rPr lang="fr-CA"/>
              <a:t>Plan de leçon</a:t>
            </a:r>
          </a:p>
        </p:txBody>
      </p:sp>
      <p:sp>
        <p:nvSpPr>
          <p:cNvPr id="3" name="Espace réservé du contenu 2">
            <a:extLst>
              <a:ext uri="{FF2B5EF4-FFF2-40B4-BE49-F238E27FC236}">
                <a16:creationId xmlns:a16="http://schemas.microsoft.com/office/drawing/2014/main" id="{673CC95F-1335-46C1-BAA7-927CFEA0B736}"/>
              </a:ext>
            </a:extLst>
          </p:cNvPr>
          <p:cNvSpPr>
            <a:spLocks noGrp="1"/>
          </p:cNvSpPr>
          <p:nvPr>
            <p:ph idx="1"/>
          </p:nvPr>
        </p:nvSpPr>
        <p:spPr/>
        <p:txBody>
          <a:bodyPr/>
          <a:lstStyle/>
          <a:p>
            <a:r>
              <a:rPr lang="fr-CA"/>
              <a:t>Des tests un peu plus avancé</a:t>
            </a:r>
          </a:p>
          <a:p>
            <a:r>
              <a:rPr lang="fr-CA"/>
              <a:t>C’est quoi un mock?</a:t>
            </a:r>
          </a:p>
          <a:p>
            <a:r>
              <a:rPr lang="fr-CA"/>
              <a:t>Astuce développement</a:t>
            </a:r>
          </a:p>
        </p:txBody>
      </p:sp>
    </p:spTree>
    <p:extLst>
      <p:ext uri="{BB962C8B-B14F-4D97-AF65-F5344CB8AC3E}">
        <p14:creationId xmlns:p14="http://schemas.microsoft.com/office/powerpoint/2010/main" val="350997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5685A8-7EDB-460C-BED7-CA43E766D059}"/>
              </a:ext>
            </a:extLst>
          </p:cNvPr>
          <p:cNvSpPr>
            <a:spLocks noGrp="1"/>
          </p:cNvSpPr>
          <p:nvPr>
            <p:ph type="title"/>
          </p:nvPr>
        </p:nvSpPr>
        <p:spPr/>
        <p:txBody>
          <a:bodyPr/>
          <a:lstStyle/>
          <a:p>
            <a:r>
              <a:rPr lang="fr-CA" dirty="0"/>
              <a:t>Rappels sur les tests de base</a:t>
            </a:r>
          </a:p>
        </p:txBody>
      </p:sp>
      <p:sp>
        <p:nvSpPr>
          <p:cNvPr id="3" name="Espace réservé du contenu 2">
            <a:extLst>
              <a:ext uri="{FF2B5EF4-FFF2-40B4-BE49-F238E27FC236}">
                <a16:creationId xmlns:a16="http://schemas.microsoft.com/office/drawing/2014/main" id="{F3B5DE9C-376D-437C-92C4-17B2A0C7558D}"/>
              </a:ext>
            </a:extLst>
          </p:cNvPr>
          <p:cNvSpPr>
            <a:spLocks noGrp="1"/>
          </p:cNvSpPr>
          <p:nvPr>
            <p:ph idx="1"/>
          </p:nvPr>
        </p:nvSpPr>
        <p:spPr/>
        <p:txBody>
          <a:bodyPr>
            <a:normAutofit fontScale="92500" lnSpcReduction="10000"/>
          </a:bodyPr>
          <a:lstStyle/>
          <a:p>
            <a:r>
              <a:rPr lang="fr-CA" dirty="0"/>
              <a:t>Jusqu’à maintenant nous avons vu des tests plus simples où l’on teste des méthodes retournant des valeurs simples</a:t>
            </a:r>
          </a:p>
          <a:p>
            <a:pPr lvl="1"/>
            <a:r>
              <a:rPr lang="fr-CA" dirty="0"/>
              <a:t>Avec le décorateur [Fact]</a:t>
            </a:r>
          </a:p>
          <a:p>
            <a:r>
              <a:rPr lang="fr-CA" dirty="0"/>
              <a:t>Pour tester une méthode avec plusieurs valeurs différentes, nous avons vu le décorateur [Theory] utilisé avec [</a:t>
            </a:r>
            <a:r>
              <a:rPr lang="fr-CA" dirty="0" err="1"/>
              <a:t>InlineData</a:t>
            </a:r>
            <a:r>
              <a:rPr lang="fr-CA" dirty="0"/>
              <a:t>]</a:t>
            </a:r>
          </a:p>
          <a:p>
            <a:r>
              <a:rPr lang="fr-CA" dirty="0"/>
              <a:t>Nous avons aussi vu comment valider les méthodes qui doivent lancer des erreurs lorsqu’il doit y en avoir</a:t>
            </a:r>
          </a:p>
          <a:p>
            <a:pPr lvl="1"/>
            <a:r>
              <a:rPr lang="fr-CA" dirty="0"/>
              <a:t>Avec l’utilisation de l’affirmation </a:t>
            </a:r>
            <a:r>
              <a:rPr lang="fr-CA" dirty="0" err="1"/>
              <a:t>Assert.Throws</a:t>
            </a:r>
            <a:r>
              <a:rPr lang="fr-CA" dirty="0"/>
              <a:t>&lt;T&gt; où T est une exception</a:t>
            </a:r>
          </a:p>
          <a:p>
            <a:pPr lvl="1"/>
            <a:r>
              <a:rPr lang="fr-CA" dirty="0"/>
              <a:t>Matière dans la vidéo de Tim Corey</a:t>
            </a:r>
          </a:p>
          <a:p>
            <a:r>
              <a:rPr lang="fr-CA" dirty="0">
                <a:hlinkClick r:id="rId3"/>
              </a:rPr>
              <a:t>Lien</a:t>
            </a:r>
            <a:r>
              <a:rPr lang="fr-CA" dirty="0"/>
              <a:t> vers mon document sur les tests</a:t>
            </a:r>
          </a:p>
          <a:p>
            <a:r>
              <a:rPr lang="fr-CA" dirty="0">
                <a:hlinkClick r:id="rId4"/>
              </a:rPr>
              <a:t>Lien</a:t>
            </a:r>
            <a:r>
              <a:rPr lang="fr-CA" dirty="0"/>
              <a:t> vers mon projet avec des tests de base</a:t>
            </a:r>
          </a:p>
        </p:txBody>
      </p:sp>
    </p:spTree>
    <p:extLst>
      <p:ext uri="{BB962C8B-B14F-4D97-AF65-F5344CB8AC3E}">
        <p14:creationId xmlns:p14="http://schemas.microsoft.com/office/powerpoint/2010/main" val="869313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23BB4-F26D-4798-8251-2BA35E80F8C1}"/>
              </a:ext>
            </a:extLst>
          </p:cNvPr>
          <p:cNvSpPr>
            <a:spLocks noGrp="1"/>
          </p:cNvSpPr>
          <p:nvPr>
            <p:ph type="title"/>
          </p:nvPr>
        </p:nvSpPr>
        <p:spPr/>
        <p:txBody>
          <a:bodyPr/>
          <a:lstStyle/>
          <a:p>
            <a:r>
              <a:rPr lang="fr-CA" dirty="0"/>
              <a:t>Limitation</a:t>
            </a:r>
          </a:p>
        </p:txBody>
      </p:sp>
      <p:sp>
        <p:nvSpPr>
          <p:cNvPr id="3" name="Espace réservé du contenu 2">
            <a:extLst>
              <a:ext uri="{FF2B5EF4-FFF2-40B4-BE49-F238E27FC236}">
                <a16:creationId xmlns:a16="http://schemas.microsoft.com/office/drawing/2014/main" id="{143E44E1-C29C-4B08-8D41-A48701A1544E}"/>
              </a:ext>
            </a:extLst>
          </p:cNvPr>
          <p:cNvSpPr>
            <a:spLocks noGrp="1"/>
          </p:cNvSpPr>
          <p:nvPr>
            <p:ph idx="1"/>
          </p:nvPr>
        </p:nvSpPr>
        <p:spPr/>
        <p:txBody>
          <a:bodyPr>
            <a:normAutofit lnSpcReduction="10000"/>
          </a:bodyPr>
          <a:lstStyle/>
          <a:p>
            <a:r>
              <a:rPr lang="fr-CA" dirty="0"/>
              <a:t>Ce genre de tests permet d’effectuer de valider des éléments où on n’a le contrôle sur la source d’information</a:t>
            </a:r>
          </a:p>
          <a:p>
            <a:r>
              <a:rPr lang="fr-CA" dirty="0"/>
              <a:t>Il arrive cependant qu’il y a des portions de l’application que l’on ne peut pas nécessairement tester avec des données contrôlées</a:t>
            </a:r>
          </a:p>
          <a:p>
            <a:r>
              <a:rPr lang="fr-CA" dirty="0"/>
              <a:t>Les données provenant de l’internet, d’une base de données ou encore d’un périphérique sont des exemples typiques</a:t>
            </a:r>
          </a:p>
          <a:p>
            <a:r>
              <a:rPr lang="fr-CA" dirty="0"/>
              <a:t>En ce qui concerne les données provenant du net, il arrive que l’on n’ait pas accès aux données ou aux services</a:t>
            </a:r>
          </a:p>
          <a:p>
            <a:r>
              <a:rPr lang="fr-CA" dirty="0"/>
              <a:t>Pour la base de données, on ne veut pas tester des fonctions avec des données en production</a:t>
            </a:r>
          </a:p>
        </p:txBody>
      </p:sp>
    </p:spTree>
    <p:extLst>
      <p:ext uri="{BB962C8B-B14F-4D97-AF65-F5344CB8AC3E}">
        <p14:creationId xmlns:p14="http://schemas.microsoft.com/office/powerpoint/2010/main" val="412254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BA9BB-606D-45B4-83F0-EEFBF218AAD0}"/>
              </a:ext>
            </a:extLst>
          </p:cNvPr>
          <p:cNvSpPr>
            <a:spLocks noGrp="1"/>
          </p:cNvSpPr>
          <p:nvPr>
            <p:ph type="title"/>
          </p:nvPr>
        </p:nvSpPr>
        <p:spPr/>
        <p:txBody>
          <a:bodyPr/>
          <a:lstStyle/>
          <a:p>
            <a:r>
              <a:rPr lang="fr-CA" dirty="0" err="1"/>
              <a:t>Mock</a:t>
            </a:r>
            <a:endParaRPr lang="fr-CA" dirty="0"/>
          </a:p>
        </p:txBody>
      </p:sp>
      <p:sp>
        <p:nvSpPr>
          <p:cNvPr id="3" name="Espace réservé du contenu 2">
            <a:extLst>
              <a:ext uri="{FF2B5EF4-FFF2-40B4-BE49-F238E27FC236}">
                <a16:creationId xmlns:a16="http://schemas.microsoft.com/office/drawing/2014/main" id="{7D37992E-4B1C-437F-800F-F736A535694F}"/>
              </a:ext>
            </a:extLst>
          </p:cNvPr>
          <p:cNvSpPr>
            <a:spLocks noGrp="1"/>
          </p:cNvSpPr>
          <p:nvPr>
            <p:ph idx="1"/>
          </p:nvPr>
        </p:nvSpPr>
        <p:spPr/>
        <p:txBody>
          <a:bodyPr/>
          <a:lstStyle/>
          <a:p>
            <a:r>
              <a:rPr lang="fr-CA" dirty="0"/>
              <a:t>Pour contourner le problème, il y a ce que l’industrie appelle des </a:t>
            </a:r>
            <a:r>
              <a:rPr lang="fr-CA" dirty="0" err="1">
                <a:hlinkClick r:id="rId2"/>
              </a:rPr>
              <a:t>mocks</a:t>
            </a:r>
            <a:r>
              <a:rPr lang="fr-CA" i="1" dirty="0"/>
              <a:t> </a:t>
            </a:r>
            <a:r>
              <a:rPr lang="fr-CA" dirty="0"/>
              <a:t>(</a:t>
            </a:r>
            <a:r>
              <a:rPr lang="fr-CA" dirty="0" err="1"/>
              <a:t>fr</a:t>
            </a:r>
            <a:r>
              <a:rPr lang="fr-CA" dirty="0"/>
              <a:t> : simulacres)</a:t>
            </a:r>
          </a:p>
          <a:p>
            <a:r>
              <a:rPr lang="fr-CA" dirty="0"/>
              <a:t>Les </a:t>
            </a:r>
            <a:r>
              <a:rPr lang="fr-CA" dirty="0" err="1"/>
              <a:t>mocks</a:t>
            </a:r>
            <a:r>
              <a:rPr lang="fr-CA" dirty="0"/>
              <a:t> peuvent simuler le comportement d’objets réels et complexes</a:t>
            </a:r>
          </a:p>
          <a:p>
            <a:r>
              <a:rPr lang="fr-CA" dirty="0"/>
              <a:t>Ils sont utiles lorsque l’on n’a pas accès aux objets pour tester des fonctionnalités</a:t>
            </a:r>
          </a:p>
          <a:p>
            <a:pPr lvl="1"/>
            <a:r>
              <a:rPr lang="fr-CA" dirty="0"/>
              <a:t>Par exemple, je voudrais tester une application qui fait des graphiques de température, mais je n’ai pas accès au lecteur de température</a:t>
            </a:r>
          </a:p>
          <a:p>
            <a:r>
              <a:rPr lang="fr-CA" dirty="0"/>
              <a:t>Un </a:t>
            </a:r>
            <a:r>
              <a:rPr lang="fr-CA" dirty="0" err="1"/>
              <a:t>mock</a:t>
            </a:r>
            <a:r>
              <a:rPr lang="fr-CA" dirty="0"/>
              <a:t> a la même </a:t>
            </a:r>
            <a:r>
              <a:rPr lang="fr-CA" b="1" dirty="0"/>
              <a:t>interface</a:t>
            </a:r>
            <a:r>
              <a:rPr lang="fr-CA" dirty="0"/>
              <a:t> que l’objet que l’on simule</a:t>
            </a:r>
          </a:p>
        </p:txBody>
      </p:sp>
      <p:grpSp>
        <p:nvGrpSpPr>
          <p:cNvPr id="9" name="Groupe 8">
            <a:extLst>
              <a:ext uri="{FF2B5EF4-FFF2-40B4-BE49-F238E27FC236}">
                <a16:creationId xmlns:a16="http://schemas.microsoft.com/office/drawing/2014/main" id="{DD7D4523-BBEA-432E-833E-36A0E06764F2}"/>
              </a:ext>
            </a:extLst>
          </p:cNvPr>
          <p:cNvGrpSpPr/>
          <p:nvPr/>
        </p:nvGrpSpPr>
        <p:grpSpPr>
          <a:xfrm>
            <a:off x="4730931" y="5653319"/>
            <a:ext cx="2480423" cy="839556"/>
            <a:chOff x="4763982" y="5706739"/>
            <a:chExt cx="2480423" cy="839556"/>
          </a:xfrm>
        </p:grpSpPr>
        <p:cxnSp>
          <p:nvCxnSpPr>
            <p:cNvPr id="5" name="Connecteur droit avec flèche 4">
              <a:extLst>
                <a:ext uri="{FF2B5EF4-FFF2-40B4-BE49-F238E27FC236}">
                  <a16:creationId xmlns:a16="http://schemas.microsoft.com/office/drawing/2014/main" id="{F51AEAED-CE81-4A04-B7D9-CB303870FA7D}"/>
                </a:ext>
              </a:extLst>
            </p:cNvPr>
            <p:cNvCxnSpPr>
              <a:cxnSpLocks/>
            </p:cNvCxnSpPr>
            <p:nvPr/>
          </p:nvCxnSpPr>
          <p:spPr>
            <a:xfrm flipH="1" flipV="1">
              <a:off x="4891491" y="5706739"/>
              <a:ext cx="484740" cy="47022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452D9FE9-5427-4AA0-BC01-D30DAA155DEA}"/>
                </a:ext>
              </a:extLst>
            </p:cNvPr>
            <p:cNvSpPr txBox="1"/>
            <p:nvPr/>
          </p:nvSpPr>
          <p:spPr>
            <a:xfrm>
              <a:off x="4763982" y="6176963"/>
              <a:ext cx="248042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fr-CA" dirty="0"/>
                <a:t>Information importante!</a:t>
              </a:r>
            </a:p>
          </p:txBody>
        </p:sp>
      </p:grpSp>
    </p:spTree>
    <p:extLst>
      <p:ext uri="{BB962C8B-B14F-4D97-AF65-F5344CB8AC3E}">
        <p14:creationId xmlns:p14="http://schemas.microsoft.com/office/powerpoint/2010/main" val="424495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6B4F6-D74A-4965-A718-36581AB6BF26}"/>
              </a:ext>
            </a:extLst>
          </p:cNvPr>
          <p:cNvSpPr>
            <a:spLocks noGrp="1"/>
          </p:cNvSpPr>
          <p:nvPr>
            <p:ph type="title"/>
          </p:nvPr>
        </p:nvSpPr>
        <p:spPr/>
        <p:txBody>
          <a:bodyPr/>
          <a:lstStyle/>
          <a:p>
            <a:r>
              <a:rPr lang="fr-CA" dirty="0" err="1"/>
              <a:t>Mock</a:t>
            </a:r>
            <a:r>
              <a:rPr lang="fr-CA" dirty="0"/>
              <a:t> : Exemples de cas</a:t>
            </a:r>
          </a:p>
        </p:txBody>
      </p:sp>
      <p:sp>
        <p:nvSpPr>
          <p:cNvPr id="3" name="Espace réservé du contenu 2">
            <a:extLst>
              <a:ext uri="{FF2B5EF4-FFF2-40B4-BE49-F238E27FC236}">
                <a16:creationId xmlns:a16="http://schemas.microsoft.com/office/drawing/2014/main" id="{9CDA38AF-5D82-475A-8E89-3FF04911413C}"/>
              </a:ext>
            </a:extLst>
          </p:cNvPr>
          <p:cNvSpPr>
            <a:spLocks noGrp="1"/>
          </p:cNvSpPr>
          <p:nvPr>
            <p:ph idx="1"/>
          </p:nvPr>
        </p:nvSpPr>
        <p:spPr/>
        <p:txBody>
          <a:bodyPr/>
          <a:lstStyle/>
          <a:p>
            <a:r>
              <a:rPr lang="fr-CA" dirty="0"/>
              <a:t>Remplacer un comportement non déterministe (l'heure ou la température ambiante)</a:t>
            </a:r>
          </a:p>
          <a:p>
            <a:r>
              <a:rPr lang="fr-CA" dirty="0"/>
              <a:t>Si l'objet a des états difficiles à reproduire (une erreur de réseau par exemple)</a:t>
            </a:r>
          </a:p>
          <a:p>
            <a:r>
              <a:rPr lang="fr-CA" dirty="0"/>
              <a:t>Si l'initialisation de l'objet est longue (ex. : création d'une base de données)</a:t>
            </a:r>
          </a:p>
          <a:p>
            <a:r>
              <a:rPr lang="fr-CA" dirty="0"/>
              <a:t>Si l'objet n'existe pas ou si son comportement peut encore changer</a:t>
            </a:r>
          </a:p>
          <a:p>
            <a:r>
              <a:rPr lang="fr-CA" dirty="0"/>
              <a:t>S'il est nécessaire d'inclure des attributs et des méthodes uniquement à des fins de test</a:t>
            </a:r>
          </a:p>
        </p:txBody>
      </p:sp>
    </p:spTree>
    <p:extLst>
      <p:ext uri="{BB962C8B-B14F-4D97-AF65-F5344CB8AC3E}">
        <p14:creationId xmlns:p14="http://schemas.microsoft.com/office/powerpoint/2010/main" val="30802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C6E76-CBD6-4B09-A087-2143178B38F3}"/>
              </a:ext>
            </a:extLst>
          </p:cNvPr>
          <p:cNvSpPr>
            <a:spLocks noGrp="1"/>
          </p:cNvSpPr>
          <p:nvPr>
            <p:ph type="title"/>
          </p:nvPr>
        </p:nvSpPr>
        <p:spPr/>
        <p:txBody>
          <a:bodyPr/>
          <a:lstStyle/>
          <a:p>
            <a:r>
              <a:rPr lang="fr-CA" dirty="0" err="1"/>
              <a:t>Mock</a:t>
            </a:r>
            <a:r>
              <a:rPr lang="fr-CA" dirty="0"/>
              <a:t> : Exemples de cas</a:t>
            </a:r>
          </a:p>
        </p:txBody>
      </p:sp>
      <p:sp>
        <p:nvSpPr>
          <p:cNvPr id="3" name="Espace réservé du contenu 2">
            <a:extLst>
              <a:ext uri="{FF2B5EF4-FFF2-40B4-BE49-F238E27FC236}">
                <a16:creationId xmlns:a16="http://schemas.microsoft.com/office/drawing/2014/main" id="{2D6836D0-0733-40FF-B4E0-57F822B3711D}"/>
              </a:ext>
            </a:extLst>
          </p:cNvPr>
          <p:cNvSpPr>
            <a:spLocks noGrp="1"/>
          </p:cNvSpPr>
          <p:nvPr>
            <p:ph idx="1"/>
          </p:nvPr>
        </p:nvSpPr>
        <p:spPr/>
        <p:txBody>
          <a:bodyPr/>
          <a:lstStyle/>
          <a:p>
            <a:r>
              <a:rPr lang="fr-CA" dirty="0"/>
              <a:t>Un programme d'alarme qui produira une sonnerie à une heure donnée</a:t>
            </a:r>
          </a:p>
          <a:p>
            <a:r>
              <a:rPr lang="fr-CA" dirty="0"/>
              <a:t>Pour le tester, le programme devra attendre l'heure prévue afin de vérifier que la sonnerie se produit</a:t>
            </a:r>
          </a:p>
          <a:p>
            <a:r>
              <a:rPr lang="fr-CA" dirty="0"/>
              <a:t>Si un </a:t>
            </a:r>
            <a:r>
              <a:rPr lang="fr-CA" dirty="0" err="1"/>
              <a:t>mock</a:t>
            </a:r>
            <a:r>
              <a:rPr lang="fr-CA" dirty="0"/>
              <a:t> est utilisé, celui-ci pourra être déréglé en vue de simuler l'heure de déclenchement de la sonnerie</a:t>
            </a:r>
          </a:p>
        </p:txBody>
      </p:sp>
    </p:spTree>
    <p:extLst>
      <p:ext uri="{BB962C8B-B14F-4D97-AF65-F5344CB8AC3E}">
        <p14:creationId xmlns:p14="http://schemas.microsoft.com/office/powerpoint/2010/main" val="222577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FFB1B8-BDFB-4A52-A8E0-C42774B3DFA2}"/>
              </a:ext>
            </a:extLst>
          </p:cNvPr>
          <p:cNvSpPr>
            <a:spLocks noGrp="1"/>
          </p:cNvSpPr>
          <p:nvPr>
            <p:ph type="title"/>
          </p:nvPr>
        </p:nvSpPr>
        <p:spPr/>
        <p:txBody>
          <a:bodyPr/>
          <a:lstStyle/>
          <a:p>
            <a:r>
              <a:rPr lang="fr-CA" dirty="0" err="1"/>
              <a:t>Mock</a:t>
            </a:r>
            <a:r>
              <a:rPr lang="fr-CA" dirty="0"/>
              <a:t> : Détail technique</a:t>
            </a:r>
          </a:p>
        </p:txBody>
      </p:sp>
      <p:sp>
        <p:nvSpPr>
          <p:cNvPr id="3" name="Espace réservé du contenu 2">
            <a:extLst>
              <a:ext uri="{FF2B5EF4-FFF2-40B4-BE49-F238E27FC236}">
                <a16:creationId xmlns:a16="http://schemas.microsoft.com/office/drawing/2014/main" id="{C24C7D72-BA03-4D3C-A309-1D639B31C4BD}"/>
              </a:ext>
            </a:extLst>
          </p:cNvPr>
          <p:cNvSpPr>
            <a:spLocks noGrp="1"/>
          </p:cNvSpPr>
          <p:nvPr>
            <p:ph idx="1"/>
          </p:nvPr>
        </p:nvSpPr>
        <p:spPr/>
        <p:txBody>
          <a:bodyPr/>
          <a:lstStyle/>
          <a:p>
            <a:r>
              <a:rPr lang="fr-CA" dirty="0"/>
              <a:t>Généralement, on fait usage à des </a:t>
            </a:r>
            <a:r>
              <a:rPr lang="fr-CA" dirty="0" err="1"/>
              <a:t>frameworks</a:t>
            </a:r>
            <a:r>
              <a:rPr lang="fr-CA" dirty="0"/>
              <a:t> pour faire des </a:t>
            </a:r>
            <a:r>
              <a:rPr lang="fr-CA" dirty="0" err="1"/>
              <a:t>mocks</a:t>
            </a:r>
            <a:endParaRPr lang="fr-CA" dirty="0"/>
          </a:p>
          <a:p>
            <a:r>
              <a:rPr lang="fr-CA" dirty="0"/>
              <a:t>L’objectif d’utiliser un framework est d’accélérer la productivité sans réinventer la roue</a:t>
            </a:r>
          </a:p>
          <a:p>
            <a:r>
              <a:rPr lang="fr-CA" dirty="0"/>
              <a:t>Dans </a:t>
            </a:r>
            <a:r>
              <a:rPr lang="fr-CA" dirty="0">
                <a:hlinkClick r:id="rId2"/>
              </a:rPr>
              <a:t>une</a:t>
            </a:r>
            <a:r>
              <a:rPr lang="fr-CA" dirty="0"/>
              <a:t> des vidéos de Tim Corey, ce dernier utilise </a:t>
            </a:r>
            <a:r>
              <a:rPr lang="fr-CA" dirty="0" err="1">
                <a:hlinkClick r:id="rId3"/>
              </a:rPr>
              <a:t>Moq</a:t>
            </a:r>
            <a:endParaRPr lang="fr-CA" dirty="0"/>
          </a:p>
          <a:p>
            <a:r>
              <a:rPr lang="fr-CA" dirty="0" err="1"/>
              <a:t>Moq</a:t>
            </a:r>
            <a:r>
              <a:rPr lang="fr-CA" dirty="0"/>
              <a:t> permet de simuler une classe concrète qui implémente une interface pour pouvoir tester d’autres méthodes</a:t>
            </a:r>
          </a:p>
          <a:p>
            <a:r>
              <a:rPr lang="fr-CA" dirty="0"/>
              <a:t>L’ordre général que l’on suivra pour un </a:t>
            </a:r>
            <a:r>
              <a:rPr lang="fr-CA" dirty="0" err="1"/>
              <a:t>mock</a:t>
            </a:r>
            <a:r>
              <a:rPr lang="fr-CA" dirty="0"/>
              <a:t> est le suivant</a:t>
            </a:r>
          </a:p>
          <a:p>
            <a:pPr lvl="1"/>
            <a:r>
              <a:rPr lang="fr-CA" dirty="0"/>
              <a:t>Initialisation </a:t>
            </a:r>
            <a:r>
              <a:rPr lang="fr-CA" dirty="0">
                <a:sym typeface="Wingdings" panose="05000000000000000000" pitchFamily="2" charset="2"/>
              </a:rPr>
              <a:t> Configuration des attentes  Exécution de la méthode à tester  Validation</a:t>
            </a:r>
            <a:endParaRPr lang="fr-CA" dirty="0"/>
          </a:p>
        </p:txBody>
      </p:sp>
    </p:spTree>
    <p:extLst>
      <p:ext uri="{BB962C8B-B14F-4D97-AF65-F5344CB8AC3E}">
        <p14:creationId xmlns:p14="http://schemas.microsoft.com/office/powerpoint/2010/main" val="367469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BFE31E-34DE-4123-A8EF-4E9A79A8FDC0}"/>
              </a:ext>
            </a:extLst>
          </p:cNvPr>
          <p:cNvSpPr>
            <a:spLocks noGrp="1"/>
          </p:cNvSpPr>
          <p:nvPr>
            <p:ph type="title"/>
          </p:nvPr>
        </p:nvSpPr>
        <p:spPr/>
        <p:txBody>
          <a:bodyPr/>
          <a:lstStyle/>
          <a:p>
            <a:r>
              <a:rPr lang="fr-CA" dirty="0"/>
              <a:t>Initiation à </a:t>
            </a:r>
            <a:r>
              <a:rPr lang="fr-CA" dirty="0" err="1"/>
              <a:t>Moq</a:t>
            </a:r>
            <a:endParaRPr lang="fr-CA" dirty="0"/>
          </a:p>
        </p:txBody>
      </p:sp>
      <p:sp>
        <p:nvSpPr>
          <p:cNvPr id="3" name="Espace réservé du contenu 2">
            <a:extLst>
              <a:ext uri="{FF2B5EF4-FFF2-40B4-BE49-F238E27FC236}">
                <a16:creationId xmlns:a16="http://schemas.microsoft.com/office/drawing/2014/main" id="{11272AB7-85E4-498D-BBCA-45A805E80BE4}"/>
              </a:ext>
            </a:extLst>
          </p:cNvPr>
          <p:cNvSpPr>
            <a:spLocks noGrp="1"/>
          </p:cNvSpPr>
          <p:nvPr>
            <p:ph idx="1"/>
          </p:nvPr>
        </p:nvSpPr>
        <p:spPr/>
        <p:txBody>
          <a:bodyPr>
            <a:normAutofit/>
          </a:bodyPr>
          <a:lstStyle/>
          <a:p>
            <a:r>
              <a:rPr lang="fr-CA" dirty="0"/>
              <a:t>Pour utiliser </a:t>
            </a:r>
            <a:r>
              <a:rPr lang="fr-CA" dirty="0" err="1"/>
              <a:t>Moq</a:t>
            </a:r>
            <a:r>
              <a:rPr lang="fr-CA" dirty="0"/>
              <a:t> dans un projet de tests, il faudra installer le package </a:t>
            </a:r>
            <a:r>
              <a:rPr lang="fr-CA" dirty="0" err="1"/>
              <a:t>nuget</a:t>
            </a:r>
            <a:endParaRPr lang="fr-CA" dirty="0"/>
          </a:p>
          <a:p>
            <a:r>
              <a:rPr lang="fr-CA" dirty="0"/>
              <a:t>Ensuite, on peut dès l’installation commencer à utiliser les outils </a:t>
            </a:r>
            <a:r>
              <a:rPr lang="fr-CA" dirty="0" err="1"/>
              <a:t>Moq</a:t>
            </a:r>
            <a:endParaRPr lang="fr-CA" dirty="0"/>
          </a:p>
          <a:p>
            <a:r>
              <a:rPr lang="fr-CA" dirty="0"/>
              <a:t>On crée une nouvelle classe dans le projet</a:t>
            </a:r>
          </a:p>
          <a:p>
            <a:pPr lvl="1"/>
            <a:r>
              <a:rPr lang="fr-CA" dirty="0"/>
              <a:t>La nomenclature de la classe est simple, il s’agit d’utiliser le même nom de classe que celle testée avec le suffixe « Tests »</a:t>
            </a:r>
          </a:p>
          <a:p>
            <a:r>
              <a:rPr lang="fr-CA" dirty="0"/>
              <a:t>Si l’on veut utiliser le même </a:t>
            </a:r>
            <a:r>
              <a:rPr lang="fr-CA" dirty="0" err="1"/>
              <a:t>mock</a:t>
            </a:r>
            <a:r>
              <a:rPr lang="fr-CA" dirty="0"/>
              <a:t> dans plusieurs tests, on pourra créer dans la classe un membre privé </a:t>
            </a:r>
            <a:r>
              <a:rPr lang="fr-CA" dirty="0" err="1"/>
              <a:t>Mock</a:t>
            </a:r>
            <a:r>
              <a:rPr lang="fr-CA" dirty="0"/>
              <a:t>&lt;T&gt;</a:t>
            </a:r>
          </a:p>
          <a:p>
            <a:r>
              <a:rPr lang="fr-CA" dirty="0"/>
              <a:t>On peut ensuite créer les tests</a:t>
            </a:r>
          </a:p>
        </p:txBody>
      </p:sp>
    </p:spTree>
    <p:extLst>
      <p:ext uri="{BB962C8B-B14F-4D97-AF65-F5344CB8AC3E}">
        <p14:creationId xmlns:p14="http://schemas.microsoft.com/office/powerpoint/2010/main" val="4154841524"/>
      </p:ext>
    </p:extLst>
  </p:cSld>
  <p:clrMapOvr>
    <a:masterClrMapping/>
  </p:clrMapOvr>
</p:sld>
</file>

<file path=ppt/theme/theme1.xml><?xml version="1.0" encoding="utf-8"?>
<a:theme xmlns:a="http://schemas.openxmlformats.org/drawingml/2006/main" name="Thème avec lo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 avec logo" id="{C3FC28BD-558D-46BF-A934-D5D37F03FFD4}" vid="{3B71868C-E56F-4584-8731-C17ABC130C3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 avec logo</Template>
  <TotalTime>1731</TotalTime>
  <Words>1143</Words>
  <Application>Microsoft Office PowerPoint</Application>
  <PresentationFormat>Grand écran</PresentationFormat>
  <Paragraphs>110</Paragraphs>
  <Slides>17</Slides>
  <Notes>2</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Thème avec logo</vt:lpstr>
      <vt:lpstr>Cours 07 – Les mock</vt:lpstr>
      <vt:lpstr>Plan de leçon</vt:lpstr>
      <vt:lpstr>Rappels sur les tests de base</vt:lpstr>
      <vt:lpstr>Limitation</vt:lpstr>
      <vt:lpstr>Mock</vt:lpstr>
      <vt:lpstr>Mock : Exemples de cas</vt:lpstr>
      <vt:lpstr>Mock : Exemples de cas</vt:lpstr>
      <vt:lpstr>Mock : Détail technique</vt:lpstr>
      <vt:lpstr>Initiation à Moq</vt:lpstr>
      <vt:lpstr>Initiation à Moq : Création d’un mock</vt:lpstr>
      <vt:lpstr>Initiation à Moq : Utilisation d’un Mock</vt:lpstr>
      <vt:lpstr>Initiation à Moq : Utilisation d’un Mock</vt:lpstr>
      <vt:lpstr>Initiation à Moq : Exemple de test</vt:lpstr>
      <vt:lpstr>Mock vs Données factices</vt:lpstr>
      <vt:lpstr>Injection de dépendances</vt:lpstr>
      <vt:lpstr>Exercices</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07 – Les mock</dc:title>
  <dc:creator>Nicolas Bourré</dc:creator>
  <cp:lastModifiedBy>Nicolas Bourré</cp:lastModifiedBy>
  <cp:revision>3</cp:revision>
  <dcterms:created xsi:type="dcterms:W3CDTF">2020-10-13T15:29:26Z</dcterms:created>
  <dcterms:modified xsi:type="dcterms:W3CDTF">2021-12-20T06:30:41Z</dcterms:modified>
</cp:coreProperties>
</file>