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4"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80" r:id="rId22"/>
    <p:sldId id="281" r:id="rId23"/>
    <p:sldId id="282" r:id="rId24"/>
    <p:sldId id="283" r:id="rId25"/>
    <p:sldId id="278" r:id="rId26"/>
    <p:sldId id="279" r:id="rId27"/>
    <p:sldId id="284" r:id="rId28"/>
    <p:sldId id="285" r:id="rId29"/>
    <p:sldId id="286" r:id="rId30"/>
    <p:sldId id="287" r:id="rId31"/>
    <p:sldId id="265"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FC072B3-3666-45F4-9CCA-DD520A9B8FA5}">
          <p14:sldIdLst>
            <p14:sldId id="256"/>
            <p14:sldId id="258"/>
            <p14:sldId id="257"/>
            <p14:sldId id="259"/>
            <p14:sldId id="260"/>
            <p14:sldId id="262"/>
            <p14:sldId id="264"/>
            <p14:sldId id="263"/>
            <p14:sldId id="266"/>
            <p14:sldId id="267"/>
            <p14:sldId id="268"/>
            <p14:sldId id="269"/>
            <p14:sldId id="270"/>
            <p14:sldId id="271"/>
            <p14:sldId id="272"/>
            <p14:sldId id="273"/>
            <p14:sldId id="274"/>
            <p14:sldId id="275"/>
            <p14:sldId id="276"/>
            <p14:sldId id="277"/>
            <p14:sldId id="280"/>
            <p14:sldId id="281"/>
            <p14:sldId id="282"/>
            <p14:sldId id="283"/>
            <p14:sldId id="278"/>
            <p14:sldId id="279"/>
            <p14:sldId id="284"/>
            <p14:sldId id="285"/>
            <p14:sldId id="286"/>
            <p14:sldId id="28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8EB46-1E97-4793-B82A-383E176F3E56}" v="8" dt="2021-11-22T18:26:00.19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snapToGrid="0">
      <p:cViewPr varScale="1">
        <p:scale>
          <a:sx n="112" d="100"/>
          <a:sy n="112" d="100"/>
        </p:scale>
        <p:origin x="55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EAE051-A245-4AD0-B8FB-AD90B7FDCF7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DA21C054-176F-4C5F-A116-ED4D9A6B9D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498BFEDF-3A57-48A8-A8AE-1A01756B69E4}"/>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9883D823-375E-4383-A06C-CA35E08BA6F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9AA6646-6042-44C1-8E82-A958F776EA32}"/>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1102479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83C4CE-4848-492F-91CD-17EC2D911F32}"/>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EA332EF7-2754-4543-B1EC-43894317754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95E2A11-8B5D-4EB3-BE46-D5FCD44D9F91}"/>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7A0C0EEC-9B06-4FC8-81B7-8F1B90319B9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0D71AB4-56C1-43ED-80AC-928E398545BD}"/>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203286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F9CEB9C-5661-4D87-96A9-B396517B3ABC}"/>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7FFD6FC9-1DA3-41BF-B478-92813A7118D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1945B23-19F6-403E-A1DE-7A7C87B09D70}"/>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50D9F14E-5C35-461B-8BE7-D5C4872707D1}"/>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DB7389B-FFE5-4089-ACDA-5BC07249543C}"/>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38554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46239F-0A5B-4F4D-B3DB-F16BB385524C}"/>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3C71F108-39A0-4B24-BF60-49D7D76377B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9038C4F8-253A-4F0D-B60D-220EE980F228}"/>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C52F5026-8A44-4C5C-BC61-6CD9A0626AA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86D542C4-3036-4708-8003-D07549273451}"/>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1429738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DE6532-F120-446A-8148-1E0E70E645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2DB69E72-A56F-4BBE-BFD5-7F138A289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AC5D489-18FF-4228-B471-2666D0FEDCB6}"/>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B568615F-AB7B-4E8C-BB61-4E60F04486EB}"/>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52D3A2C5-CE51-422E-85E8-B28EC131DC74}"/>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883460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D6973-9DDE-42A1-87F9-7B471A75BD88}"/>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F3C5C5C-8894-4074-966D-FAFEE0D28C0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2D13E6FF-2126-43AA-A534-E33DF0F7FAB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455BD3F5-9918-4823-82F7-0A7C928DE9D2}"/>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6" name="Espace réservé du pied de page 5">
            <a:extLst>
              <a:ext uri="{FF2B5EF4-FFF2-40B4-BE49-F238E27FC236}">
                <a16:creationId xmlns:a16="http://schemas.microsoft.com/office/drawing/2014/main" id="{EB834349-648F-43B1-A79E-1AA3D9020D5C}"/>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E4D1E1F4-DF40-4C7C-84B3-8C5EEE791F5C}"/>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45404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ADF42B4-208A-4E23-995C-D2C8283414CF}"/>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5CFF18FC-37E3-4A01-B1EB-C6B0158AB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697FEC7-9622-4631-AF06-1AADDACB009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FFFDBAED-916F-4A81-8167-7C676C161C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8F9271DD-81C6-4497-B784-C251C924680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7AC32BC8-6FFD-4CF4-B288-5D5FFEF478FC}"/>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8" name="Espace réservé du pied de page 7">
            <a:extLst>
              <a:ext uri="{FF2B5EF4-FFF2-40B4-BE49-F238E27FC236}">
                <a16:creationId xmlns:a16="http://schemas.microsoft.com/office/drawing/2014/main" id="{26F344A4-1A03-4B24-BF6D-3B3911296B15}"/>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E64CD8B7-D14E-41AD-84C5-50ED2F95453E}"/>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3585890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D4C67-0A59-41A6-82C4-672AFAAD4CF9}"/>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927F1FA5-EE76-48A3-82AC-D1751D85D996}"/>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4" name="Espace réservé du pied de page 3">
            <a:extLst>
              <a:ext uri="{FF2B5EF4-FFF2-40B4-BE49-F238E27FC236}">
                <a16:creationId xmlns:a16="http://schemas.microsoft.com/office/drawing/2014/main" id="{D5713806-76BD-47D9-8256-A14F0713EBB5}"/>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A6E5E492-4CD7-4381-B8DD-CDB891136717}"/>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2967593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9E48589-C14A-4D08-87D7-040DC3754E6C}"/>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3" name="Espace réservé du pied de page 2">
            <a:extLst>
              <a:ext uri="{FF2B5EF4-FFF2-40B4-BE49-F238E27FC236}">
                <a16:creationId xmlns:a16="http://schemas.microsoft.com/office/drawing/2014/main" id="{FCA2C296-4603-4B18-9AEC-A701EB56C980}"/>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9F66F84D-CE92-43E1-8BAF-A67130D576AD}"/>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1858211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18E303-8027-42CD-BE9E-D370C56E929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1C3061DA-CF54-46D8-BA88-6DD14A7C6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5265474F-5935-44B4-AE43-888342AAD4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76A014E-9010-40E4-85DF-C4FE0B775430}"/>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6" name="Espace réservé du pied de page 5">
            <a:extLst>
              <a:ext uri="{FF2B5EF4-FFF2-40B4-BE49-F238E27FC236}">
                <a16:creationId xmlns:a16="http://schemas.microsoft.com/office/drawing/2014/main" id="{8D205A9F-00F4-4946-AB68-1EB3F9ECF0E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8A0820C5-D69D-4989-A5F0-C741D8D420BD}"/>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327468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675EF3C-C259-46A6-B699-760D9BC3CBC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25061EFD-C5B9-4B3F-BE36-9F939A83E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fr-CA"/>
          </a:p>
        </p:txBody>
      </p:sp>
      <p:sp>
        <p:nvSpPr>
          <p:cNvPr id="4" name="Espace réservé du texte 3">
            <a:extLst>
              <a:ext uri="{FF2B5EF4-FFF2-40B4-BE49-F238E27FC236}">
                <a16:creationId xmlns:a16="http://schemas.microsoft.com/office/drawing/2014/main" id="{0E6AC401-3E3A-4B5C-8D41-EAA296F6FD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94A60F8-5882-48E0-8C6A-3DBE81B350A7}"/>
              </a:ext>
            </a:extLst>
          </p:cNvPr>
          <p:cNvSpPr>
            <a:spLocks noGrp="1"/>
          </p:cNvSpPr>
          <p:nvPr>
            <p:ph type="dt" sz="half" idx="10"/>
          </p:nvPr>
        </p:nvSpPr>
        <p:spPr/>
        <p:txBody>
          <a:bodyPr/>
          <a:lstStyle/>
          <a:p>
            <a:fld id="{22C07436-200A-46B8-A2FB-AEFCBEB51DC7}" type="datetimeFigureOut">
              <a:rPr lang="fr-CA" smtClean="0"/>
              <a:t>2021-12-19</a:t>
            </a:fld>
            <a:endParaRPr lang="fr-CA"/>
          </a:p>
        </p:txBody>
      </p:sp>
      <p:sp>
        <p:nvSpPr>
          <p:cNvPr id="6" name="Espace réservé du pied de page 5">
            <a:extLst>
              <a:ext uri="{FF2B5EF4-FFF2-40B4-BE49-F238E27FC236}">
                <a16:creationId xmlns:a16="http://schemas.microsoft.com/office/drawing/2014/main" id="{699196C7-4EB8-43DE-9BAF-2E7DCB533C7D}"/>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0479FB0-D6B6-4E3C-B460-1176693E6DA1}"/>
              </a:ext>
            </a:extLst>
          </p:cNvPr>
          <p:cNvSpPr>
            <a:spLocks noGrp="1"/>
          </p:cNvSpPr>
          <p:nvPr>
            <p:ph type="sldNum" sz="quarter" idx="12"/>
          </p:nvPr>
        </p:nvSpPr>
        <p:spPr/>
        <p:txBody>
          <a:bodyPr/>
          <a:lstStyle/>
          <a:p>
            <a:fld id="{FDEA2182-C0BB-4326-BE84-42D95F2151DB}" type="slidenum">
              <a:rPr lang="fr-CA" smtClean="0"/>
              <a:t>‹N°›</a:t>
            </a:fld>
            <a:endParaRPr lang="fr-CA"/>
          </a:p>
        </p:txBody>
      </p:sp>
    </p:spTree>
    <p:extLst>
      <p:ext uri="{BB962C8B-B14F-4D97-AF65-F5344CB8AC3E}">
        <p14:creationId xmlns:p14="http://schemas.microsoft.com/office/powerpoint/2010/main" val="240147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Image 7" descr="Une image contenant texte, graphiques vectoriels&#10;&#10;Description générée automatiquement">
            <a:extLst>
              <a:ext uri="{FF2B5EF4-FFF2-40B4-BE49-F238E27FC236}">
                <a16:creationId xmlns:a16="http://schemas.microsoft.com/office/drawing/2014/main" id="{5A4E02FC-7322-4849-9A2E-C7536C2790ED}"/>
              </a:ext>
            </a:extLst>
          </p:cNvPr>
          <p:cNvPicPr>
            <a:picLocks noChangeAspect="1"/>
          </p:cNvPicPr>
          <p:nvPr userDrawn="1"/>
        </p:nvPicPr>
        <p:blipFill>
          <a:blip r:embed="rId13">
            <a:alphaModFix/>
            <a:extLst>
              <a:ext uri="{28A0092B-C50C-407E-A947-70E740481C1C}">
                <a14:useLocalDpi xmlns:a14="http://schemas.microsoft.com/office/drawing/2010/main" val="0"/>
              </a:ext>
            </a:extLst>
          </a:blip>
          <a:stretch>
            <a:fillRect/>
          </a:stretch>
        </p:blipFill>
        <p:spPr>
          <a:xfrm>
            <a:off x="10973086" y="5657494"/>
            <a:ext cx="1199232" cy="1080000"/>
          </a:xfrm>
          <a:prstGeom prst="rect">
            <a:avLst/>
          </a:prstGeom>
        </p:spPr>
      </p:pic>
      <p:sp>
        <p:nvSpPr>
          <p:cNvPr id="2" name="Espace réservé du titre 1">
            <a:extLst>
              <a:ext uri="{FF2B5EF4-FFF2-40B4-BE49-F238E27FC236}">
                <a16:creationId xmlns:a16="http://schemas.microsoft.com/office/drawing/2014/main" id="{64963045-9298-49B5-9E34-0D593AEBD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1FBB5221-8AE8-47CE-8C2E-F09A5457CA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75554A99-4630-4B0F-B095-765392A850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07436-200A-46B8-A2FB-AEFCBEB51DC7}" type="datetimeFigureOut">
              <a:rPr lang="fr-CA" smtClean="0"/>
              <a:t>2021-12-19</a:t>
            </a:fld>
            <a:endParaRPr lang="fr-CA"/>
          </a:p>
        </p:txBody>
      </p:sp>
      <p:sp>
        <p:nvSpPr>
          <p:cNvPr id="5" name="Espace réservé du pied de page 4">
            <a:extLst>
              <a:ext uri="{FF2B5EF4-FFF2-40B4-BE49-F238E27FC236}">
                <a16:creationId xmlns:a16="http://schemas.microsoft.com/office/drawing/2014/main" id="{86D4F041-87EC-4F31-B245-8D3C29E0A5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1A482D28-F2EA-4C1E-A57A-F8F799B87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EA2182-C0BB-4326-BE84-42D95F2151DB}" type="slidenum">
              <a:rPr lang="fr-CA" smtClean="0"/>
              <a:t>‹N°›</a:t>
            </a:fld>
            <a:endParaRPr lang="fr-CA"/>
          </a:p>
        </p:txBody>
      </p:sp>
    </p:spTree>
    <p:extLst>
      <p:ext uri="{BB962C8B-B14F-4D97-AF65-F5344CB8AC3E}">
        <p14:creationId xmlns:p14="http://schemas.microsoft.com/office/powerpoint/2010/main" val="3596575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lucaswillems.com/fr/articles/25/tutoriel-pour-maitriser-les-expressions-regulieres" TargetMode="External"/><Relationship Id="rId2" Type="http://schemas.openxmlformats.org/officeDocument/2006/relationships/hyperlink" Target="https://regexone.com/lesson/introduction_abc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contact@joberge.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915B52-186F-48BF-8BEF-7685B5EC6149}"/>
              </a:ext>
            </a:extLst>
          </p:cNvPr>
          <p:cNvSpPr>
            <a:spLocks noGrp="1"/>
          </p:cNvSpPr>
          <p:nvPr>
            <p:ph type="ctrTitle"/>
          </p:nvPr>
        </p:nvSpPr>
        <p:spPr/>
        <p:txBody>
          <a:bodyPr/>
          <a:lstStyle/>
          <a:p>
            <a:r>
              <a:rPr lang="fr-CA" dirty="0"/>
              <a:t>Les expressions régulières</a:t>
            </a:r>
          </a:p>
        </p:txBody>
      </p:sp>
      <p:sp>
        <p:nvSpPr>
          <p:cNvPr id="3" name="Sous-titre 2">
            <a:extLst>
              <a:ext uri="{FF2B5EF4-FFF2-40B4-BE49-F238E27FC236}">
                <a16:creationId xmlns:a16="http://schemas.microsoft.com/office/drawing/2014/main" id="{BD6ED59B-6AD8-46AD-9145-422C3D20A03A}"/>
              </a:ext>
            </a:extLst>
          </p:cNvPr>
          <p:cNvSpPr>
            <a:spLocks noGrp="1"/>
          </p:cNvSpPr>
          <p:nvPr>
            <p:ph type="subTitle" idx="1"/>
          </p:nvPr>
        </p:nvSpPr>
        <p:spPr/>
        <p:txBody>
          <a:bodyPr/>
          <a:lstStyle/>
          <a:p>
            <a:endParaRPr lang="fr-CA" dirty="0"/>
          </a:p>
        </p:txBody>
      </p:sp>
    </p:spTree>
    <p:extLst>
      <p:ext uri="{BB962C8B-B14F-4D97-AF65-F5344CB8AC3E}">
        <p14:creationId xmlns:p14="http://schemas.microsoft.com/office/powerpoint/2010/main" val="4174667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447E1-BFF2-4751-BFA5-096F02998408}"/>
              </a:ext>
            </a:extLst>
          </p:cNvPr>
          <p:cNvSpPr>
            <a:spLocks noGrp="1"/>
          </p:cNvSpPr>
          <p:nvPr>
            <p:ph type="title"/>
          </p:nvPr>
        </p:nvSpPr>
        <p:spPr>
          <a:xfrm>
            <a:off x="838200" y="365125"/>
            <a:ext cx="10515600" cy="1325563"/>
          </a:xfrm>
        </p:spPr>
        <p:txBody>
          <a:bodyPr anchor="ctr">
            <a:normAutofit/>
          </a:bodyPr>
          <a:lstStyle/>
          <a:p>
            <a:r>
              <a:rPr lang="fr-CA" dirty="0"/>
              <a:t>Caractères de début et fin de chaîne</a:t>
            </a:r>
          </a:p>
        </p:txBody>
      </p:sp>
      <p:sp>
        <p:nvSpPr>
          <p:cNvPr id="3" name="Espace réservé du contenu 2">
            <a:extLst>
              <a:ext uri="{FF2B5EF4-FFF2-40B4-BE49-F238E27FC236}">
                <a16:creationId xmlns:a16="http://schemas.microsoft.com/office/drawing/2014/main" id="{ED031A0A-8CE4-4134-AB67-FFC0207FF5D3}"/>
              </a:ext>
            </a:extLst>
          </p:cNvPr>
          <p:cNvSpPr>
            <a:spLocks noGrp="1"/>
          </p:cNvSpPr>
          <p:nvPr>
            <p:ph sz="half" idx="1"/>
          </p:nvPr>
        </p:nvSpPr>
        <p:spPr>
          <a:xfrm>
            <a:off x="838200" y="1825625"/>
            <a:ext cx="5181600" cy="4351338"/>
          </a:xfrm>
        </p:spPr>
        <p:txBody>
          <a:bodyPr>
            <a:normAutofit/>
          </a:bodyPr>
          <a:lstStyle/>
          <a:p>
            <a:r>
              <a:rPr lang="fr-CA" dirty="0"/>
              <a:t>Les caractères de début et fin de chaîne sont respectivement « ^ » et « $ »</a:t>
            </a:r>
          </a:p>
          <a:p>
            <a:r>
              <a:rPr lang="fr-CA" dirty="0"/>
              <a:t>Dans votre éditeur, activez l’option en lien avec les regex</a:t>
            </a:r>
          </a:p>
          <a:p>
            <a:r>
              <a:rPr lang="fr-CA" dirty="0"/>
              <a:t>Ajoutez le caractère « ^ » au début de « Bonjour »</a:t>
            </a:r>
          </a:p>
          <a:p>
            <a:pPr lvl="1"/>
            <a:r>
              <a:rPr lang="fr-CA" dirty="0"/>
              <a:t>^Bonjour</a:t>
            </a:r>
          </a:p>
          <a:p>
            <a:r>
              <a:rPr lang="fr-CA" dirty="0"/>
              <a:t>Vous devriez maintenant n’avoir qu’un seul résultat</a:t>
            </a:r>
          </a:p>
        </p:txBody>
      </p:sp>
      <p:pic>
        <p:nvPicPr>
          <p:cNvPr id="5" name="Image 4" descr="Une image contenant texte, moniteur, équipement électronique, écran&#10;&#10;Description générée automatiquement">
            <a:extLst>
              <a:ext uri="{FF2B5EF4-FFF2-40B4-BE49-F238E27FC236}">
                <a16:creationId xmlns:a16="http://schemas.microsoft.com/office/drawing/2014/main" id="{1C5D78B8-FD40-41BA-A656-440FA7346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198146"/>
            <a:ext cx="5181600" cy="1606296"/>
          </a:xfrm>
          <a:prstGeom prst="rect">
            <a:avLst/>
          </a:prstGeom>
          <a:noFill/>
        </p:spPr>
      </p:pic>
    </p:spTree>
    <p:extLst>
      <p:ext uri="{BB962C8B-B14F-4D97-AF65-F5344CB8AC3E}">
        <p14:creationId xmlns:p14="http://schemas.microsoft.com/office/powerpoint/2010/main" val="3979983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447E1-BFF2-4751-BFA5-096F02998408}"/>
              </a:ext>
            </a:extLst>
          </p:cNvPr>
          <p:cNvSpPr>
            <a:spLocks noGrp="1"/>
          </p:cNvSpPr>
          <p:nvPr>
            <p:ph type="title"/>
          </p:nvPr>
        </p:nvSpPr>
        <p:spPr/>
        <p:txBody>
          <a:bodyPr anchor="ctr">
            <a:normAutofit/>
          </a:bodyPr>
          <a:lstStyle/>
          <a:p>
            <a:r>
              <a:rPr lang="fr-CA" dirty="0"/>
              <a:t>Caractères de début et fin de chaîne</a:t>
            </a:r>
          </a:p>
        </p:txBody>
      </p:sp>
      <p:sp>
        <p:nvSpPr>
          <p:cNvPr id="4" name="Espace réservé du contenu 3">
            <a:extLst>
              <a:ext uri="{FF2B5EF4-FFF2-40B4-BE49-F238E27FC236}">
                <a16:creationId xmlns:a16="http://schemas.microsoft.com/office/drawing/2014/main" id="{84DE2091-CEB0-4E0A-9DC7-D4397608245A}"/>
              </a:ext>
            </a:extLst>
          </p:cNvPr>
          <p:cNvSpPr>
            <a:spLocks noGrp="1"/>
          </p:cNvSpPr>
          <p:nvPr>
            <p:ph idx="1"/>
          </p:nvPr>
        </p:nvSpPr>
        <p:spPr/>
        <p:txBody>
          <a:bodyPr/>
          <a:lstStyle/>
          <a:p>
            <a:r>
              <a:rPr lang="fr-CA" dirty="0"/>
              <a:t>Recherchez maintenant le mot « revoir »</a:t>
            </a:r>
          </a:p>
          <a:p>
            <a:r>
              <a:rPr lang="fr-CA" dirty="0"/>
              <a:t>Recherchez le dernier mot « revoir »</a:t>
            </a:r>
          </a:p>
          <a:p>
            <a:pPr lvl="1"/>
            <a:r>
              <a:rPr lang="fr-CA" dirty="0"/>
              <a:t>revoir$</a:t>
            </a:r>
          </a:p>
          <a:p>
            <a:endParaRPr lang="fr-CA" dirty="0"/>
          </a:p>
        </p:txBody>
      </p:sp>
    </p:spTree>
    <p:extLst>
      <p:ext uri="{BB962C8B-B14F-4D97-AF65-F5344CB8AC3E}">
        <p14:creationId xmlns:p14="http://schemas.microsoft.com/office/powerpoint/2010/main" val="1627567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19968A-2C61-4826-99BD-E1CCBE791D0B}"/>
              </a:ext>
            </a:extLst>
          </p:cNvPr>
          <p:cNvSpPr>
            <a:spLocks noGrp="1"/>
          </p:cNvSpPr>
          <p:nvPr>
            <p:ph type="title"/>
          </p:nvPr>
        </p:nvSpPr>
        <p:spPr/>
        <p:txBody>
          <a:bodyPr/>
          <a:lstStyle/>
          <a:p>
            <a:r>
              <a:rPr lang="fr-CA" dirty="0"/>
              <a:t>Caractère OU</a:t>
            </a:r>
          </a:p>
        </p:txBody>
      </p:sp>
      <p:sp>
        <p:nvSpPr>
          <p:cNvPr id="3" name="Espace réservé du contenu 2">
            <a:extLst>
              <a:ext uri="{FF2B5EF4-FFF2-40B4-BE49-F238E27FC236}">
                <a16:creationId xmlns:a16="http://schemas.microsoft.com/office/drawing/2014/main" id="{FB09EE66-F6E7-44F5-879E-B2E31BE2377F}"/>
              </a:ext>
            </a:extLst>
          </p:cNvPr>
          <p:cNvSpPr>
            <a:spLocks noGrp="1"/>
          </p:cNvSpPr>
          <p:nvPr>
            <p:ph idx="1"/>
          </p:nvPr>
        </p:nvSpPr>
        <p:spPr/>
        <p:txBody>
          <a:bodyPr/>
          <a:lstStyle/>
          <a:p>
            <a:r>
              <a:rPr lang="fr-CA" dirty="0"/>
              <a:t>Maintenant disons que l’on désire trouver les mots « Bonjour » et « revoir »</a:t>
            </a:r>
          </a:p>
          <a:p>
            <a:r>
              <a:rPr lang="fr-CA" dirty="0"/>
              <a:t>Nous allons devoir utiliser la barre verticale « | »</a:t>
            </a:r>
          </a:p>
          <a:p>
            <a:pPr lvl="1"/>
            <a:r>
              <a:rPr lang="fr-CA" dirty="0" err="1"/>
              <a:t>Bonjour|revoir</a:t>
            </a:r>
            <a:endParaRPr lang="fr-CA" dirty="0"/>
          </a:p>
          <a:p>
            <a:r>
              <a:rPr lang="fr-CA" dirty="0"/>
              <a:t>On peut aussi trouver les mot Bonjour du début ainsi que revoir de la fin</a:t>
            </a:r>
          </a:p>
          <a:p>
            <a:pPr lvl="1"/>
            <a:r>
              <a:rPr lang="fr-CA" dirty="0"/>
              <a:t>^</a:t>
            </a:r>
            <a:r>
              <a:rPr lang="fr-CA" dirty="0" err="1"/>
              <a:t>Bonjour|revoir</a:t>
            </a:r>
            <a:r>
              <a:rPr lang="fr-CA" dirty="0"/>
              <a:t>$</a:t>
            </a:r>
          </a:p>
        </p:txBody>
      </p:sp>
    </p:spTree>
    <p:extLst>
      <p:ext uri="{BB962C8B-B14F-4D97-AF65-F5344CB8AC3E}">
        <p14:creationId xmlns:p14="http://schemas.microsoft.com/office/powerpoint/2010/main" val="88295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794213-1E55-42AE-AE36-94943A759710}"/>
              </a:ext>
            </a:extLst>
          </p:cNvPr>
          <p:cNvSpPr>
            <a:spLocks noGrp="1"/>
          </p:cNvSpPr>
          <p:nvPr>
            <p:ph type="title"/>
          </p:nvPr>
        </p:nvSpPr>
        <p:spPr/>
        <p:txBody>
          <a:bodyPr/>
          <a:lstStyle/>
          <a:p>
            <a:r>
              <a:rPr lang="fr-CA" dirty="0"/>
              <a:t>Les ensembles de caractères</a:t>
            </a:r>
          </a:p>
        </p:txBody>
      </p:sp>
      <p:sp>
        <p:nvSpPr>
          <p:cNvPr id="3" name="Espace réservé du contenu 2">
            <a:extLst>
              <a:ext uri="{FF2B5EF4-FFF2-40B4-BE49-F238E27FC236}">
                <a16:creationId xmlns:a16="http://schemas.microsoft.com/office/drawing/2014/main" id="{B81B1612-1472-4255-A051-E41A6F2C111F}"/>
              </a:ext>
            </a:extLst>
          </p:cNvPr>
          <p:cNvSpPr>
            <a:spLocks noGrp="1"/>
          </p:cNvSpPr>
          <p:nvPr>
            <p:ph idx="1"/>
          </p:nvPr>
        </p:nvSpPr>
        <p:spPr/>
        <p:txBody>
          <a:bodyPr>
            <a:normAutofit fontScale="85000" lnSpcReduction="10000"/>
          </a:bodyPr>
          <a:lstStyle/>
          <a:p>
            <a:r>
              <a:rPr lang="fr-CA" dirty="0"/>
              <a:t>Disons que l’on désire retrouver les mots </a:t>
            </a:r>
            <a:r>
              <a:rPr lang="fr-CA" i="1" dirty="0" err="1"/>
              <a:t>mots</a:t>
            </a:r>
            <a:r>
              <a:rPr lang="fr-CA" i="1" dirty="0"/>
              <a:t>, mats </a:t>
            </a:r>
            <a:r>
              <a:rPr lang="fr-CA" dirty="0"/>
              <a:t>et</a:t>
            </a:r>
            <a:r>
              <a:rPr lang="fr-CA" i="1" dirty="0"/>
              <a:t> </a:t>
            </a:r>
            <a:r>
              <a:rPr lang="fr-CA" i="1" dirty="0" err="1"/>
              <a:t>mits</a:t>
            </a:r>
            <a:endParaRPr lang="fr-CA" dirty="0"/>
          </a:p>
          <a:p>
            <a:r>
              <a:rPr lang="fr-CA" dirty="0"/>
              <a:t>On pourrait écrire</a:t>
            </a:r>
          </a:p>
          <a:p>
            <a:pPr lvl="1"/>
            <a:r>
              <a:rPr lang="fr-CA" dirty="0" err="1"/>
              <a:t>mots|mats|mits</a:t>
            </a:r>
            <a:endParaRPr lang="fr-CA" dirty="0"/>
          </a:p>
          <a:p>
            <a:r>
              <a:rPr lang="fr-CA" dirty="0"/>
              <a:t>Toutefois, ce n’est pas très efficace</a:t>
            </a:r>
          </a:p>
          <a:p>
            <a:r>
              <a:rPr lang="fr-CA" dirty="0"/>
              <a:t>Il y a ce que l’on appelle les ensembles de caractères</a:t>
            </a:r>
          </a:p>
          <a:p>
            <a:r>
              <a:rPr lang="fr-CA" dirty="0"/>
              <a:t>Un ensemble de caractères est délimité par les crochets </a:t>
            </a:r>
            <a:r>
              <a:rPr lang="fr-CA" i="1" dirty="0"/>
              <a:t>[</a:t>
            </a:r>
            <a:r>
              <a:rPr lang="fr-CA" dirty="0"/>
              <a:t>ensemble</a:t>
            </a:r>
            <a:r>
              <a:rPr lang="fr-CA" i="1" dirty="0"/>
              <a:t>]</a:t>
            </a:r>
            <a:endParaRPr lang="fr-CA" dirty="0"/>
          </a:p>
          <a:p>
            <a:r>
              <a:rPr lang="fr-CA" dirty="0"/>
              <a:t>Ainsi </a:t>
            </a:r>
            <a:r>
              <a:rPr lang="fr-CA" dirty="0" err="1"/>
              <a:t>mots|mats|mits</a:t>
            </a:r>
            <a:r>
              <a:rPr lang="fr-CA" dirty="0"/>
              <a:t> pourrait se traduire par ceci</a:t>
            </a:r>
          </a:p>
          <a:p>
            <a:pPr lvl="1"/>
            <a:r>
              <a:rPr lang="fr-CA" dirty="0"/>
              <a:t>m[</a:t>
            </a:r>
            <a:r>
              <a:rPr lang="fr-CA" dirty="0" err="1"/>
              <a:t>oai</a:t>
            </a:r>
            <a:r>
              <a:rPr lang="fr-CA" dirty="0"/>
              <a:t>]</a:t>
            </a:r>
            <a:r>
              <a:rPr lang="fr-CA" dirty="0" err="1"/>
              <a:t>ts</a:t>
            </a:r>
            <a:endParaRPr lang="fr-CA" dirty="0"/>
          </a:p>
          <a:p>
            <a:r>
              <a:rPr lang="fr-CA" dirty="0"/>
              <a:t>Cette dernière représentation est plus simple et sélectionne les mêmes mots</a:t>
            </a:r>
          </a:p>
          <a:p>
            <a:r>
              <a:rPr lang="fr-CA" dirty="0"/>
              <a:t>On peut traduire l’expression ainsi « Recherche les mots débutant par m suivi de </a:t>
            </a:r>
            <a:r>
              <a:rPr lang="fr-CA" i="1" dirty="0"/>
              <a:t>a</a:t>
            </a:r>
            <a:r>
              <a:rPr lang="fr-CA" dirty="0"/>
              <a:t> ou </a:t>
            </a:r>
            <a:r>
              <a:rPr lang="fr-CA" i="1" dirty="0"/>
              <a:t>o</a:t>
            </a:r>
            <a:r>
              <a:rPr lang="fr-CA" dirty="0"/>
              <a:t> ou i et ensuite d’un </a:t>
            </a:r>
            <a:r>
              <a:rPr lang="fr-CA" i="1" dirty="0"/>
              <a:t>t </a:t>
            </a:r>
            <a:r>
              <a:rPr lang="fr-CA" dirty="0"/>
              <a:t>et d’un </a:t>
            </a:r>
            <a:r>
              <a:rPr lang="fr-CA" i="1" dirty="0"/>
              <a:t>s</a:t>
            </a:r>
            <a:r>
              <a:rPr lang="fr-CA" dirty="0"/>
              <a:t>  »</a:t>
            </a:r>
          </a:p>
        </p:txBody>
      </p:sp>
    </p:spTree>
    <p:extLst>
      <p:ext uri="{BB962C8B-B14F-4D97-AF65-F5344CB8AC3E}">
        <p14:creationId xmlns:p14="http://schemas.microsoft.com/office/powerpoint/2010/main" val="273751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74AA96-168B-4A48-A1D6-C4486936740D}"/>
              </a:ext>
            </a:extLst>
          </p:cNvPr>
          <p:cNvSpPr>
            <a:spLocks noGrp="1"/>
          </p:cNvSpPr>
          <p:nvPr>
            <p:ph type="title"/>
          </p:nvPr>
        </p:nvSpPr>
        <p:spPr/>
        <p:txBody>
          <a:bodyPr/>
          <a:lstStyle/>
          <a:p>
            <a:r>
              <a:rPr lang="fr-CA" dirty="0"/>
              <a:t>Les ensembles de caractères</a:t>
            </a:r>
          </a:p>
        </p:txBody>
      </p:sp>
      <p:sp>
        <p:nvSpPr>
          <p:cNvPr id="3" name="Espace réservé du contenu 2">
            <a:extLst>
              <a:ext uri="{FF2B5EF4-FFF2-40B4-BE49-F238E27FC236}">
                <a16:creationId xmlns:a16="http://schemas.microsoft.com/office/drawing/2014/main" id="{BC0D6B70-E0FB-477F-9B30-4C1C58B7EADD}"/>
              </a:ext>
            </a:extLst>
          </p:cNvPr>
          <p:cNvSpPr>
            <a:spLocks noGrp="1"/>
          </p:cNvSpPr>
          <p:nvPr>
            <p:ph idx="1"/>
          </p:nvPr>
        </p:nvSpPr>
        <p:spPr/>
        <p:txBody>
          <a:bodyPr>
            <a:normAutofit fontScale="92500"/>
          </a:bodyPr>
          <a:lstStyle/>
          <a:p>
            <a:r>
              <a:rPr lang="fr-CA" dirty="0"/>
              <a:t>On peut aussi exclure un ensemble de caractères en utilisant le circonflexe « ^ » au début de l’ensemble</a:t>
            </a:r>
          </a:p>
          <a:p>
            <a:pPr lvl="1"/>
            <a:r>
              <a:rPr lang="fr-CA" dirty="0"/>
              <a:t>m[^</a:t>
            </a:r>
            <a:r>
              <a:rPr lang="fr-CA" dirty="0" err="1"/>
              <a:t>aoi</a:t>
            </a:r>
            <a:r>
              <a:rPr lang="fr-CA" dirty="0"/>
              <a:t>]</a:t>
            </a:r>
            <a:r>
              <a:rPr lang="fr-CA" dirty="0" err="1"/>
              <a:t>ts</a:t>
            </a:r>
            <a:endParaRPr lang="fr-CA" dirty="0"/>
          </a:p>
          <a:p>
            <a:pPr lvl="1"/>
            <a:r>
              <a:rPr lang="fr-CA" dirty="0"/>
              <a:t>Recherche les parties de texte où il y a un m, suivi d'une lettre qui n'est ni o, ni a, ni i, suivi d'un t, suivi d'un s</a:t>
            </a:r>
          </a:p>
          <a:p>
            <a:r>
              <a:rPr lang="fr-CA" dirty="0"/>
              <a:t>Enfin, imaginons que nous voulons sélectionner tous les mots commençant par un m, suivi de n'importe quelle lettre, suivi d'un t, suivi d'un s. La regex qui nous viendrait à l'esprit serait une regex de ce type :</a:t>
            </a:r>
          </a:p>
          <a:p>
            <a:pPr lvl="1"/>
            <a:r>
              <a:rPr kumimoji="0" lang="fr-FR" altLang="fr-FR" sz="2400" b="0" i="0" u="none" strike="noStrike" cap="none" normalizeH="0" baseline="0" dirty="0">
                <a:ln>
                  <a:noFill/>
                </a:ln>
                <a:solidFill>
                  <a:schemeClr val="tx1"/>
                </a:solidFill>
                <a:effectLst/>
                <a:latin typeface="Arial Unicode MS" panose="020B0604020202020204" pitchFamily="34" charset="-128"/>
              </a:rPr>
              <a:t>m[</a:t>
            </a:r>
            <a:r>
              <a:rPr kumimoji="0" lang="fr-FR" altLang="fr-FR" sz="2400" b="0" i="0" u="none" strike="noStrike" cap="none" normalizeH="0" baseline="0" dirty="0" err="1">
                <a:ln>
                  <a:noFill/>
                </a:ln>
                <a:solidFill>
                  <a:schemeClr val="tx1"/>
                </a:solidFill>
                <a:effectLst/>
                <a:latin typeface="Arial Unicode MS" panose="020B0604020202020204" pitchFamily="34" charset="-128"/>
              </a:rPr>
              <a:t>abcdefghijklmnopqrstuvwxyz</a:t>
            </a:r>
            <a:r>
              <a:rPr kumimoji="0" lang="fr-FR" altLang="fr-FR" sz="2400" b="0" i="0" u="none" strike="noStrike" cap="none" normalizeH="0" baseline="0" dirty="0">
                <a:ln>
                  <a:noFill/>
                </a:ln>
                <a:solidFill>
                  <a:schemeClr val="tx1"/>
                </a:solidFill>
                <a:effectLst/>
                <a:latin typeface="Arial Unicode MS" panose="020B0604020202020204" pitchFamily="34" charset="-128"/>
              </a:rPr>
              <a:t>]</a:t>
            </a:r>
            <a:r>
              <a:rPr kumimoji="0" lang="fr-FR" altLang="fr-FR" sz="2400" b="0" i="0" u="none" strike="noStrike" cap="none" normalizeH="0" baseline="0" dirty="0" err="1">
                <a:ln>
                  <a:noFill/>
                </a:ln>
                <a:solidFill>
                  <a:schemeClr val="tx1"/>
                </a:solidFill>
                <a:effectLst/>
                <a:latin typeface="Arial Unicode MS" panose="020B0604020202020204" pitchFamily="34" charset="-128"/>
              </a:rPr>
              <a:t>ts</a:t>
            </a:r>
            <a:r>
              <a:rPr kumimoji="0" lang="fr-FR" altLang="fr-FR" sz="1800" b="0" i="0" u="none" strike="noStrike" cap="none" normalizeH="0" baseline="0" dirty="0">
                <a:ln>
                  <a:noFill/>
                </a:ln>
                <a:solidFill>
                  <a:schemeClr val="tx1"/>
                </a:solidFill>
                <a:effectLst/>
              </a:rPr>
              <a:t> </a:t>
            </a:r>
            <a:endParaRPr kumimoji="0" lang="fr-FR" altLang="fr-FR" sz="4800" b="0" i="0" u="none" strike="noStrike" cap="none" normalizeH="0" baseline="0" dirty="0">
              <a:ln>
                <a:noFill/>
              </a:ln>
              <a:solidFill>
                <a:schemeClr val="tx1"/>
              </a:solidFill>
              <a:effectLst/>
              <a:latin typeface="Arial" panose="020B0604020202020204" pitchFamily="34" charset="0"/>
            </a:endParaRPr>
          </a:p>
          <a:p>
            <a:r>
              <a:rPr lang="fr-CA" dirty="0"/>
              <a:t>La regex serait donc longue et fastidieuse à écrire, surtout que pour celle-ci, seules les minuscules ont été sélectionnées</a:t>
            </a:r>
          </a:p>
          <a:p>
            <a:endParaRPr lang="fr-CA" dirty="0"/>
          </a:p>
        </p:txBody>
      </p:sp>
    </p:spTree>
    <p:extLst>
      <p:ext uri="{BB962C8B-B14F-4D97-AF65-F5344CB8AC3E}">
        <p14:creationId xmlns:p14="http://schemas.microsoft.com/office/powerpoint/2010/main" val="325201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5B4FF7-8025-44CA-BDAF-76BA6D103865}"/>
              </a:ext>
            </a:extLst>
          </p:cNvPr>
          <p:cNvSpPr>
            <a:spLocks noGrp="1"/>
          </p:cNvSpPr>
          <p:nvPr>
            <p:ph type="title"/>
          </p:nvPr>
        </p:nvSpPr>
        <p:spPr/>
        <p:txBody>
          <a:bodyPr/>
          <a:lstStyle/>
          <a:p>
            <a:r>
              <a:rPr lang="fr-CA" dirty="0"/>
              <a:t>Les intervalles de caractères</a:t>
            </a:r>
          </a:p>
        </p:txBody>
      </p:sp>
      <p:sp>
        <p:nvSpPr>
          <p:cNvPr id="3" name="Espace réservé du contenu 2">
            <a:extLst>
              <a:ext uri="{FF2B5EF4-FFF2-40B4-BE49-F238E27FC236}">
                <a16:creationId xmlns:a16="http://schemas.microsoft.com/office/drawing/2014/main" id="{BD41C9F5-439A-409A-A2C4-89804AA96D53}"/>
              </a:ext>
            </a:extLst>
          </p:cNvPr>
          <p:cNvSpPr>
            <a:spLocks noGrp="1"/>
          </p:cNvSpPr>
          <p:nvPr>
            <p:ph idx="1"/>
          </p:nvPr>
        </p:nvSpPr>
        <p:spPr/>
        <p:txBody>
          <a:bodyPr/>
          <a:lstStyle/>
          <a:p>
            <a:r>
              <a:rPr lang="fr-CA" dirty="0"/>
              <a:t>Lorsque l’on veut utiliser une série de caractères, on peut utiliser ce que l’on appelle une intervalle</a:t>
            </a:r>
          </a:p>
          <a:p>
            <a:r>
              <a:rPr lang="fr-CA" dirty="0"/>
              <a:t>La syntaxe est la suivante</a:t>
            </a:r>
          </a:p>
          <a:p>
            <a:pPr lvl="1"/>
            <a:r>
              <a:rPr lang="fr-CA" dirty="0"/>
              <a:t>[début-fin]</a:t>
            </a:r>
          </a:p>
        </p:txBody>
      </p:sp>
      <p:graphicFrame>
        <p:nvGraphicFramePr>
          <p:cNvPr id="5" name="Tableau 5">
            <a:extLst>
              <a:ext uri="{FF2B5EF4-FFF2-40B4-BE49-F238E27FC236}">
                <a16:creationId xmlns:a16="http://schemas.microsoft.com/office/drawing/2014/main" id="{46366C5B-34A2-485B-8209-90EDBAE459AE}"/>
              </a:ext>
            </a:extLst>
          </p:cNvPr>
          <p:cNvGraphicFramePr>
            <a:graphicFrameLocks noGrp="1"/>
          </p:cNvGraphicFramePr>
          <p:nvPr>
            <p:ph sz="half" idx="4294967295"/>
            <p:extLst>
              <p:ext uri="{D42A27DB-BD31-4B8C-83A1-F6EECF244321}">
                <p14:modId xmlns:p14="http://schemas.microsoft.com/office/powerpoint/2010/main" val="3338502237"/>
              </p:ext>
            </p:extLst>
          </p:nvPr>
        </p:nvGraphicFramePr>
        <p:xfrm>
          <a:off x="638961" y="3755093"/>
          <a:ext cx="10914078" cy="1854200"/>
        </p:xfrm>
        <a:graphic>
          <a:graphicData uri="http://schemas.openxmlformats.org/drawingml/2006/table">
            <a:tbl>
              <a:tblPr firstRow="1" bandRow="1">
                <a:tableStyleId>{5C22544A-7EE6-4342-B048-85BDC9FD1C3A}</a:tableStyleId>
              </a:tblPr>
              <a:tblGrid>
                <a:gridCol w="1511539">
                  <a:extLst>
                    <a:ext uri="{9D8B030D-6E8A-4147-A177-3AD203B41FA5}">
                      <a16:colId xmlns:a16="http://schemas.microsoft.com/office/drawing/2014/main" val="4102950641"/>
                    </a:ext>
                  </a:extLst>
                </a:gridCol>
                <a:gridCol w="4234919">
                  <a:extLst>
                    <a:ext uri="{9D8B030D-6E8A-4147-A177-3AD203B41FA5}">
                      <a16:colId xmlns:a16="http://schemas.microsoft.com/office/drawing/2014/main" val="3633536759"/>
                    </a:ext>
                  </a:extLst>
                </a:gridCol>
                <a:gridCol w="5167620">
                  <a:extLst>
                    <a:ext uri="{9D8B030D-6E8A-4147-A177-3AD203B41FA5}">
                      <a16:colId xmlns:a16="http://schemas.microsoft.com/office/drawing/2014/main" val="2826256526"/>
                    </a:ext>
                  </a:extLst>
                </a:gridCol>
              </a:tblGrid>
              <a:tr h="370840">
                <a:tc>
                  <a:txBody>
                    <a:bodyPr/>
                    <a:lstStyle/>
                    <a:p>
                      <a:r>
                        <a:rPr lang="fr-CA" dirty="0"/>
                        <a:t>Intervalle</a:t>
                      </a:r>
                    </a:p>
                  </a:txBody>
                  <a:tcPr anchor="ctr"/>
                </a:tc>
                <a:tc>
                  <a:txBody>
                    <a:bodyPr/>
                    <a:lstStyle/>
                    <a:p>
                      <a:r>
                        <a:rPr lang="fr-CA"/>
                        <a:t>Equivalent</a:t>
                      </a:r>
                    </a:p>
                  </a:txBody>
                  <a:tcPr anchor="ctr"/>
                </a:tc>
                <a:tc>
                  <a:txBody>
                    <a:bodyPr/>
                    <a:lstStyle/>
                    <a:p>
                      <a:r>
                        <a:rPr lang="fr-CA"/>
                        <a:t>Traduction</a:t>
                      </a:r>
                    </a:p>
                  </a:txBody>
                  <a:tcPr anchor="ctr"/>
                </a:tc>
                <a:extLst>
                  <a:ext uri="{0D108BD9-81ED-4DB2-BD59-A6C34878D82A}">
                    <a16:rowId xmlns:a16="http://schemas.microsoft.com/office/drawing/2014/main" val="2174358593"/>
                  </a:ext>
                </a:extLst>
              </a:tr>
              <a:tr h="370840">
                <a:tc>
                  <a:txBody>
                    <a:bodyPr/>
                    <a:lstStyle/>
                    <a:p>
                      <a:r>
                        <a:rPr lang="fr-CA" dirty="0"/>
                        <a:t>[a-z]</a:t>
                      </a:r>
                    </a:p>
                  </a:txBody>
                  <a:tcPr anchor="ctr"/>
                </a:tc>
                <a:tc>
                  <a:txBody>
                    <a:bodyPr/>
                    <a:lstStyle/>
                    <a:p>
                      <a:r>
                        <a:rPr lang="fr-CA"/>
                        <a:t>[abcdefghijklmonpqrstuvwxyz]</a:t>
                      </a:r>
                    </a:p>
                  </a:txBody>
                  <a:tcPr anchor="ctr"/>
                </a:tc>
                <a:tc>
                  <a:txBody>
                    <a:bodyPr/>
                    <a:lstStyle/>
                    <a:p>
                      <a:r>
                        <a:rPr lang="fr-CA"/>
                        <a:t>Lettres minuscules de a à z</a:t>
                      </a:r>
                    </a:p>
                  </a:txBody>
                  <a:tcPr anchor="ctr"/>
                </a:tc>
                <a:extLst>
                  <a:ext uri="{0D108BD9-81ED-4DB2-BD59-A6C34878D82A}">
                    <a16:rowId xmlns:a16="http://schemas.microsoft.com/office/drawing/2014/main" val="2597118639"/>
                  </a:ext>
                </a:extLst>
              </a:tr>
              <a:tr h="370840">
                <a:tc>
                  <a:txBody>
                    <a:bodyPr/>
                    <a:lstStyle/>
                    <a:p>
                      <a:r>
                        <a:rPr lang="fr-CA"/>
                        <a:t>[A-Z]</a:t>
                      </a:r>
                    </a:p>
                  </a:txBody>
                  <a:tcPr anchor="ctr"/>
                </a:tc>
                <a:tc>
                  <a:txBody>
                    <a:bodyPr/>
                    <a:lstStyle/>
                    <a:p>
                      <a:r>
                        <a:rPr lang="fr-CA" dirty="0"/>
                        <a:t>[ABCDEFGHIJKLMNOPQRSTUVWXYZ]</a:t>
                      </a:r>
                    </a:p>
                  </a:txBody>
                  <a:tcPr anchor="ctr"/>
                </a:tc>
                <a:tc>
                  <a:txBody>
                    <a:bodyPr/>
                    <a:lstStyle/>
                    <a:p>
                      <a:r>
                        <a:rPr lang="fr-CA"/>
                        <a:t>Lettres majuscules de A à Z</a:t>
                      </a:r>
                    </a:p>
                  </a:txBody>
                  <a:tcPr anchor="ctr"/>
                </a:tc>
                <a:extLst>
                  <a:ext uri="{0D108BD9-81ED-4DB2-BD59-A6C34878D82A}">
                    <a16:rowId xmlns:a16="http://schemas.microsoft.com/office/drawing/2014/main" val="1449798183"/>
                  </a:ext>
                </a:extLst>
              </a:tr>
              <a:tr h="370840">
                <a:tc>
                  <a:txBody>
                    <a:bodyPr/>
                    <a:lstStyle/>
                    <a:p>
                      <a:r>
                        <a:rPr lang="fr-CA"/>
                        <a:t>[0-9]</a:t>
                      </a:r>
                    </a:p>
                  </a:txBody>
                  <a:tcPr anchor="ctr"/>
                </a:tc>
                <a:tc>
                  <a:txBody>
                    <a:bodyPr/>
                    <a:lstStyle/>
                    <a:p>
                      <a:r>
                        <a:rPr lang="fr-CA"/>
                        <a:t>[0123456789]</a:t>
                      </a:r>
                    </a:p>
                  </a:txBody>
                  <a:tcPr anchor="ctr"/>
                </a:tc>
                <a:tc>
                  <a:txBody>
                    <a:bodyPr/>
                    <a:lstStyle/>
                    <a:p>
                      <a:r>
                        <a:rPr lang="fr-CA"/>
                        <a:t>Chiffres de 0 à 9</a:t>
                      </a:r>
                    </a:p>
                  </a:txBody>
                  <a:tcPr anchor="ctr"/>
                </a:tc>
                <a:extLst>
                  <a:ext uri="{0D108BD9-81ED-4DB2-BD59-A6C34878D82A}">
                    <a16:rowId xmlns:a16="http://schemas.microsoft.com/office/drawing/2014/main" val="592871177"/>
                  </a:ext>
                </a:extLst>
              </a:tr>
              <a:tr h="370840">
                <a:tc>
                  <a:txBody>
                    <a:bodyPr/>
                    <a:lstStyle/>
                    <a:p>
                      <a:r>
                        <a:rPr lang="fr-CA"/>
                        <a:t>[a-z0-9]</a:t>
                      </a:r>
                    </a:p>
                  </a:txBody>
                  <a:tcPr anchor="ctr"/>
                </a:tc>
                <a:tc>
                  <a:txBody>
                    <a:bodyPr/>
                    <a:lstStyle/>
                    <a:p>
                      <a:r>
                        <a:rPr lang="fr-CA"/>
                        <a:t>[abcdefghijklmonpqrstuvwxyz0123456789]</a:t>
                      </a:r>
                    </a:p>
                  </a:txBody>
                  <a:tcPr anchor="ctr"/>
                </a:tc>
                <a:tc>
                  <a:txBody>
                    <a:bodyPr/>
                    <a:lstStyle/>
                    <a:p>
                      <a:r>
                        <a:rPr lang="fr-CA" dirty="0"/>
                        <a:t>Lettres minuscules de a à z ou chiffres de 0 à 9</a:t>
                      </a:r>
                    </a:p>
                  </a:txBody>
                  <a:tcPr anchor="ctr"/>
                </a:tc>
                <a:extLst>
                  <a:ext uri="{0D108BD9-81ED-4DB2-BD59-A6C34878D82A}">
                    <a16:rowId xmlns:a16="http://schemas.microsoft.com/office/drawing/2014/main" val="4268214180"/>
                  </a:ext>
                </a:extLst>
              </a:tr>
            </a:tbl>
          </a:graphicData>
        </a:graphic>
      </p:graphicFrame>
      <p:sp>
        <p:nvSpPr>
          <p:cNvPr id="7" name="ZoneTexte 6">
            <a:extLst>
              <a:ext uri="{FF2B5EF4-FFF2-40B4-BE49-F238E27FC236}">
                <a16:creationId xmlns:a16="http://schemas.microsoft.com/office/drawing/2014/main" id="{70341F19-CE80-4D93-A8BB-7C7E99C163D4}"/>
              </a:ext>
            </a:extLst>
          </p:cNvPr>
          <p:cNvSpPr txBox="1"/>
          <p:nvPr/>
        </p:nvSpPr>
        <p:spPr>
          <a:xfrm>
            <a:off x="3048699" y="5744230"/>
            <a:ext cx="6094602" cy="369332"/>
          </a:xfrm>
          <a:prstGeom prst="rect">
            <a:avLst/>
          </a:prstGeom>
          <a:noFill/>
        </p:spPr>
        <p:txBody>
          <a:bodyPr wrap="square">
            <a:spAutoFit/>
          </a:bodyPr>
          <a:lstStyle/>
          <a:p>
            <a:pPr lvl="1"/>
            <a:r>
              <a:rPr kumimoji="0" lang="fr-FR" altLang="fr-FR" sz="1800" b="0" i="0" u="none" strike="noStrike" cap="none" normalizeH="0" baseline="0" dirty="0">
                <a:ln>
                  <a:noFill/>
                </a:ln>
                <a:solidFill>
                  <a:schemeClr val="tx1"/>
                </a:solidFill>
                <a:effectLst/>
                <a:latin typeface="Arial Unicode MS" panose="020B0604020202020204" pitchFamily="34" charset="-128"/>
              </a:rPr>
              <a:t>m[</a:t>
            </a:r>
            <a:r>
              <a:rPr kumimoji="0" lang="fr-FR" altLang="fr-FR" sz="1800" b="0" i="0" u="none" strike="noStrike" cap="none" normalizeH="0" baseline="0" dirty="0" err="1">
                <a:ln>
                  <a:noFill/>
                </a:ln>
                <a:solidFill>
                  <a:schemeClr val="tx1"/>
                </a:solidFill>
                <a:effectLst/>
                <a:latin typeface="Arial Unicode MS" panose="020B0604020202020204" pitchFamily="34" charset="-128"/>
              </a:rPr>
              <a:t>abcdefghijklmnopqrstuvwxyz</a:t>
            </a:r>
            <a:r>
              <a:rPr kumimoji="0" lang="fr-FR" altLang="fr-FR" sz="1800" b="0" i="0" u="none" strike="noStrike" cap="none" normalizeH="0" baseline="0" dirty="0">
                <a:ln>
                  <a:noFill/>
                </a:ln>
                <a:solidFill>
                  <a:schemeClr val="tx1"/>
                </a:solidFill>
                <a:effectLst/>
                <a:latin typeface="Arial Unicode MS" panose="020B0604020202020204" pitchFamily="34" charset="-128"/>
              </a:rPr>
              <a:t>]</a:t>
            </a:r>
            <a:r>
              <a:rPr kumimoji="0" lang="fr-FR" altLang="fr-FR" sz="1800" b="0" i="0" u="none" strike="noStrike" cap="none" normalizeH="0" baseline="0" dirty="0" err="1">
                <a:ln>
                  <a:noFill/>
                </a:ln>
                <a:solidFill>
                  <a:schemeClr val="tx1"/>
                </a:solidFill>
                <a:effectLst/>
                <a:latin typeface="Arial Unicode MS" panose="020B0604020202020204" pitchFamily="34" charset="-128"/>
              </a:rPr>
              <a:t>ts</a:t>
            </a:r>
            <a:r>
              <a:rPr kumimoji="0" lang="fr-FR" altLang="fr-FR" sz="1400" b="0" i="0" u="none" strike="noStrike" cap="none" normalizeH="0" baseline="0" dirty="0">
                <a:ln>
                  <a:noFill/>
                </a:ln>
                <a:solidFill>
                  <a:schemeClr val="tx1"/>
                </a:solidFill>
                <a:effectLst/>
              </a:rPr>
              <a:t>  </a:t>
            </a:r>
            <a:r>
              <a:rPr lang="fr-FR" altLang="fr-FR" dirty="0">
                <a:sym typeface="Wingdings" panose="05000000000000000000" pitchFamily="2" charset="2"/>
              </a:rPr>
              <a:t> </a:t>
            </a:r>
            <a:r>
              <a:rPr lang="fr-FR" altLang="fr-FR" dirty="0">
                <a:ea typeface="Arial Unicode MS" panose="020B0604020202020204"/>
                <a:sym typeface="Wingdings" panose="05000000000000000000" pitchFamily="2" charset="2"/>
              </a:rPr>
              <a:t>m[a-z]</a:t>
            </a:r>
            <a:r>
              <a:rPr lang="fr-FR" altLang="fr-FR" dirty="0" err="1">
                <a:ea typeface="Arial Unicode MS" panose="020B0604020202020204"/>
                <a:sym typeface="Wingdings" panose="05000000000000000000" pitchFamily="2" charset="2"/>
              </a:rPr>
              <a:t>ts</a:t>
            </a:r>
            <a:endParaRPr lang="fr-FR" altLang="fr-FR" dirty="0">
              <a:ea typeface="Arial Unicode MS" panose="020B0604020202020204"/>
            </a:endParaRPr>
          </a:p>
        </p:txBody>
      </p:sp>
    </p:spTree>
    <p:extLst>
      <p:ext uri="{BB962C8B-B14F-4D97-AF65-F5344CB8AC3E}">
        <p14:creationId xmlns:p14="http://schemas.microsoft.com/office/powerpoint/2010/main" val="216872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170C3-DD19-4F72-8FD9-E351D9004CEB}"/>
              </a:ext>
            </a:extLst>
          </p:cNvPr>
          <p:cNvSpPr>
            <a:spLocks noGrp="1"/>
          </p:cNvSpPr>
          <p:nvPr>
            <p:ph type="title"/>
          </p:nvPr>
        </p:nvSpPr>
        <p:spPr/>
        <p:txBody>
          <a:bodyPr/>
          <a:lstStyle/>
          <a:p>
            <a:r>
              <a:rPr lang="fr-CA" dirty="0"/>
              <a:t>Les ensembles préconçus</a:t>
            </a:r>
          </a:p>
        </p:txBody>
      </p:sp>
      <p:sp>
        <p:nvSpPr>
          <p:cNvPr id="3" name="Espace réservé du contenu 2">
            <a:extLst>
              <a:ext uri="{FF2B5EF4-FFF2-40B4-BE49-F238E27FC236}">
                <a16:creationId xmlns:a16="http://schemas.microsoft.com/office/drawing/2014/main" id="{9F403B6D-4A05-4F44-967E-5B9528752F88}"/>
              </a:ext>
            </a:extLst>
          </p:cNvPr>
          <p:cNvSpPr>
            <a:spLocks noGrp="1"/>
          </p:cNvSpPr>
          <p:nvPr>
            <p:ph sz="half" idx="1"/>
          </p:nvPr>
        </p:nvSpPr>
        <p:spPr/>
        <p:txBody>
          <a:bodyPr/>
          <a:lstStyle/>
          <a:p>
            <a:r>
              <a:rPr lang="fr-CA" dirty="0"/>
              <a:t>Les ensembles préconçus permettent de représenter les intervalles de façon encore plus simple</a:t>
            </a:r>
          </a:p>
          <a:p>
            <a:r>
              <a:rPr lang="fr-CA" dirty="0"/>
              <a:t>m\</a:t>
            </a:r>
            <a:r>
              <a:rPr lang="fr-CA" dirty="0" err="1"/>
              <a:t>wts</a:t>
            </a:r>
            <a:r>
              <a:rPr lang="fr-CA" dirty="0"/>
              <a:t> = m[a-zA-Z0-9_]</a:t>
            </a:r>
            <a:r>
              <a:rPr lang="fr-CA" dirty="0" err="1"/>
              <a:t>ts</a:t>
            </a:r>
            <a:endParaRPr lang="fr-CA" dirty="0"/>
          </a:p>
          <a:p>
            <a:endParaRPr lang="fr-CA" dirty="0"/>
          </a:p>
        </p:txBody>
      </p:sp>
      <p:graphicFrame>
        <p:nvGraphicFramePr>
          <p:cNvPr id="5" name="Tableau 5">
            <a:extLst>
              <a:ext uri="{FF2B5EF4-FFF2-40B4-BE49-F238E27FC236}">
                <a16:creationId xmlns:a16="http://schemas.microsoft.com/office/drawing/2014/main" id="{A25ACFDF-9357-4478-9448-753E10D4B66A}"/>
              </a:ext>
            </a:extLst>
          </p:cNvPr>
          <p:cNvGraphicFramePr>
            <a:graphicFrameLocks noGrp="1"/>
          </p:cNvGraphicFramePr>
          <p:nvPr>
            <p:ph sz="half" idx="2"/>
            <p:extLst>
              <p:ext uri="{D42A27DB-BD31-4B8C-83A1-F6EECF244321}">
                <p14:modId xmlns:p14="http://schemas.microsoft.com/office/powerpoint/2010/main" val="739335935"/>
              </p:ext>
            </p:extLst>
          </p:nvPr>
        </p:nvGraphicFramePr>
        <p:xfrm>
          <a:off x="6172202" y="1781334"/>
          <a:ext cx="5181600" cy="2860040"/>
        </p:xfrm>
        <a:graphic>
          <a:graphicData uri="http://schemas.openxmlformats.org/drawingml/2006/table">
            <a:tbl>
              <a:tblPr firstRow="1" bandRow="1">
                <a:tableStyleId>{5C22544A-7EE6-4342-B048-85BDC9FD1C3A}</a:tableStyleId>
              </a:tblPr>
              <a:tblGrid>
                <a:gridCol w="1294002">
                  <a:extLst>
                    <a:ext uri="{9D8B030D-6E8A-4147-A177-3AD203B41FA5}">
                      <a16:colId xmlns:a16="http://schemas.microsoft.com/office/drawing/2014/main" val="2844291932"/>
                    </a:ext>
                  </a:extLst>
                </a:gridCol>
                <a:gridCol w="3887598">
                  <a:extLst>
                    <a:ext uri="{9D8B030D-6E8A-4147-A177-3AD203B41FA5}">
                      <a16:colId xmlns:a16="http://schemas.microsoft.com/office/drawing/2014/main" val="4293755588"/>
                    </a:ext>
                  </a:extLst>
                </a:gridCol>
              </a:tblGrid>
              <a:tr h="308942">
                <a:tc>
                  <a:txBody>
                    <a:bodyPr/>
                    <a:lstStyle/>
                    <a:p>
                      <a:r>
                        <a:rPr lang="fr-CA" dirty="0"/>
                        <a:t>Ensemble</a:t>
                      </a:r>
                    </a:p>
                  </a:txBody>
                  <a:tcPr anchor="ctr"/>
                </a:tc>
                <a:tc>
                  <a:txBody>
                    <a:bodyPr/>
                    <a:lstStyle/>
                    <a:p>
                      <a:r>
                        <a:rPr lang="fr-CA" dirty="0" err="1"/>
                        <a:t>Equivalent</a:t>
                      </a:r>
                      <a:endParaRPr lang="fr-CA" dirty="0"/>
                    </a:p>
                  </a:txBody>
                  <a:tcPr anchor="ctr"/>
                </a:tc>
                <a:extLst>
                  <a:ext uri="{0D108BD9-81ED-4DB2-BD59-A6C34878D82A}">
                    <a16:rowId xmlns:a16="http://schemas.microsoft.com/office/drawing/2014/main" val="1589325434"/>
                  </a:ext>
                </a:extLst>
              </a:tr>
              <a:tr h="370840">
                <a:tc>
                  <a:txBody>
                    <a:bodyPr/>
                    <a:lstStyle/>
                    <a:p>
                      <a:r>
                        <a:rPr lang="fr-CA"/>
                        <a:t>.</a:t>
                      </a:r>
                    </a:p>
                  </a:txBody>
                  <a:tcPr anchor="ctr"/>
                </a:tc>
                <a:tc>
                  <a:txBody>
                    <a:bodyPr/>
                    <a:lstStyle/>
                    <a:p>
                      <a:r>
                        <a:rPr lang="fr-CA"/>
                        <a:t>Absolument n'importe quel charactère</a:t>
                      </a:r>
                    </a:p>
                  </a:txBody>
                  <a:tcPr anchor="ctr"/>
                </a:tc>
                <a:extLst>
                  <a:ext uri="{0D108BD9-81ED-4DB2-BD59-A6C34878D82A}">
                    <a16:rowId xmlns:a16="http://schemas.microsoft.com/office/drawing/2014/main" val="1454038524"/>
                  </a:ext>
                </a:extLst>
              </a:tr>
              <a:tr h="370840">
                <a:tc>
                  <a:txBody>
                    <a:bodyPr/>
                    <a:lstStyle/>
                    <a:p>
                      <a:r>
                        <a:rPr lang="fr-CA"/>
                        <a:t>\w</a:t>
                      </a:r>
                    </a:p>
                  </a:txBody>
                  <a:tcPr anchor="ctr"/>
                </a:tc>
                <a:tc>
                  <a:txBody>
                    <a:bodyPr/>
                    <a:lstStyle/>
                    <a:p>
                      <a:r>
                        <a:rPr lang="fr-CA"/>
                        <a:t>[a-zA-Z0-9_]</a:t>
                      </a:r>
                    </a:p>
                  </a:txBody>
                  <a:tcPr anchor="ctr"/>
                </a:tc>
                <a:extLst>
                  <a:ext uri="{0D108BD9-81ED-4DB2-BD59-A6C34878D82A}">
                    <a16:rowId xmlns:a16="http://schemas.microsoft.com/office/drawing/2014/main" val="1290969987"/>
                  </a:ext>
                </a:extLst>
              </a:tr>
              <a:tr h="370840">
                <a:tc>
                  <a:txBody>
                    <a:bodyPr/>
                    <a:lstStyle/>
                    <a:p>
                      <a:r>
                        <a:rPr lang="fr-CA"/>
                        <a:t>\d</a:t>
                      </a:r>
                    </a:p>
                  </a:txBody>
                  <a:tcPr anchor="ctr"/>
                </a:tc>
                <a:tc>
                  <a:txBody>
                    <a:bodyPr/>
                    <a:lstStyle/>
                    <a:p>
                      <a:r>
                        <a:rPr lang="fr-CA"/>
                        <a:t>[0-9]</a:t>
                      </a:r>
                    </a:p>
                  </a:txBody>
                  <a:tcPr anchor="ctr"/>
                </a:tc>
                <a:extLst>
                  <a:ext uri="{0D108BD9-81ED-4DB2-BD59-A6C34878D82A}">
                    <a16:rowId xmlns:a16="http://schemas.microsoft.com/office/drawing/2014/main" val="1059074463"/>
                  </a:ext>
                </a:extLst>
              </a:tr>
              <a:tr h="370840">
                <a:tc>
                  <a:txBody>
                    <a:bodyPr/>
                    <a:lstStyle/>
                    <a:p>
                      <a:r>
                        <a:rPr lang="fr-CA"/>
                        <a:t>\n</a:t>
                      </a:r>
                    </a:p>
                  </a:txBody>
                  <a:tcPr anchor="ctr"/>
                </a:tc>
                <a:tc>
                  <a:txBody>
                    <a:bodyPr/>
                    <a:lstStyle/>
                    <a:p>
                      <a:r>
                        <a:rPr lang="fr-CA" dirty="0"/>
                        <a:t>Un retour à la ligne</a:t>
                      </a:r>
                    </a:p>
                  </a:txBody>
                  <a:tcPr anchor="ctr"/>
                </a:tc>
                <a:extLst>
                  <a:ext uri="{0D108BD9-81ED-4DB2-BD59-A6C34878D82A}">
                    <a16:rowId xmlns:a16="http://schemas.microsoft.com/office/drawing/2014/main" val="3692816311"/>
                  </a:ext>
                </a:extLst>
              </a:tr>
              <a:tr h="370840">
                <a:tc>
                  <a:txBody>
                    <a:bodyPr/>
                    <a:lstStyle/>
                    <a:p>
                      <a:r>
                        <a:rPr lang="fr-CA"/>
                        <a:t>\t</a:t>
                      </a:r>
                    </a:p>
                  </a:txBody>
                  <a:tcPr anchor="ctr"/>
                </a:tc>
                <a:tc>
                  <a:txBody>
                    <a:bodyPr/>
                    <a:lstStyle/>
                    <a:p>
                      <a:r>
                        <a:rPr lang="fr-CA" dirty="0"/>
                        <a:t>Une tabulation</a:t>
                      </a:r>
                    </a:p>
                  </a:txBody>
                  <a:tcPr anchor="ctr"/>
                </a:tc>
                <a:extLst>
                  <a:ext uri="{0D108BD9-81ED-4DB2-BD59-A6C34878D82A}">
                    <a16:rowId xmlns:a16="http://schemas.microsoft.com/office/drawing/2014/main" val="451078196"/>
                  </a:ext>
                </a:extLst>
              </a:tr>
              <a:tr h="370840">
                <a:tc>
                  <a:txBody>
                    <a:bodyPr/>
                    <a:lstStyle/>
                    <a:p>
                      <a:r>
                        <a:rPr lang="fr-CA" dirty="0"/>
                        <a:t>\s</a:t>
                      </a:r>
                    </a:p>
                  </a:txBody>
                  <a:tcPr anchor="ctr"/>
                </a:tc>
                <a:tc>
                  <a:txBody>
                    <a:bodyPr/>
                    <a:lstStyle/>
                    <a:p>
                      <a:r>
                        <a:rPr lang="fr-CA" dirty="0"/>
                        <a:t>Espace, tabulation (\t), nouvelle ligne (\n) et retour de chariot (\r)</a:t>
                      </a:r>
                    </a:p>
                  </a:txBody>
                  <a:tcPr anchor="ctr"/>
                </a:tc>
                <a:extLst>
                  <a:ext uri="{0D108BD9-81ED-4DB2-BD59-A6C34878D82A}">
                    <a16:rowId xmlns:a16="http://schemas.microsoft.com/office/drawing/2014/main" val="4119537848"/>
                  </a:ext>
                </a:extLst>
              </a:tr>
            </a:tbl>
          </a:graphicData>
        </a:graphic>
      </p:graphicFrame>
    </p:spTree>
    <p:extLst>
      <p:ext uri="{BB962C8B-B14F-4D97-AF65-F5344CB8AC3E}">
        <p14:creationId xmlns:p14="http://schemas.microsoft.com/office/powerpoint/2010/main" val="36697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001873-99F9-42B9-9C28-CC2FB33BC17D}"/>
              </a:ext>
            </a:extLst>
          </p:cNvPr>
          <p:cNvSpPr>
            <a:spLocks noGrp="1"/>
          </p:cNvSpPr>
          <p:nvPr>
            <p:ph type="title"/>
          </p:nvPr>
        </p:nvSpPr>
        <p:spPr/>
        <p:txBody>
          <a:bodyPr/>
          <a:lstStyle/>
          <a:p>
            <a:r>
              <a:rPr lang="fr-CA" dirty="0"/>
              <a:t>Les quantificateurs</a:t>
            </a:r>
          </a:p>
        </p:txBody>
      </p:sp>
      <p:sp>
        <p:nvSpPr>
          <p:cNvPr id="3" name="Espace réservé du contenu 2">
            <a:extLst>
              <a:ext uri="{FF2B5EF4-FFF2-40B4-BE49-F238E27FC236}">
                <a16:creationId xmlns:a16="http://schemas.microsoft.com/office/drawing/2014/main" id="{F155A304-D5C3-47A7-ACB7-50F95167591D}"/>
              </a:ext>
            </a:extLst>
          </p:cNvPr>
          <p:cNvSpPr>
            <a:spLocks noGrp="1"/>
          </p:cNvSpPr>
          <p:nvPr>
            <p:ph idx="1"/>
          </p:nvPr>
        </p:nvSpPr>
        <p:spPr/>
        <p:txBody>
          <a:bodyPr/>
          <a:lstStyle/>
          <a:p>
            <a:r>
              <a:rPr lang="fr-CA" dirty="0"/>
              <a:t>Nous venons de voir la façon de faire pour représenter la valeur d’un seul caractère</a:t>
            </a:r>
          </a:p>
          <a:p>
            <a:r>
              <a:rPr lang="fr-CA" dirty="0"/>
              <a:t>Si l’on veut trouver une année de 4 chiffres dans un texte, on pourrait écrire ceci</a:t>
            </a:r>
          </a:p>
          <a:p>
            <a:pPr lvl="1"/>
            <a:r>
              <a:rPr lang="fr-CA" dirty="0"/>
              <a:t>\d\d\d\d</a:t>
            </a:r>
          </a:p>
          <a:p>
            <a:r>
              <a:rPr lang="fr-CA" dirty="0"/>
              <a:t>Cependant, ce n’est pas très efficace</a:t>
            </a:r>
          </a:p>
          <a:p>
            <a:r>
              <a:rPr lang="fr-CA" dirty="0"/>
              <a:t>Les regex offrent une mécanique pour représenter des structures répétitives</a:t>
            </a:r>
          </a:p>
          <a:p>
            <a:pPr lvl="1"/>
            <a:r>
              <a:rPr lang="fr-CA" dirty="0"/>
              <a:t>\d{4}  nous permet de faire correspondre 4 chiffres dans un texte</a:t>
            </a:r>
          </a:p>
        </p:txBody>
      </p:sp>
    </p:spTree>
    <p:extLst>
      <p:ext uri="{BB962C8B-B14F-4D97-AF65-F5344CB8AC3E}">
        <p14:creationId xmlns:p14="http://schemas.microsoft.com/office/powerpoint/2010/main" val="3383305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10B5D4-A99B-4B98-B725-5ED7FA03784B}"/>
              </a:ext>
            </a:extLst>
          </p:cNvPr>
          <p:cNvSpPr>
            <a:spLocks noGrp="1"/>
          </p:cNvSpPr>
          <p:nvPr>
            <p:ph type="title"/>
          </p:nvPr>
        </p:nvSpPr>
        <p:spPr/>
        <p:txBody>
          <a:bodyPr/>
          <a:lstStyle/>
          <a:p>
            <a:r>
              <a:rPr lang="fr-CA" dirty="0"/>
              <a:t>Les quantificateurs</a:t>
            </a:r>
          </a:p>
        </p:txBody>
      </p:sp>
      <p:sp>
        <p:nvSpPr>
          <p:cNvPr id="3" name="Espace réservé du contenu 2">
            <a:extLst>
              <a:ext uri="{FF2B5EF4-FFF2-40B4-BE49-F238E27FC236}">
                <a16:creationId xmlns:a16="http://schemas.microsoft.com/office/drawing/2014/main" id="{0FE705DE-2DDF-47A8-9349-AFB8DD45A644}"/>
              </a:ext>
            </a:extLst>
          </p:cNvPr>
          <p:cNvSpPr>
            <a:spLocks noGrp="1"/>
          </p:cNvSpPr>
          <p:nvPr>
            <p:ph idx="1"/>
          </p:nvPr>
        </p:nvSpPr>
        <p:spPr/>
        <p:txBody>
          <a:bodyPr>
            <a:normAutofit lnSpcReduction="10000"/>
          </a:bodyPr>
          <a:lstStyle/>
          <a:p>
            <a:r>
              <a:rPr lang="fr-CA" dirty="0"/>
              <a:t>Il y a deux types de syntaxes pour les quantificateurs soit la syntaxe avec « {} » et les caractères *, + et ?</a:t>
            </a:r>
          </a:p>
          <a:p>
            <a:r>
              <a:rPr lang="fr-CA" dirty="0"/>
              <a:t>La représentation va ainsi</a:t>
            </a:r>
          </a:p>
          <a:p>
            <a:pPr lvl="1"/>
            <a:r>
              <a:rPr lang="fr-CA" dirty="0"/>
              <a:t>{min, max} : Le nombre de répétitions entre min et max de l’ensemble précédent</a:t>
            </a:r>
          </a:p>
          <a:p>
            <a:pPr lvl="1"/>
            <a:r>
              <a:rPr lang="fr-CA" dirty="0"/>
              <a:t>{min,} : Au moins le nombre minimum de l’ensemble précédent</a:t>
            </a:r>
          </a:p>
          <a:p>
            <a:pPr lvl="1"/>
            <a:r>
              <a:rPr lang="fr-CA" dirty="0"/>
              <a:t>{,max} : Au plus le nombre maximum de l’ensemble précédent</a:t>
            </a:r>
          </a:p>
          <a:p>
            <a:pPr lvl="1"/>
            <a:r>
              <a:rPr lang="fr-CA" dirty="0"/>
              <a:t>{nombre} : Le nombre exacte</a:t>
            </a:r>
          </a:p>
          <a:p>
            <a:r>
              <a:rPr lang="fr-CA" dirty="0"/>
              <a:t>Exemples</a:t>
            </a:r>
          </a:p>
          <a:p>
            <a:pPr lvl="1"/>
            <a:r>
              <a:rPr lang="fr-CA" dirty="0"/>
              <a:t>\d{3}-\d{4} </a:t>
            </a:r>
            <a:r>
              <a:rPr lang="fr-CA" dirty="0">
                <a:sym typeface="Wingdings" panose="05000000000000000000" pitchFamily="2" charset="2"/>
              </a:rPr>
              <a:t> 539-6401</a:t>
            </a:r>
          </a:p>
          <a:p>
            <a:pPr lvl="1"/>
            <a:r>
              <a:rPr lang="fr-CA" dirty="0">
                <a:sym typeface="Wingdings" panose="05000000000000000000" pitchFamily="2" charset="2"/>
              </a:rPr>
              <a:t>(\d{3}-){2}\d{4}  819-539-6401</a:t>
            </a:r>
            <a:endParaRPr lang="fr-CA" dirty="0"/>
          </a:p>
        </p:txBody>
      </p:sp>
    </p:spTree>
    <p:extLst>
      <p:ext uri="{BB962C8B-B14F-4D97-AF65-F5344CB8AC3E}">
        <p14:creationId xmlns:p14="http://schemas.microsoft.com/office/powerpoint/2010/main" val="11860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F93290-01D4-4C5E-A31D-590AED156B1C}"/>
              </a:ext>
            </a:extLst>
          </p:cNvPr>
          <p:cNvSpPr>
            <a:spLocks noGrp="1"/>
          </p:cNvSpPr>
          <p:nvPr>
            <p:ph type="title"/>
          </p:nvPr>
        </p:nvSpPr>
        <p:spPr/>
        <p:txBody>
          <a:bodyPr/>
          <a:lstStyle/>
          <a:p>
            <a:r>
              <a:rPr lang="fr-CA" dirty="0"/>
              <a:t>Les quantificateurs et échappement</a:t>
            </a:r>
          </a:p>
        </p:txBody>
      </p:sp>
      <p:graphicFrame>
        <p:nvGraphicFramePr>
          <p:cNvPr id="4" name="Tableau 4">
            <a:extLst>
              <a:ext uri="{FF2B5EF4-FFF2-40B4-BE49-F238E27FC236}">
                <a16:creationId xmlns:a16="http://schemas.microsoft.com/office/drawing/2014/main" id="{2C069659-0DF8-4FB0-8543-B8F8B7DBF540}"/>
              </a:ext>
            </a:extLst>
          </p:cNvPr>
          <p:cNvGraphicFramePr>
            <a:graphicFrameLocks noGrp="1"/>
          </p:cNvGraphicFramePr>
          <p:nvPr>
            <p:ph sz="half" idx="1"/>
            <p:extLst>
              <p:ext uri="{D42A27DB-BD31-4B8C-83A1-F6EECF244321}">
                <p14:modId xmlns:p14="http://schemas.microsoft.com/office/powerpoint/2010/main" val="3857945645"/>
              </p:ext>
            </p:extLst>
          </p:nvPr>
        </p:nvGraphicFramePr>
        <p:xfrm>
          <a:off x="838200" y="1825625"/>
          <a:ext cx="5181600" cy="1483360"/>
        </p:xfrm>
        <a:graphic>
          <a:graphicData uri="http://schemas.openxmlformats.org/drawingml/2006/table">
            <a:tbl>
              <a:tblPr firstRow="1" bandRow="1">
                <a:tableStyleId>{5C22544A-7EE6-4342-B048-85BDC9FD1C3A}</a:tableStyleId>
              </a:tblPr>
              <a:tblGrid>
                <a:gridCol w="1628163">
                  <a:extLst>
                    <a:ext uri="{9D8B030D-6E8A-4147-A177-3AD203B41FA5}">
                      <a16:colId xmlns:a16="http://schemas.microsoft.com/office/drawing/2014/main" val="3888594159"/>
                    </a:ext>
                  </a:extLst>
                </a:gridCol>
                <a:gridCol w="1826237">
                  <a:extLst>
                    <a:ext uri="{9D8B030D-6E8A-4147-A177-3AD203B41FA5}">
                      <a16:colId xmlns:a16="http://schemas.microsoft.com/office/drawing/2014/main" val="389797803"/>
                    </a:ext>
                  </a:extLst>
                </a:gridCol>
                <a:gridCol w="1727200">
                  <a:extLst>
                    <a:ext uri="{9D8B030D-6E8A-4147-A177-3AD203B41FA5}">
                      <a16:colId xmlns:a16="http://schemas.microsoft.com/office/drawing/2014/main" val="3381684852"/>
                    </a:ext>
                  </a:extLst>
                </a:gridCol>
              </a:tblGrid>
              <a:tr h="370840">
                <a:tc>
                  <a:txBody>
                    <a:bodyPr/>
                    <a:lstStyle/>
                    <a:p>
                      <a:r>
                        <a:rPr lang="fr-CA" dirty="0"/>
                        <a:t>Quantificateur</a:t>
                      </a:r>
                    </a:p>
                  </a:txBody>
                  <a:tcPr/>
                </a:tc>
                <a:tc>
                  <a:txBody>
                    <a:bodyPr/>
                    <a:lstStyle/>
                    <a:p>
                      <a:r>
                        <a:rPr lang="fr-CA" dirty="0"/>
                        <a:t>Traduction</a:t>
                      </a:r>
                    </a:p>
                  </a:txBody>
                  <a:tcPr/>
                </a:tc>
                <a:tc>
                  <a:txBody>
                    <a:bodyPr/>
                    <a:lstStyle/>
                    <a:p>
                      <a:r>
                        <a:rPr lang="fr-CA" dirty="0"/>
                        <a:t>Équivalent</a:t>
                      </a:r>
                    </a:p>
                  </a:txBody>
                  <a:tcPr/>
                </a:tc>
                <a:extLst>
                  <a:ext uri="{0D108BD9-81ED-4DB2-BD59-A6C34878D82A}">
                    <a16:rowId xmlns:a16="http://schemas.microsoft.com/office/drawing/2014/main" val="2617322268"/>
                  </a:ext>
                </a:extLst>
              </a:tr>
              <a:tr h="370840">
                <a:tc>
                  <a:txBody>
                    <a:bodyPr/>
                    <a:lstStyle/>
                    <a:p>
                      <a:r>
                        <a:rPr lang="fr-CA" dirty="0"/>
                        <a:t>*</a:t>
                      </a:r>
                    </a:p>
                  </a:txBody>
                  <a:tcPr/>
                </a:tc>
                <a:tc>
                  <a:txBody>
                    <a:bodyPr/>
                    <a:lstStyle/>
                    <a:p>
                      <a:r>
                        <a:rPr lang="fr-CA" dirty="0"/>
                        <a:t>0 ou plusieurs</a:t>
                      </a:r>
                    </a:p>
                  </a:txBody>
                  <a:tcPr/>
                </a:tc>
                <a:tc>
                  <a:txBody>
                    <a:bodyPr/>
                    <a:lstStyle/>
                    <a:p>
                      <a:r>
                        <a:rPr lang="fr-CA" dirty="0"/>
                        <a:t>{0,}</a:t>
                      </a:r>
                    </a:p>
                  </a:txBody>
                  <a:tcPr/>
                </a:tc>
                <a:extLst>
                  <a:ext uri="{0D108BD9-81ED-4DB2-BD59-A6C34878D82A}">
                    <a16:rowId xmlns:a16="http://schemas.microsoft.com/office/drawing/2014/main" val="223971719"/>
                  </a:ext>
                </a:extLst>
              </a:tr>
              <a:tr h="370840">
                <a:tc>
                  <a:txBody>
                    <a:bodyPr/>
                    <a:lstStyle/>
                    <a:p>
                      <a:r>
                        <a:rPr lang="fr-CA" dirty="0"/>
                        <a:t>+</a:t>
                      </a:r>
                    </a:p>
                  </a:txBody>
                  <a:tcPr/>
                </a:tc>
                <a:tc>
                  <a:txBody>
                    <a:bodyPr/>
                    <a:lstStyle/>
                    <a:p>
                      <a:r>
                        <a:rPr lang="fr-CA" dirty="0"/>
                        <a:t>1 ou plusieurs</a:t>
                      </a:r>
                    </a:p>
                  </a:txBody>
                  <a:tcPr/>
                </a:tc>
                <a:tc>
                  <a:txBody>
                    <a:bodyPr/>
                    <a:lstStyle/>
                    <a:p>
                      <a:r>
                        <a:rPr lang="fr-CA" dirty="0"/>
                        <a:t>{1,}</a:t>
                      </a:r>
                    </a:p>
                  </a:txBody>
                  <a:tcPr/>
                </a:tc>
                <a:extLst>
                  <a:ext uri="{0D108BD9-81ED-4DB2-BD59-A6C34878D82A}">
                    <a16:rowId xmlns:a16="http://schemas.microsoft.com/office/drawing/2014/main" val="4012039105"/>
                  </a:ext>
                </a:extLst>
              </a:tr>
              <a:tr h="370840">
                <a:tc>
                  <a:txBody>
                    <a:bodyPr/>
                    <a:lstStyle/>
                    <a:p>
                      <a:r>
                        <a:rPr lang="fr-CA" dirty="0"/>
                        <a:t>?</a:t>
                      </a:r>
                    </a:p>
                  </a:txBody>
                  <a:tcPr/>
                </a:tc>
                <a:tc>
                  <a:txBody>
                    <a:bodyPr/>
                    <a:lstStyle/>
                    <a:p>
                      <a:r>
                        <a:rPr lang="fr-CA" dirty="0"/>
                        <a:t>0 ou 1</a:t>
                      </a:r>
                    </a:p>
                  </a:txBody>
                  <a:tcPr/>
                </a:tc>
                <a:tc>
                  <a:txBody>
                    <a:bodyPr/>
                    <a:lstStyle/>
                    <a:p>
                      <a:r>
                        <a:rPr lang="fr-CA" dirty="0"/>
                        <a:t>{,1}</a:t>
                      </a:r>
                    </a:p>
                  </a:txBody>
                  <a:tcPr/>
                </a:tc>
                <a:extLst>
                  <a:ext uri="{0D108BD9-81ED-4DB2-BD59-A6C34878D82A}">
                    <a16:rowId xmlns:a16="http://schemas.microsoft.com/office/drawing/2014/main" val="3057509197"/>
                  </a:ext>
                </a:extLst>
              </a:tr>
            </a:tbl>
          </a:graphicData>
        </a:graphic>
      </p:graphicFrame>
      <p:sp>
        <p:nvSpPr>
          <p:cNvPr id="5" name="Espace réservé du contenu 4">
            <a:extLst>
              <a:ext uri="{FF2B5EF4-FFF2-40B4-BE49-F238E27FC236}">
                <a16:creationId xmlns:a16="http://schemas.microsoft.com/office/drawing/2014/main" id="{57C410F6-3B65-429A-96D9-FF93E7BA6F05}"/>
              </a:ext>
            </a:extLst>
          </p:cNvPr>
          <p:cNvSpPr>
            <a:spLocks noGrp="1"/>
          </p:cNvSpPr>
          <p:nvPr>
            <p:ph sz="half" idx="2"/>
          </p:nvPr>
        </p:nvSpPr>
        <p:spPr/>
        <p:txBody>
          <a:bodyPr/>
          <a:lstStyle/>
          <a:p>
            <a:r>
              <a:rPr lang="fr-CA" dirty="0"/>
              <a:t>Il arrive que l’on veuille récupérer des caractères qui sont des caractères spéciaux</a:t>
            </a:r>
          </a:p>
          <a:p>
            <a:r>
              <a:rPr lang="fr-CA" dirty="0"/>
              <a:t>Il faut utiliser le « \ » suivi de caractère désiré</a:t>
            </a:r>
          </a:p>
          <a:p>
            <a:r>
              <a:rPr lang="fr-CA" dirty="0"/>
              <a:t>Exemple</a:t>
            </a:r>
          </a:p>
          <a:p>
            <a:pPr lvl="1"/>
            <a:r>
              <a:rPr lang="fr-CA" dirty="0"/>
              <a:t>\(\d{3}\) \d{3}-\d{4}</a:t>
            </a:r>
          </a:p>
          <a:p>
            <a:pPr lvl="1"/>
            <a:r>
              <a:rPr lang="fr-CA" dirty="0"/>
              <a:t>Quel est le format représenté?</a:t>
            </a:r>
          </a:p>
          <a:p>
            <a:endParaRPr lang="fr-CA" dirty="0"/>
          </a:p>
        </p:txBody>
      </p:sp>
    </p:spTree>
    <p:extLst>
      <p:ext uri="{BB962C8B-B14F-4D97-AF65-F5344CB8AC3E}">
        <p14:creationId xmlns:p14="http://schemas.microsoft.com/office/powerpoint/2010/main" val="354741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A313C8-897B-4BE7-B6E3-C3A34CD331B1}"/>
              </a:ext>
            </a:extLst>
          </p:cNvPr>
          <p:cNvSpPr>
            <a:spLocks noGrp="1"/>
          </p:cNvSpPr>
          <p:nvPr>
            <p:ph type="title"/>
          </p:nvPr>
        </p:nvSpPr>
        <p:spPr/>
        <p:txBody>
          <a:bodyPr/>
          <a:lstStyle/>
          <a:p>
            <a:r>
              <a:rPr lang="fr-CA" dirty="0"/>
              <a:t>Plan de leçon</a:t>
            </a:r>
          </a:p>
        </p:txBody>
      </p:sp>
      <p:sp>
        <p:nvSpPr>
          <p:cNvPr id="3" name="Espace réservé du contenu 2">
            <a:extLst>
              <a:ext uri="{FF2B5EF4-FFF2-40B4-BE49-F238E27FC236}">
                <a16:creationId xmlns:a16="http://schemas.microsoft.com/office/drawing/2014/main" id="{681910FB-2377-4305-9576-700AFCF0A24D}"/>
              </a:ext>
            </a:extLst>
          </p:cNvPr>
          <p:cNvSpPr>
            <a:spLocks noGrp="1"/>
          </p:cNvSpPr>
          <p:nvPr>
            <p:ph idx="1"/>
          </p:nvPr>
        </p:nvSpPr>
        <p:spPr/>
        <p:txBody>
          <a:bodyPr/>
          <a:lstStyle/>
          <a:p>
            <a:r>
              <a:rPr lang="fr-CA" dirty="0"/>
              <a:t>Qu’est-ce qu’une expression régulière?</a:t>
            </a:r>
          </a:p>
          <a:p>
            <a:r>
              <a:rPr lang="fr-CA" dirty="0"/>
              <a:t>Exemples d’utilisation</a:t>
            </a:r>
          </a:p>
          <a:p>
            <a:r>
              <a:rPr lang="fr-CA" dirty="0"/>
              <a:t>Limites des recherches classiques</a:t>
            </a:r>
          </a:p>
          <a:p>
            <a:r>
              <a:rPr lang="fr-CA" dirty="0"/>
              <a:t>Les caractères</a:t>
            </a:r>
          </a:p>
          <a:p>
            <a:r>
              <a:rPr lang="fr-CA" dirty="0"/>
              <a:t>En C#</a:t>
            </a:r>
          </a:p>
          <a:p>
            <a:r>
              <a:rPr lang="fr-CA" dirty="0"/>
              <a:t>En JavaScript</a:t>
            </a:r>
          </a:p>
          <a:p>
            <a:r>
              <a:rPr lang="fr-CA" dirty="0"/>
              <a:t>En Linux</a:t>
            </a:r>
          </a:p>
          <a:p>
            <a:endParaRPr lang="fr-CA" dirty="0"/>
          </a:p>
        </p:txBody>
      </p:sp>
    </p:spTree>
    <p:extLst>
      <p:ext uri="{BB962C8B-B14F-4D97-AF65-F5344CB8AC3E}">
        <p14:creationId xmlns:p14="http://schemas.microsoft.com/office/powerpoint/2010/main" val="85903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773C19-CE65-44FE-A480-C566D5F9A419}"/>
              </a:ext>
            </a:extLst>
          </p:cNvPr>
          <p:cNvSpPr>
            <a:spLocks noGrp="1"/>
          </p:cNvSpPr>
          <p:nvPr>
            <p:ph type="title"/>
          </p:nvPr>
        </p:nvSpPr>
        <p:spPr/>
        <p:txBody>
          <a:bodyPr/>
          <a:lstStyle/>
          <a:p>
            <a:r>
              <a:rPr lang="fr-CA" dirty="0"/>
              <a:t>Exercices – Quel format valide ces regex? </a:t>
            </a:r>
          </a:p>
        </p:txBody>
      </p:sp>
      <p:sp>
        <p:nvSpPr>
          <p:cNvPr id="3" name="Espace réservé du contenu 2">
            <a:extLst>
              <a:ext uri="{FF2B5EF4-FFF2-40B4-BE49-F238E27FC236}">
                <a16:creationId xmlns:a16="http://schemas.microsoft.com/office/drawing/2014/main" id="{666C3014-65C1-4642-9B65-A7DDA7620662}"/>
              </a:ext>
            </a:extLst>
          </p:cNvPr>
          <p:cNvSpPr>
            <a:spLocks noGrp="1"/>
          </p:cNvSpPr>
          <p:nvPr>
            <p:ph sz="half" idx="1"/>
          </p:nvPr>
        </p:nvSpPr>
        <p:spPr/>
        <p:txBody>
          <a:bodyPr/>
          <a:lstStyle/>
          <a:p>
            <a:r>
              <a:rPr lang="fr-CA" dirty="0"/>
              <a:t>\d{7}</a:t>
            </a:r>
          </a:p>
          <a:p>
            <a:r>
              <a:rPr lang="fr-CA" dirty="0"/>
              <a:t>[A-z]{4}\d{8}</a:t>
            </a:r>
          </a:p>
          <a:p>
            <a:r>
              <a:rPr lang="pl-PL" dirty="0"/>
              <a:t>[A-z]\d[A-z][ -]?\d[A-z]\d</a:t>
            </a:r>
            <a:endParaRPr lang="fr-CA" dirty="0"/>
          </a:p>
          <a:p>
            <a:r>
              <a:rPr lang="fr-CA" dirty="0">
                <a:sym typeface="Wingdings" panose="05000000000000000000" pitchFamily="2" charset="2"/>
              </a:rPr>
              <a:t>(\d{3}-){2}\d{4}</a:t>
            </a:r>
          </a:p>
          <a:p>
            <a:r>
              <a:rPr lang="fr-CA" dirty="0"/>
              <a:t>(\d{3}[ -]?){2}[ -]?\d{4}</a:t>
            </a:r>
          </a:p>
          <a:p>
            <a:endParaRPr lang="fr-CA" dirty="0"/>
          </a:p>
        </p:txBody>
      </p:sp>
      <p:sp>
        <p:nvSpPr>
          <p:cNvPr id="4" name="Espace réservé du contenu 3">
            <a:extLst>
              <a:ext uri="{FF2B5EF4-FFF2-40B4-BE49-F238E27FC236}">
                <a16:creationId xmlns:a16="http://schemas.microsoft.com/office/drawing/2014/main" id="{9646E0AA-150B-4424-A8F6-950E02FD7C38}"/>
              </a:ext>
            </a:extLst>
          </p:cNvPr>
          <p:cNvSpPr>
            <a:spLocks noGrp="1"/>
          </p:cNvSpPr>
          <p:nvPr>
            <p:ph sz="half" idx="2"/>
          </p:nvPr>
        </p:nvSpPr>
        <p:spPr/>
        <p:txBody>
          <a:bodyPr/>
          <a:lstStyle/>
          <a:p>
            <a:endParaRPr lang="fr-CA"/>
          </a:p>
        </p:txBody>
      </p:sp>
    </p:spTree>
    <p:extLst>
      <p:ext uri="{BB962C8B-B14F-4D97-AF65-F5344CB8AC3E}">
        <p14:creationId xmlns:p14="http://schemas.microsoft.com/office/powerpoint/2010/main" val="1042220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072975-C7C2-45BD-BC93-0575D6C47E8A}"/>
              </a:ext>
            </a:extLst>
          </p:cNvPr>
          <p:cNvSpPr>
            <a:spLocks noGrp="1"/>
          </p:cNvSpPr>
          <p:nvPr>
            <p:ph type="title"/>
          </p:nvPr>
        </p:nvSpPr>
        <p:spPr/>
        <p:txBody>
          <a:bodyPr/>
          <a:lstStyle/>
          <a:p>
            <a:r>
              <a:rPr lang="fr-CA" dirty="0"/>
              <a:t>Les groupes de captures</a:t>
            </a:r>
          </a:p>
        </p:txBody>
      </p:sp>
      <p:sp>
        <p:nvSpPr>
          <p:cNvPr id="3" name="Espace réservé du contenu 2">
            <a:extLst>
              <a:ext uri="{FF2B5EF4-FFF2-40B4-BE49-F238E27FC236}">
                <a16:creationId xmlns:a16="http://schemas.microsoft.com/office/drawing/2014/main" id="{2BDE8267-4513-4FDA-8B86-7E3CF8F68109}"/>
              </a:ext>
            </a:extLst>
          </p:cNvPr>
          <p:cNvSpPr>
            <a:spLocks noGrp="1"/>
          </p:cNvSpPr>
          <p:nvPr>
            <p:ph idx="1"/>
          </p:nvPr>
        </p:nvSpPr>
        <p:spPr/>
        <p:txBody>
          <a:bodyPr/>
          <a:lstStyle/>
          <a:p>
            <a:r>
              <a:rPr lang="fr-CA" dirty="0"/>
              <a:t>Les regex ne permettent pas seulement la validation de texte, mais aussi l’extraction de texte pour du traitement futur</a:t>
            </a:r>
          </a:p>
          <a:p>
            <a:r>
              <a:rPr lang="fr-CA" dirty="0"/>
              <a:t>Les groupes de capture permettent d’extraire des sous-ensembles d’une expression régulière en utilisant les parenthèses « (…) »</a:t>
            </a:r>
          </a:p>
          <a:p>
            <a:r>
              <a:rPr lang="fr-CA" dirty="0"/>
              <a:t>Tout sous-ensemble à l'intérieur d'une paire de parenthèses sera capturé en tant que groupe</a:t>
            </a:r>
          </a:p>
          <a:p>
            <a:r>
              <a:rPr lang="fr-CA" dirty="0"/>
              <a:t>En pratique, cela peut être utilisé pour extraire des informations telles que des numéros de téléphone ou des courriels à partir de toutes sortes de données.</a:t>
            </a:r>
          </a:p>
        </p:txBody>
      </p:sp>
    </p:spTree>
    <p:extLst>
      <p:ext uri="{BB962C8B-B14F-4D97-AF65-F5344CB8AC3E}">
        <p14:creationId xmlns:p14="http://schemas.microsoft.com/office/powerpoint/2010/main" val="1145644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989C7-B694-4A19-B639-A9B1A1020E3F}"/>
              </a:ext>
            </a:extLst>
          </p:cNvPr>
          <p:cNvSpPr>
            <a:spLocks noGrp="1"/>
          </p:cNvSpPr>
          <p:nvPr>
            <p:ph type="title"/>
          </p:nvPr>
        </p:nvSpPr>
        <p:spPr/>
        <p:txBody>
          <a:bodyPr/>
          <a:lstStyle/>
          <a:p>
            <a:r>
              <a:rPr lang="fr-CA" dirty="0"/>
              <a:t>Les groupes de captures</a:t>
            </a:r>
          </a:p>
        </p:txBody>
      </p:sp>
      <p:sp>
        <p:nvSpPr>
          <p:cNvPr id="3" name="Espace réservé du contenu 2">
            <a:extLst>
              <a:ext uri="{FF2B5EF4-FFF2-40B4-BE49-F238E27FC236}">
                <a16:creationId xmlns:a16="http://schemas.microsoft.com/office/drawing/2014/main" id="{5600EA94-A360-46A5-A89B-12DF98B9004E}"/>
              </a:ext>
            </a:extLst>
          </p:cNvPr>
          <p:cNvSpPr>
            <a:spLocks noGrp="1"/>
          </p:cNvSpPr>
          <p:nvPr>
            <p:ph idx="1"/>
          </p:nvPr>
        </p:nvSpPr>
        <p:spPr/>
        <p:txBody>
          <a:bodyPr>
            <a:normAutofit fontScale="92500" lnSpcReduction="10000"/>
          </a:bodyPr>
          <a:lstStyle/>
          <a:p>
            <a:r>
              <a:rPr lang="fr-CA" dirty="0"/>
              <a:t>Imaginez par exemple que vous disposiez d'un outil en ligne de commande pour répertorier tous les fichiers image que vous avez dans le cloud. Vous pouvez ensuite utiliser un modèle tel que ^(IMG\d+\.png)$ pour capturer et extraire le nom de fichier complet, mais si vous souhaitez uniquement capturer le nom de fichier sans l'extension, vous pouvez utiliser le modèle ^(IMG\d+) \.png$ qui ne capture que la partie avant le point.</a:t>
            </a:r>
          </a:p>
          <a:p>
            <a:r>
              <a:rPr lang="fr-CA" dirty="0"/>
              <a:t>Par exemple, si je ne veux capturer que le nom des PDF suivant sans l’extension</a:t>
            </a:r>
          </a:p>
          <a:p>
            <a:pPr lvl="1"/>
            <a:r>
              <a:rPr lang="fr-CA" dirty="0"/>
              <a:t>Fichier_mon_devoir.pdf</a:t>
            </a:r>
          </a:p>
          <a:p>
            <a:pPr lvl="1"/>
            <a:r>
              <a:rPr lang="fr-CA" dirty="0">
                <a:sym typeface="Wingdings" panose="05000000000000000000" pitchFamily="2" charset="2"/>
              </a:rPr>
              <a:t>Fichier_2198289.pdf</a:t>
            </a:r>
          </a:p>
          <a:p>
            <a:pPr lvl="1"/>
            <a:r>
              <a:rPr lang="fr-CA" dirty="0">
                <a:sym typeface="Wingdings" panose="05000000000000000000" pitchFamily="2" charset="2"/>
              </a:rPr>
              <a:t>Fichier_abc.jpg</a:t>
            </a:r>
          </a:p>
          <a:p>
            <a:pPr lvl="1"/>
            <a:r>
              <a:rPr lang="fr-CA" dirty="0">
                <a:sym typeface="Wingdings" panose="05000000000000000000" pitchFamily="2" charset="2"/>
              </a:rPr>
              <a:t>Regex : (Fichier\w+)\.</a:t>
            </a:r>
            <a:r>
              <a:rPr lang="fr-CA" dirty="0" err="1">
                <a:sym typeface="Wingdings" panose="05000000000000000000" pitchFamily="2" charset="2"/>
              </a:rPr>
              <a:t>pdf</a:t>
            </a:r>
            <a:endParaRPr lang="fr-CA" dirty="0"/>
          </a:p>
        </p:txBody>
      </p:sp>
    </p:spTree>
    <p:extLst>
      <p:ext uri="{BB962C8B-B14F-4D97-AF65-F5344CB8AC3E}">
        <p14:creationId xmlns:p14="http://schemas.microsoft.com/office/powerpoint/2010/main" val="425578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F49007-FAC4-466E-84C6-6A29E60B4357}"/>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B39EEB46-05D3-44EB-81FA-07B8753BF81D}"/>
              </a:ext>
            </a:extLst>
          </p:cNvPr>
          <p:cNvSpPr>
            <a:spLocks noGrp="1"/>
          </p:cNvSpPr>
          <p:nvPr>
            <p:ph idx="1"/>
          </p:nvPr>
        </p:nvSpPr>
        <p:spPr/>
        <p:txBody>
          <a:bodyPr/>
          <a:lstStyle/>
          <a:p>
            <a:r>
              <a:rPr lang="fr-CA" dirty="0"/>
              <a:t>Les noms de fichier débutent avec les dates en format « YYYYMMDD - </a:t>
            </a:r>
            <a:r>
              <a:rPr lang="fr-CA" dirty="0" err="1"/>
              <a:t>nomFichier.ext</a:t>
            </a:r>
            <a:r>
              <a:rPr lang="fr-CA" dirty="0"/>
              <a:t> »</a:t>
            </a:r>
          </a:p>
          <a:p>
            <a:pPr lvl="1"/>
            <a:r>
              <a:rPr lang="fr-CA" dirty="0"/>
              <a:t>2020-11-19 - Facture_Udemy.pdf</a:t>
            </a:r>
          </a:p>
          <a:p>
            <a:pPr lvl="1"/>
            <a:r>
              <a:rPr lang="fr-CA" dirty="0"/>
              <a:t>2019-05-17 - backup.7z</a:t>
            </a:r>
          </a:p>
          <a:p>
            <a:pPr lvl="1"/>
            <a:r>
              <a:rPr lang="fr-CA" dirty="0"/>
              <a:t>2019-11-08 - STARTUPWEEKEND_CEGEPSHAWI.jpg</a:t>
            </a:r>
          </a:p>
          <a:p>
            <a:pPr lvl="1"/>
            <a:r>
              <a:rPr lang="fr-CA" dirty="0"/>
              <a:t>2021-01-01 - Liste_des_courriels_des_etudiants.xlsx</a:t>
            </a:r>
          </a:p>
          <a:p>
            <a:r>
              <a:rPr lang="fr-CA" dirty="0"/>
              <a:t>Trouvez une expression régulière qui pourrait extraire les groupes YYYY, MM, DD et nom de fichier avec extension en excluant les séparateurs - _</a:t>
            </a:r>
          </a:p>
          <a:p>
            <a:endParaRPr lang="fr-CA" dirty="0"/>
          </a:p>
        </p:txBody>
      </p:sp>
    </p:spTree>
    <p:extLst>
      <p:ext uri="{BB962C8B-B14F-4D97-AF65-F5344CB8AC3E}">
        <p14:creationId xmlns:p14="http://schemas.microsoft.com/office/powerpoint/2010/main" val="2170035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284EE-A534-408F-8249-D0E803711E61}"/>
              </a:ext>
            </a:extLst>
          </p:cNvPr>
          <p:cNvSpPr>
            <a:spLocks noGrp="1"/>
          </p:cNvSpPr>
          <p:nvPr>
            <p:ph type="title"/>
          </p:nvPr>
        </p:nvSpPr>
        <p:spPr/>
        <p:txBody>
          <a:bodyPr/>
          <a:lstStyle/>
          <a:p>
            <a:r>
              <a:rPr lang="fr-CA" dirty="0"/>
              <a:t>Extraction des groupes</a:t>
            </a:r>
          </a:p>
        </p:txBody>
      </p:sp>
      <p:sp>
        <p:nvSpPr>
          <p:cNvPr id="3" name="Espace réservé du contenu 2">
            <a:extLst>
              <a:ext uri="{FF2B5EF4-FFF2-40B4-BE49-F238E27FC236}">
                <a16:creationId xmlns:a16="http://schemas.microsoft.com/office/drawing/2014/main" id="{5D7B3CF4-F5A0-440B-A157-E9C5E8686162}"/>
              </a:ext>
            </a:extLst>
          </p:cNvPr>
          <p:cNvSpPr>
            <a:spLocks noGrp="1"/>
          </p:cNvSpPr>
          <p:nvPr>
            <p:ph idx="1"/>
          </p:nvPr>
        </p:nvSpPr>
        <p:spPr/>
        <p:txBody>
          <a:bodyPr/>
          <a:lstStyle/>
          <a:p>
            <a:r>
              <a:rPr lang="fr-CA" dirty="0"/>
              <a:t>Dépendant de la manière dont les regex sont implémentés, on peut extraire les groupes en utilisant un système de numérotation simple</a:t>
            </a:r>
          </a:p>
          <a:p>
            <a:r>
              <a:rPr lang="fr-CA" dirty="0"/>
              <a:t>Dans VS Code, il suffit d’utiliser $</a:t>
            </a:r>
            <a:r>
              <a:rPr lang="fr-CA" i="1" dirty="0"/>
              <a:t>n</a:t>
            </a:r>
            <a:r>
              <a:rPr lang="fr-CA" dirty="0"/>
              <a:t> où </a:t>
            </a:r>
            <a:r>
              <a:rPr lang="fr-CA" i="1" dirty="0"/>
              <a:t>n</a:t>
            </a:r>
            <a:r>
              <a:rPr lang="fr-CA" dirty="0"/>
              <a:t> est le numéro de groupe</a:t>
            </a:r>
          </a:p>
          <a:p>
            <a:r>
              <a:rPr lang="fr-CA" dirty="0"/>
              <a:t>Exemple, si l’on veut remplacer le format de téléphone de « </a:t>
            </a:r>
            <a:r>
              <a:rPr lang="fr-CA" dirty="0" err="1"/>
              <a:t>aaa-aaa-aaaa</a:t>
            </a:r>
            <a:r>
              <a:rPr lang="fr-CA" dirty="0"/>
              <a:t> » vers « (</a:t>
            </a:r>
            <a:r>
              <a:rPr lang="fr-CA" dirty="0" err="1"/>
              <a:t>aaa</a:t>
            </a:r>
            <a:r>
              <a:rPr lang="fr-CA" dirty="0"/>
              <a:t>) </a:t>
            </a:r>
            <a:r>
              <a:rPr lang="fr-CA" dirty="0" err="1"/>
              <a:t>aaa-aaaa</a:t>
            </a:r>
            <a:r>
              <a:rPr lang="fr-CA" dirty="0"/>
              <a:t> »</a:t>
            </a:r>
          </a:p>
          <a:p>
            <a:pPr lvl="1"/>
            <a:r>
              <a:rPr lang="fr-CA" dirty="0"/>
              <a:t>Recherche : (\d{3})-(\d{3}-\d{4}) </a:t>
            </a:r>
          </a:p>
          <a:p>
            <a:pPr lvl="1"/>
            <a:r>
              <a:rPr lang="fr-CA" dirty="0"/>
              <a:t>Remplace par : ($1) $2</a:t>
            </a:r>
          </a:p>
        </p:txBody>
      </p:sp>
      <p:pic>
        <p:nvPicPr>
          <p:cNvPr id="5" name="Image 4" descr="Une image contenant texte, équipement électronique, capture d’écran, fermer&#10;&#10;Description générée automatiquement">
            <a:extLst>
              <a:ext uri="{FF2B5EF4-FFF2-40B4-BE49-F238E27FC236}">
                <a16:creationId xmlns:a16="http://schemas.microsoft.com/office/drawing/2014/main" id="{4AF76526-095B-4051-8FA6-87523391F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5016500"/>
            <a:ext cx="6934200" cy="1476375"/>
          </a:xfrm>
          <a:prstGeom prst="rect">
            <a:avLst/>
          </a:prstGeom>
        </p:spPr>
      </p:pic>
    </p:spTree>
    <p:extLst>
      <p:ext uri="{BB962C8B-B14F-4D97-AF65-F5344CB8AC3E}">
        <p14:creationId xmlns:p14="http://schemas.microsoft.com/office/powerpoint/2010/main" val="323261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22B3E7BB-F661-43E8-820C-070C1A9CF264}"/>
              </a:ext>
            </a:extLst>
          </p:cNvPr>
          <p:cNvSpPr>
            <a:spLocks noGrp="1"/>
          </p:cNvSpPr>
          <p:nvPr>
            <p:ph type="title"/>
          </p:nvPr>
        </p:nvSpPr>
        <p:spPr/>
        <p:txBody>
          <a:bodyPr/>
          <a:lstStyle/>
          <a:p>
            <a:r>
              <a:rPr lang="fr-CA" dirty="0"/>
              <a:t>Les </a:t>
            </a:r>
            <a:r>
              <a:rPr lang="fr-CA" dirty="0" err="1"/>
              <a:t>RegEx</a:t>
            </a:r>
            <a:r>
              <a:rPr lang="fr-CA" dirty="0"/>
              <a:t> dans les langages</a:t>
            </a:r>
          </a:p>
        </p:txBody>
      </p:sp>
      <p:sp>
        <p:nvSpPr>
          <p:cNvPr id="6" name="Espace réservé du texte 5">
            <a:extLst>
              <a:ext uri="{FF2B5EF4-FFF2-40B4-BE49-F238E27FC236}">
                <a16:creationId xmlns:a16="http://schemas.microsoft.com/office/drawing/2014/main" id="{BEFAA519-749B-4AB8-970D-9A51BE770E74}"/>
              </a:ext>
            </a:extLst>
          </p:cNvPr>
          <p:cNvSpPr>
            <a:spLocks noGrp="1"/>
          </p:cNvSpPr>
          <p:nvPr>
            <p:ph type="body" idx="1"/>
          </p:nvPr>
        </p:nvSpPr>
        <p:spPr/>
        <p:txBody>
          <a:bodyPr/>
          <a:lstStyle/>
          <a:p>
            <a:endParaRPr lang="fr-CA"/>
          </a:p>
        </p:txBody>
      </p:sp>
    </p:spTree>
    <p:extLst>
      <p:ext uri="{BB962C8B-B14F-4D97-AF65-F5344CB8AC3E}">
        <p14:creationId xmlns:p14="http://schemas.microsoft.com/office/powerpoint/2010/main" val="3267827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BAAAC89-42FF-49F3-965C-610244B9932E}"/>
              </a:ext>
            </a:extLst>
          </p:cNvPr>
          <p:cNvSpPr>
            <a:spLocks noGrp="1"/>
          </p:cNvSpPr>
          <p:nvPr>
            <p:ph type="title"/>
          </p:nvPr>
        </p:nvSpPr>
        <p:spPr/>
        <p:txBody>
          <a:bodyPr/>
          <a:lstStyle/>
          <a:p>
            <a:r>
              <a:rPr lang="fr-CA" dirty="0"/>
              <a:t>C#</a:t>
            </a:r>
          </a:p>
        </p:txBody>
      </p:sp>
      <p:sp>
        <p:nvSpPr>
          <p:cNvPr id="5" name="Espace réservé du contenu 4">
            <a:extLst>
              <a:ext uri="{FF2B5EF4-FFF2-40B4-BE49-F238E27FC236}">
                <a16:creationId xmlns:a16="http://schemas.microsoft.com/office/drawing/2014/main" id="{9D39CBA6-1346-49ED-BBC8-9B6A72F46F6C}"/>
              </a:ext>
            </a:extLst>
          </p:cNvPr>
          <p:cNvSpPr>
            <a:spLocks noGrp="1"/>
          </p:cNvSpPr>
          <p:nvPr>
            <p:ph sz="half" idx="1"/>
          </p:nvPr>
        </p:nvSpPr>
        <p:spPr/>
        <p:txBody>
          <a:bodyPr/>
          <a:lstStyle/>
          <a:p>
            <a:r>
              <a:rPr lang="fr-CA" dirty="0"/>
              <a:t>.Net offre la classe </a:t>
            </a:r>
            <a:r>
              <a:rPr lang="fr-CA" b="1" dirty="0"/>
              <a:t>Regex</a:t>
            </a:r>
            <a:r>
              <a:rPr lang="fr-CA" dirty="0"/>
              <a:t> qui permet de travailler avec les expressions régulières</a:t>
            </a:r>
          </a:p>
          <a:p>
            <a:r>
              <a:rPr lang="fr-CA" dirty="0"/>
              <a:t>La méthode « </a:t>
            </a:r>
            <a:r>
              <a:rPr lang="fr-CA" dirty="0" err="1"/>
              <a:t>IsMatch</a:t>
            </a:r>
            <a:r>
              <a:rPr lang="fr-CA" dirty="0"/>
              <a:t>(</a:t>
            </a:r>
            <a:r>
              <a:rPr lang="fr-CA" i="1" dirty="0"/>
              <a:t>string</a:t>
            </a:r>
            <a:r>
              <a:rPr lang="fr-CA" dirty="0"/>
              <a:t>) » permet de tester rapidement si un respecte le regex</a:t>
            </a:r>
          </a:p>
        </p:txBody>
      </p:sp>
      <p:sp>
        <p:nvSpPr>
          <p:cNvPr id="6" name="ZoneTexte 5">
            <a:extLst>
              <a:ext uri="{FF2B5EF4-FFF2-40B4-BE49-F238E27FC236}">
                <a16:creationId xmlns:a16="http://schemas.microsoft.com/office/drawing/2014/main" id="{3FFBFEFF-94C6-43DA-9564-DCD5E6DCE551}"/>
              </a:ext>
            </a:extLst>
          </p:cNvPr>
          <p:cNvSpPr txBox="1"/>
          <p:nvPr/>
        </p:nvSpPr>
        <p:spPr>
          <a:xfrm>
            <a:off x="6172202" y="1815700"/>
            <a:ext cx="6097424" cy="3693319"/>
          </a:xfrm>
          <a:prstGeom prst="rect">
            <a:avLst/>
          </a:prstGeom>
          <a:noFill/>
        </p:spPr>
        <p:txBody>
          <a:bodyPr wrap="square">
            <a:spAutoFit/>
          </a:bodyPr>
          <a:lstStyle/>
          <a:p>
            <a:r>
              <a:rPr lang="nb-NO" sz="1800" dirty="0">
                <a:solidFill>
                  <a:srgbClr val="0000FF"/>
                </a:solidFill>
                <a:latin typeface="Consolas" panose="020B0609020204030204" pitchFamily="49" charset="0"/>
              </a:rPr>
              <a:t>private</a:t>
            </a:r>
            <a:r>
              <a:rPr lang="nb-NO" sz="1800" dirty="0">
                <a:solidFill>
                  <a:srgbClr val="000000"/>
                </a:solidFill>
                <a:latin typeface="Consolas" panose="020B0609020204030204" pitchFamily="49" charset="0"/>
              </a:rPr>
              <a:t> </a:t>
            </a:r>
            <a:r>
              <a:rPr lang="nb-NO" sz="1800" dirty="0">
                <a:solidFill>
                  <a:srgbClr val="0000FF"/>
                </a:solidFill>
                <a:latin typeface="Consolas" panose="020B0609020204030204" pitchFamily="49" charset="0"/>
              </a:rPr>
              <a:t>void</a:t>
            </a:r>
            <a:r>
              <a:rPr lang="nb-NO" sz="1800" dirty="0">
                <a:solidFill>
                  <a:srgbClr val="000000"/>
                </a:solidFill>
                <a:latin typeface="Consolas" panose="020B0609020204030204" pitchFamily="49" charset="0"/>
              </a:rPr>
              <a:t> TestRegEx(</a:t>
            </a:r>
            <a:r>
              <a:rPr lang="nb-NO" sz="1800" dirty="0">
                <a:solidFill>
                  <a:srgbClr val="0000FF"/>
                </a:solidFill>
                <a:latin typeface="Consolas" panose="020B0609020204030204" pitchFamily="49" charset="0"/>
              </a:rPr>
              <a:t>string</a:t>
            </a:r>
            <a:r>
              <a:rPr lang="nb-NO" sz="1800" dirty="0">
                <a:solidFill>
                  <a:srgbClr val="000000"/>
                </a:solidFill>
                <a:latin typeface="Consolas" panose="020B0609020204030204" pitchFamily="49" charset="0"/>
              </a:rPr>
              <a:t> obj)</a:t>
            </a:r>
          </a:p>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var</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regexp</a:t>
            </a:r>
            <a:r>
              <a:rPr lang="fr-CA" sz="1800" dirty="0">
                <a:solidFill>
                  <a:srgbClr val="000000"/>
                </a:solidFill>
                <a:latin typeface="Consolas" panose="020B0609020204030204" pitchFamily="49" charset="0"/>
              </a:rPr>
              <a:t> = </a:t>
            </a:r>
            <a:r>
              <a:rPr lang="fr-CA" sz="1800" dirty="0">
                <a:solidFill>
                  <a:srgbClr val="0000FF"/>
                </a:solidFill>
                <a:latin typeface="Consolas" panose="020B0609020204030204" pitchFamily="49" charset="0"/>
              </a:rPr>
              <a:t>new</a:t>
            </a:r>
            <a:r>
              <a:rPr lang="fr-CA" sz="1800" dirty="0">
                <a:solidFill>
                  <a:srgbClr val="000000"/>
                </a:solidFill>
                <a:latin typeface="Consolas" panose="020B0609020204030204" pitchFamily="49" charset="0"/>
              </a:rPr>
              <a:t> Regex(Pattern);</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regexp.Match</a:t>
            </a: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TestText</a:t>
            </a:r>
            <a:r>
              <a:rPr lang="fr-CA"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if</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regexp.IsMatch</a:t>
            </a:r>
            <a:r>
              <a:rPr lang="fr-CA" sz="1800" dirty="0">
                <a:solidFill>
                  <a:srgbClr val="000000"/>
                </a:solidFill>
                <a:latin typeface="Consolas" panose="020B0609020204030204" pitchFamily="49" charset="0"/>
              </a:rPr>
              <a:t>(</a:t>
            </a:r>
            <a:r>
              <a:rPr lang="fr-CA" sz="1800" dirty="0" err="1">
                <a:solidFill>
                  <a:srgbClr val="000000"/>
                </a:solidFill>
                <a:latin typeface="Consolas" panose="020B0609020204030204" pitchFamily="49" charset="0"/>
              </a:rPr>
              <a:t>TestText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TestResult</a:t>
            </a:r>
            <a:r>
              <a:rPr lang="fr-CA" sz="1800" dirty="0">
                <a:solidFill>
                  <a:srgbClr val="000000"/>
                </a:solidFill>
                <a:latin typeface="Consolas" panose="020B0609020204030204" pitchFamily="49" charset="0"/>
              </a:rPr>
              <a:t> = </a:t>
            </a:r>
            <a:r>
              <a:rPr lang="fr-CA" sz="1800" dirty="0">
                <a:solidFill>
                  <a:srgbClr val="A31515"/>
                </a:solidFill>
                <a:latin typeface="Consolas" panose="020B0609020204030204" pitchFamily="49" charset="0"/>
              </a:rPr>
              <a:t>"Good!"</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 </a:t>
            </a:r>
            <a:r>
              <a:rPr lang="fr-CA" sz="1800" dirty="0" err="1">
                <a:solidFill>
                  <a:srgbClr val="0000FF"/>
                </a:solidFill>
                <a:latin typeface="Consolas" panose="020B0609020204030204" pitchFamily="49" charset="0"/>
              </a:rPr>
              <a:t>else</a:t>
            </a:r>
            <a:endParaRPr lang="fr-CA" sz="1800" dirty="0">
              <a:solidFill>
                <a:srgbClr val="000000"/>
              </a:solidFill>
              <a:latin typeface="Consolas" panose="020B0609020204030204" pitchFamily="49" charset="0"/>
            </a:endParaRP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TestResult</a:t>
            </a:r>
            <a:r>
              <a:rPr lang="fr-CA" sz="1800" dirty="0">
                <a:solidFill>
                  <a:srgbClr val="000000"/>
                </a:solidFill>
                <a:latin typeface="Consolas" panose="020B0609020204030204" pitchFamily="49" charset="0"/>
              </a:rPr>
              <a:t> = </a:t>
            </a:r>
            <a:r>
              <a:rPr lang="fr-CA" sz="1800" dirty="0">
                <a:solidFill>
                  <a:srgbClr val="A31515"/>
                </a:solidFill>
                <a:latin typeface="Consolas" panose="020B0609020204030204" pitchFamily="49" charset="0"/>
              </a:rPr>
              <a:t>"</a:t>
            </a:r>
            <a:r>
              <a:rPr lang="fr-CA" sz="1800" dirty="0" err="1">
                <a:solidFill>
                  <a:srgbClr val="A31515"/>
                </a:solidFill>
                <a:latin typeface="Consolas" panose="020B0609020204030204" pitchFamily="49" charset="0"/>
              </a:rPr>
              <a:t>Nope</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a:t>
            </a:r>
            <a:endParaRPr lang="fr-CA" dirty="0"/>
          </a:p>
        </p:txBody>
      </p:sp>
    </p:spTree>
    <p:extLst>
      <p:ext uri="{BB962C8B-B14F-4D97-AF65-F5344CB8AC3E}">
        <p14:creationId xmlns:p14="http://schemas.microsoft.com/office/powerpoint/2010/main" val="117883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BAAAC89-42FF-49F3-965C-610244B9932E}"/>
              </a:ext>
            </a:extLst>
          </p:cNvPr>
          <p:cNvSpPr>
            <a:spLocks noGrp="1"/>
          </p:cNvSpPr>
          <p:nvPr>
            <p:ph type="title"/>
          </p:nvPr>
        </p:nvSpPr>
        <p:spPr/>
        <p:txBody>
          <a:bodyPr/>
          <a:lstStyle/>
          <a:p>
            <a:r>
              <a:rPr lang="fr-CA" dirty="0"/>
              <a:t>C#</a:t>
            </a:r>
          </a:p>
        </p:txBody>
      </p:sp>
      <p:sp>
        <p:nvSpPr>
          <p:cNvPr id="5" name="Espace réservé du contenu 4">
            <a:extLst>
              <a:ext uri="{FF2B5EF4-FFF2-40B4-BE49-F238E27FC236}">
                <a16:creationId xmlns:a16="http://schemas.microsoft.com/office/drawing/2014/main" id="{9D39CBA6-1346-49ED-BBC8-9B6A72F46F6C}"/>
              </a:ext>
            </a:extLst>
          </p:cNvPr>
          <p:cNvSpPr>
            <a:spLocks noGrp="1"/>
          </p:cNvSpPr>
          <p:nvPr>
            <p:ph sz="half" idx="1"/>
          </p:nvPr>
        </p:nvSpPr>
        <p:spPr/>
        <p:txBody>
          <a:bodyPr/>
          <a:lstStyle/>
          <a:p>
            <a:r>
              <a:rPr lang="fr-CA" dirty="0"/>
              <a:t>La méthode « Matches(</a:t>
            </a:r>
            <a:r>
              <a:rPr lang="fr-CA" i="1" dirty="0"/>
              <a:t>string</a:t>
            </a:r>
            <a:r>
              <a:rPr lang="fr-CA" dirty="0"/>
              <a:t>) » permet d’extraire les concordances</a:t>
            </a:r>
          </a:p>
        </p:txBody>
      </p:sp>
      <p:sp>
        <p:nvSpPr>
          <p:cNvPr id="7" name="ZoneTexte 6">
            <a:extLst>
              <a:ext uri="{FF2B5EF4-FFF2-40B4-BE49-F238E27FC236}">
                <a16:creationId xmlns:a16="http://schemas.microsoft.com/office/drawing/2014/main" id="{0D3D0D5D-F8C3-4149-BA80-E36E1F91B831}"/>
              </a:ext>
            </a:extLst>
          </p:cNvPr>
          <p:cNvSpPr txBox="1"/>
          <p:nvPr/>
        </p:nvSpPr>
        <p:spPr>
          <a:xfrm>
            <a:off x="5937190" y="1825625"/>
            <a:ext cx="6377300" cy="3416320"/>
          </a:xfrm>
          <a:prstGeom prst="rect">
            <a:avLst/>
          </a:prstGeom>
          <a:noFill/>
        </p:spPr>
        <p:txBody>
          <a:bodyPr wrap="square">
            <a:spAutoFit/>
          </a:bodyPr>
          <a:lstStyle/>
          <a:p>
            <a:r>
              <a:rPr lang="fr-CA" sz="1800" dirty="0" err="1">
                <a:solidFill>
                  <a:srgbClr val="0000FF"/>
                </a:solidFill>
                <a:latin typeface="Consolas" panose="020B0609020204030204" pitchFamily="49" charset="0"/>
              </a:rPr>
              <a:t>private</a:t>
            </a:r>
            <a:r>
              <a:rPr lang="fr-CA" sz="1800" dirty="0">
                <a:solidFill>
                  <a:srgbClr val="000000"/>
                </a:solidFill>
                <a:latin typeface="Consolas" panose="020B0609020204030204" pitchFamily="49" charset="0"/>
              </a:rPr>
              <a:t> </a:t>
            </a:r>
            <a:r>
              <a:rPr lang="fr-CA" sz="1800" dirty="0" err="1">
                <a:solidFill>
                  <a:srgbClr val="0000FF"/>
                </a:solidFill>
                <a:latin typeface="Consolas" panose="020B0609020204030204" pitchFamily="49" charset="0"/>
              </a:rPr>
              <a:t>void</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TestRegExExtract</a:t>
            </a:r>
            <a:r>
              <a:rPr lang="fr-CA" sz="1800" dirty="0">
                <a:solidFill>
                  <a:srgbClr val="000000"/>
                </a:solidFill>
                <a:latin typeface="Consolas" panose="020B0609020204030204" pitchFamily="49" charset="0"/>
              </a:rPr>
              <a:t>(</a:t>
            </a:r>
            <a:r>
              <a:rPr lang="fr-CA" sz="1800" dirty="0">
                <a:solidFill>
                  <a:srgbClr val="0000FF"/>
                </a:solidFill>
                <a:latin typeface="Consolas" panose="020B0609020204030204" pitchFamily="49" charset="0"/>
              </a:rPr>
              <a:t>string</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obj</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TestResult</a:t>
            </a:r>
            <a:r>
              <a:rPr lang="fr-CA" sz="1800" dirty="0">
                <a:solidFill>
                  <a:srgbClr val="000000"/>
                </a:solidFill>
                <a:latin typeface="Consolas" panose="020B0609020204030204" pitchFamily="49" charset="0"/>
              </a:rPr>
              <a:t> = </a:t>
            </a:r>
            <a:r>
              <a:rPr lang="fr-CA" sz="1800" dirty="0">
                <a:solidFill>
                  <a:srgbClr val="A31515"/>
                </a:solidFill>
                <a:latin typeface="Consolas" panose="020B0609020204030204" pitchFamily="49" charset="0"/>
              </a:rPr>
              <a:t>""</a:t>
            </a:r>
            <a:r>
              <a:rPr lang="fr-CA"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r>
              <a:rPr lang="fr-CA" sz="1800" dirty="0">
                <a:solidFill>
                  <a:srgbClr val="0000FF"/>
                </a:solidFill>
                <a:latin typeface="Consolas" panose="020B0609020204030204" pitchFamily="49" charset="0"/>
              </a:rPr>
              <a:t>var</a:t>
            </a:r>
            <a:r>
              <a:rPr lang="fr-CA" sz="1800" dirty="0">
                <a:solidFill>
                  <a:srgbClr val="000000"/>
                </a:solidFill>
                <a:latin typeface="Consolas" panose="020B0609020204030204" pitchFamily="49" charset="0"/>
              </a:rPr>
              <a:t> </a:t>
            </a:r>
            <a:r>
              <a:rPr lang="fr-CA" sz="1800" dirty="0" err="1">
                <a:solidFill>
                  <a:srgbClr val="000000"/>
                </a:solidFill>
                <a:latin typeface="Consolas" panose="020B0609020204030204" pitchFamily="49" charset="0"/>
              </a:rPr>
              <a:t>regexp</a:t>
            </a:r>
            <a:r>
              <a:rPr lang="fr-CA" sz="1800" dirty="0">
                <a:solidFill>
                  <a:srgbClr val="000000"/>
                </a:solidFill>
                <a:latin typeface="Consolas" panose="020B0609020204030204" pitchFamily="49" charset="0"/>
              </a:rPr>
              <a:t> = </a:t>
            </a:r>
            <a:r>
              <a:rPr lang="fr-CA" sz="1800" dirty="0">
                <a:solidFill>
                  <a:srgbClr val="0000FF"/>
                </a:solidFill>
                <a:latin typeface="Consolas" panose="020B0609020204030204" pitchFamily="49" charset="0"/>
              </a:rPr>
              <a:t>new</a:t>
            </a:r>
            <a:r>
              <a:rPr lang="fr-CA" sz="1800" dirty="0">
                <a:solidFill>
                  <a:srgbClr val="000000"/>
                </a:solidFill>
                <a:latin typeface="Consolas" panose="020B0609020204030204" pitchFamily="49" charset="0"/>
              </a:rPr>
              <a:t> Regex(Pattern);</a:t>
            </a:r>
          </a:p>
          <a:p>
            <a:endParaRPr lang="fr-CA"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matches = </a:t>
            </a:r>
            <a:r>
              <a:rPr lang="en-US" sz="1800" dirty="0" err="1">
                <a:solidFill>
                  <a:srgbClr val="000000"/>
                </a:solidFill>
                <a:latin typeface="Consolas" panose="020B0609020204030204" pitchFamily="49" charset="0"/>
              </a:rPr>
              <a:t>regexp.Matches</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TestText</a:t>
            </a:r>
            <a:r>
              <a:rPr lang="en-US" sz="1800" dirty="0">
                <a:solidFill>
                  <a:srgbClr val="000000"/>
                </a:solidFill>
                <a:latin typeface="Consolas" panose="020B0609020204030204" pitchFamily="49" charset="0"/>
              </a:rPr>
              <a:t>);</a:t>
            </a:r>
          </a:p>
          <a:p>
            <a:endParaRPr lang="fr-CA"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foreach</a:t>
            </a:r>
            <a:r>
              <a:rPr lang="en-US" sz="1800" dirty="0">
                <a:solidFill>
                  <a:srgbClr val="000000"/>
                </a:solidFill>
                <a:latin typeface="Consolas" panose="020B0609020204030204" pitchFamily="49" charset="0"/>
              </a:rPr>
              <a:t> (var match </a:t>
            </a:r>
            <a:r>
              <a:rPr lang="en-US" sz="1800" dirty="0">
                <a:solidFill>
                  <a:srgbClr val="0000FF"/>
                </a:solidFill>
                <a:latin typeface="Consolas" panose="020B0609020204030204" pitchFamily="49" charset="0"/>
              </a:rPr>
              <a:t>in</a:t>
            </a:r>
            <a:r>
              <a:rPr lang="en-US" sz="1800" dirty="0">
                <a:solidFill>
                  <a:srgbClr val="000000"/>
                </a:solidFill>
                <a:latin typeface="Consolas" panose="020B0609020204030204" pitchFamily="49" charset="0"/>
              </a:rPr>
              <a:t> matches)</a:t>
            </a:r>
          </a:p>
          <a:p>
            <a:r>
              <a:rPr lang="fr-CA" sz="1800" dirty="0">
                <a:solidFill>
                  <a:srgbClr val="000000"/>
                </a:solidFill>
                <a:latin typeface="Consolas" panose="020B0609020204030204" pitchFamily="49" charset="0"/>
              </a:rPr>
              <a:t>    {</a:t>
            </a:r>
          </a:p>
          <a:p>
            <a:r>
              <a:rPr lang="pt-BR" sz="1800" dirty="0">
                <a:solidFill>
                  <a:srgbClr val="000000"/>
                </a:solidFill>
                <a:latin typeface="Consolas" panose="020B0609020204030204" pitchFamily="49" charset="0"/>
              </a:rPr>
              <a:t>        TestResult += match.ToString() + </a:t>
            </a:r>
            <a:r>
              <a:rPr lang="pt-BR" sz="1800" dirty="0">
                <a:solidFill>
                  <a:srgbClr val="A31515"/>
                </a:solidFill>
                <a:latin typeface="Consolas" panose="020B0609020204030204" pitchFamily="49" charset="0"/>
              </a:rPr>
              <a:t>"\r\n"</a:t>
            </a:r>
            <a:r>
              <a:rPr lang="pt-BR" sz="1800" dirty="0">
                <a:solidFill>
                  <a:srgbClr val="000000"/>
                </a:solidFill>
                <a:latin typeface="Consolas" panose="020B0609020204030204" pitchFamily="49" charset="0"/>
              </a:rPr>
              <a:t>;</a:t>
            </a:r>
          </a:p>
          <a:p>
            <a:r>
              <a:rPr lang="fr-CA" sz="1800" dirty="0">
                <a:solidFill>
                  <a:srgbClr val="000000"/>
                </a:solidFill>
                <a:latin typeface="Consolas" panose="020B0609020204030204" pitchFamily="49" charset="0"/>
              </a:rPr>
              <a:t>    }</a:t>
            </a:r>
          </a:p>
          <a:p>
            <a:r>
              <a:rPr lang="fr-CA" sz="1800" dirty="0">
                <a:solidFill>
                  <a:srgbClr val="000000"/>
                </a:solidFill>
                <a:latin typeface="Consolas" panose="020B0609020204030204" pitchFamily="49" charset="0"/>
              </a:rPr>
              <a:t>}</a:t>
            </a:r>
            <a:endParaRPr lang="fr-CA" dirty="0"/>
          </a:p>
        </p:txBody>
      </p:sp>
    </p:spTree>
    <p:extLst>
      <p:ext uri="{BB962C8B-B14F-4D97-AF65-F5344CB8AC3E}">
        <p14:creationId xmlns:p14="http://schemas.microsoft.com/office/powerpoint/2010/main" val="27160511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BB991-8C06-4C67-BF95-6666A0DA4228}"/>
              </a:ext>
            </a:extLst>
          </p:cNvPr>
          <p:cNvSpPr>
            <a:spLocks noGrp="1"/>
          </p:cNvSpPr>
          <p:nvPr>
            <p:ph type="title"/>
          </p:nvPr>
        </p:nvSpPr>
        <p:spPr/>
        <p:txBody>
          <a:bodyPr/>
          <a:lstStyle/>
          <a:p>
            <a:r>
              <a:rPr lang="fr-CA" dirty="0"/>
              <a:t>JavaScript</a:t>
            </a:r>
          </a:p>
        </p:txBody>
      </p:sp>
      <p:sp>
        <p:nvSpPr>
          <p:cNvPr id="3" name="Espace réservé du contenu 2">
            <a:extLst>
              <a:ext uri="{FF2B5EF4-FFF2-40B4-BE49-F238E27FC236}">
                <a16:creationId xmlns:a16="http://schemas.microsoft.com/office/drawing/2014/main" id="{9833BD58-F448-40F5-B499-3230E7605E97}"/>
              </a:ext>
            </a:extLst>
          </p:cNvPr>
          <p:cNvSpPr>
            <a:spLocks noGrp="1"/>
          </p:cNvSpPr>
          <p:nvPr>
            <p:ph idx="1"/>
          </p:nvPr>
        </p:nvSpPr>
        <p:spPr/>
        <p:txBody>
          <a:bodyPr/>
          <a:lstStyle/>
          <a:p>
            <a:r>
              <a:rPr lang="fr-CA" dirty="0"/>
              <a:t>Exemples en JS</a:t>
            </a:r>
          </a:p>
          <a:p>
            <a:pPr lvl="1"/>
            <a:r>
              <a:rPr lang="fr-CA" dirty="0"/>
              <a:t>let re = /\d{3}-\d{3}-\d{4}/;</a:t>
            </a:r>
          </a:p>
          <a:p>
            <a:pPr lvl="1"/>
            <a:r>
              <a:rPr lang="en-US" dirty="0"/>
              <a:t>let re = new </a:t>
            </a:r>
            <a:r>
              <a:rPr lang="en-US" dirty="0" err="1"/>
              <a:t>RegExp</a:t>
            </a:r>
            <a:r>
              <a:rPr lang="en-US" dirty="0"/>
              <a:t>('</a:t>
            </a:r>
            <a:r>
              <a:rPr lang="en-US" dirty="0" err="1"/>
              <a:t>ab+c</a:t>
            </a:r>
            <a:r>
              <a:rPr lang="en-US" dirty="0"/>
              <a:t>'); </a:t>
            </a:r>
          </a:p>
          <a:p>
            <a:r>
              <a:rPr lang="fr-CA" dirty="0"/>
              <a:t>Extraction</a:t>
            </a:r>
          </a:p>
          <a:p>
            <a:pPr lvl="1"/>
            <a:r>
              <a:rPr kumimoji="0" lang="fr-FR" altLang="fr-FR" sz="2400" b="0" i="0" u="none" strike="noStrike" cap="none" normalizeH="0" baseline="0" dirty="0">
                <a:ln>
                  <a:noFill/>
                </a:ln>
                <a:solidFill>
                  <a:schemeClr val="tx1"/>
                </a:solidFill>
                <a:effectLst/>
                <a:latin typeface="Arial Unicode MS" panose="020B0604020202020204" pitchFamily="34" charset="-128"/>
              </a:rPr>
              <a:t>var </a:t>
            </a:r>
            <a:r>
              <a:rPr kumimoji="0" lang="fr-FR" altLang="fr-FR" sz="2400" b="0" i="0" u="none" strike="noStrike" cap="none" normalizeH="0" baseline="0" dirty="0" err="1">
                <a:ln>
                  <a:noFill/>
                </a:ln>
                <a:solidFill>
                  <a:schemeClr val="tx1"/>
                </a:solidFill>
                <a:effectLst/>
                <a:latin typeface="Arial Unicode MS" panose="020B0604020202020204" pitchFamily="34" charset="-128"/>
              </a:rPr>
              <a:t>myRe</a:t>
            </a:r>
            <a:r>
              <a:rPr kumimoji="0" lang="fr-FR" altLang="fr-FR" sz="2400" b="0" i="0" u="none" strike="noStrike" cap="none" normalizeH="0" baseline="0" dirty="0">
                <a:ln>
                  <a:noFill/>
                </a:ln>
                <a:solidFill>
                  <a:schemeClr val="tx1"/>
                </a:solidFill>
                <a:effectLst/>
                <a:latin typeface="Arial Unicode MS" panose="020B0604020202020204" pitchFamily="34" charset="-128"/>
              </a:rPr>
              <a:t> = /d(b+)d/g;</a:t>
            </a:r>
          </a:p>
          <a:p>
            <a:pPr lvl="1"/>
            <a:r>
              <a:rPr kumimoji="0" lang="fr-FR" altLang="fr-FR" sz="2400" b="0" i="0" u="none" strike="noStrike" cap="none" normalizeH="0" baseline="0" dirty="0">
                <a:ln>
                  <a:noFill/>
                </a:ln>
                <a:solidFill>
                  <a:schemeClr val="tx1"/>
                </a:solidFill>
                <a:effectLst/>
                <a:latin typeface="Arial Unicode MS" panose="020B0604020202020204" pitchFamily="34" charset="-128"/>
              </a:rPr>
              <a:t>var </a:t>
            </a:r>
            <a:r>
              <a:rPr kumimoji="0" lang="fr-FR" altLang="fr-FR" sz="2400" b="0" i="0" u="none" strike="noStrike" cap="none" normalizeH="0" baseline="0" dirty="0" err="1">
                <a:ln>
                  <a:noFill/>
                </a:ln>
                <a:solidFill>
                  <a:schemeClr val="tx1"/>
                </a:solidFill>
                <a:effectLst/>
                <a:latin typeface="Arial Unicode MS" panose="020B0604020202020204" pitchFamily="34" charset="-128"/>
              </a:rPr>
              <a:t>myArray</a:t>
            </a:r>
            <a:r>
              <a:rPr kumimoji="0" lang="fr-FR" altLang="fr-FR" sz="2400" b="0" i="0" u="none" strike="noStrike" cap="none" normalizeH="0" baseline="0" dirty="0">
                <a:ln>
                  <a:noFill/>
                </a:ln>
                <a:solidFill>
                  <a:schemeClr val="tx1"/>
                </a:solidFill>
                <a:effectLst/>
                <a:latin typeface="Arial Unicode MS" panose="020B0604020202020204" pitchFamily="34" charset="-128"/>
              </a:rPr>
              <a:t> = </a:t>
            </a:r>
            <a:r>
              <a:rPr kumimoji="0" lang="fr-FR" altLang="fr-FR" sz="2400" b="0" i="0" u="none" strike="noStrike" cap="none" normalizeH="0" baseline="0" dirty="0" err="1">
                <a:ln>
                  <a:noFill/>
                </a:ln>
                <a:solidFill>
                  <a:schemeClr val="tx1"/>
                </a:solidFill>
                <a:effectLst/>
                <a:latin typeface="Arial Unicode MS" panose="020B0604020202020204" pitchFamily="34" charset="-128"/>
              </a:rPr>
              <a:t>myRe.exec</a:t>
            </a:r>
            <a:r>
              <a:rPr kumimoji="0" lang="fr-FR" altLang="fr-FR" sz="2400" b="0" i="0" u="none" strike="noStrike" cap="none" normalizeH="0" baseline="0" dirty="0">
                <a:ln>
                  <a:noFill/>
                </a:ln>
                <a:solidFill>
                  <a:schemeClr val="tx1"/>
                </a:solidFill>
                <a:effectLst/>
                <a:latin typeface="Arial Unicode MS" panose="020B0604020202020204" pitchFamily="34" charset="-128"/>
              </a:rPr>
              <a:t>('</a:t>
            </a:r>
            <a:r>
              <a:rPr kumimoji="0" lang="fr-FR" altLang="fr-FR" sz="2400" b="0" i="0" u="none" strike="noStrike" cap="none" normalizeH="0" baseline="0" dirty="0" err="1">
                <a:ln>
                  <a:noFill/>
                </a:ln>
                <a:solidFill>
                  <a:schemeClr val="tx1"/>
                </a:solidFill>
                <a:effectLst/>
                <a:latin typeface="Arial Unicode MS" panose="020B0604020202020204" pitchFamily="34" charset="-128"/>
              </a:rPr>
              <a:t>cdbbdbsbz</a:t>
            </a:r>
            <a:r>
              <a:rPr kumimoji="0" lang="fr-FR" altLang="fr-FR" sz="2400" b="0" i="0" u="none" strike="noStrike" cap="none" normalizeH="0" baseline="0" dirty="0">
                <a:ln>
                  <a:noFill/>
                </a:ln>
                <a:solidFill>
                  <a:schemeClr val="tx1"/>
                </a:solidFill>
                <a:effectLst/>
                <a:latin typeface="Arial Unicode MS" panose="020B0604020202020204" pitchFamily="34" charset="-128"/>
              </a:rPr>
              <a:t>'); </a:t>
            </a:r>
            <a:endParaRPr kumimoji="0" lang="fr-FR" altLang="fr-FR" sz="4800" b="0" i="0" u="none" strike="noStrike" cap="none" normalizeH="0" baseline="0" dirty="0">
              <a:ln>
                <a:noFill/>
              </a:ln>
              <a:solidFill>
                <a:schemeClr val="tx1"/>
              </a:solidFill>
              <a:effectLst/>
              <a:latin typeface="Arial" panose="020B0604020202020204" pitchFamily="34" charset="0"/>
            </a:endParaRPr>
          </a:p>
          <a:p>
            <a:endParaRPr lang="fr-CA" dirty="0"/>
          </a:p>
        </p:txBody>
      </p:sp>
    </p:spTree>
    <p:extLst>
      <p:ext uri="{BB962C8B-B14F-4D97-AF65-F5344CB8AC3E}">
        <p14:creationId xmlns:p14="http://schemas.microsoft.com/office/powerpoint/2010/main" val="303375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ABB991-8C06-4C67-BF95-6666A0DA4228}"/>
              </a:ext>
            </a:extLst>
          </p:cNvPr>
          <p:cNvSpPr>
            <a:spLocks noGrp="1"/>
          </p:cNvSpPr>
          <p:nvPr>
            <p:ph type="title"/>
          </p:nvPr>
        </p:nvSpPr>
        <p:spPr/>
        <p:txBody>
          <a:bodyPr/>
          <a:lstStyle/>
          <a:p>
            <a:r>
              <a:rPr lang="fr-CA" dirty="0"/>
              <a:t>HTML</a:t>
            </a:r>
          </a:p>
        </p:txBody>
      </p:sp>
      <p:sp>
        <p:nvSpPr>
          <p:cNvPr id="3" name="Espace réservé du contenu 2">
            <a:extLst>
              <a:ext uri="{FF2B5EF4-FFF2-40B4-BE49-F238E27FC236}">
                <a16:creationId xmlns:a16="http://schemas.microsoft.com/office/drawing/2014/main" id="{9833BD58-F448-40F5-B499-3230E7605E97}"/>
              </a:ext>
            </a:extLst>
          </p:cNvPr>
          <p:cNvSpPr>
            <a:spLocks noGrp="1"/>
          </p:cNvSpPr>
          <p:nvPr>
            <p:ph idx="1"/>
          </p:nvPr>
        </p:nvSpPr>
        <p:spPr/>
        <p:txBody>
          <a:bodyPr/>
          <a:lstStyle/>
          <a:p>
            <a:r>
              <a:rPr lang="en-CA" dirty="0"/>
              <a:t>Pour </a:t>
            </a:r>
            <a:r>
              <a:rPr lang="en-CA" dirty="0" err="1"/>
              <a:t>valider</a:t>
            </a:r>
            <a:r>
              <a:rPr lang="en-CA" dirty="0"/>
              <a:t> un </a:t>
            </a:r>
            <a:r>
              <a:rPr lang="en-CA" dirty="0" err="1"/>
              <a:t>contenu</a:t>
            </a:r>
            <a:r>
              <a:rPr lang="en-CA" dirty="0"/>
              <a:t> dans </a:t>
            </a:r>
            <a:r>
              <a:rPr lang="en-CA" dirty="0" err="1"/>
              <a:t>une</a:t>
            </a:r>
            <a:r>
              <a:rPr lang="en-CA" dirty="0"/>
              <a:t> zone de </a:t>
            </a:r>
            <a:r>
              <a:rPr lang="en-CA" dirty="0" err="1"/>
              <a:t>texte</a:t>
            </a:r>
            <a:r>
              <a:rPr lang="en-CA" dirty="0"/>
              <a:t>, on </a:t>
            </a:r>
            <a:r>
              <a:rPr lang="en-CA" dirty="0" err="1"/>
              <a:t>peut</a:t>
            </a:r>
            <a:r>
              <a:rPr lang="en-CA" dirty="0"/>
              <a:t> </a:t>
            </a:r>
            <a:r>
              <a:rPr lang="en-CA" dirty="0" err="1"/>
              <a:t>utiliser</a:t>
            </a:r>
            <a:r>
              <a:rPr lang="en-CA" dirty="0"/>
              <a:t> un regex </a:t>
            </a:r>
            <a:r>
              <a:rPr lang="en-CA" dirty="0" err="1"/>
              <a:t>directement</a:t>
            </a:r>
            <a:r>
              <a:rPr lang="en-CA" dirty="0"/>
              <a:t> dans la </a:t>
            </a:r>
            <a:r>
              <a:rPr lang="en-CA" dirty="0" err="1"/>
              <a:t>balise</a:t>
            </a:r>
            <a:r>
              <a:rPr lang="en-CA" dirty="0"/>
              <a:t> </a:t>
            </a:r>
            <a:r>
              <a:rPr lang="en-CA" b="1" dirty="0"/>
              <a:t>input</a:t>
            </a:r>
            <a:r>
              <a:rPr lang="en-CA" dirty="0"/>
              <a:t> avec </a:t>
            </a:r>
            <a:r>
              <a:rPr lang="en-CA" dirty="0" err="1"/>
              <a:t>l’attribute</a:t>
            </a:r>
            <a:r>
              <a:rPr lang="en-CA" dirty="0"/>
              <a:t> </a:t>
            </a:r>
            <a:r>
              <a:rPr lang="en-CA" b="1" dirty="0"/>
              <a:t>pattern</a:t>
            </a:r>
            <a:endParaRPr lang="en-CA" dirty="0"/>
          </a:p>
          <a:p>
            <a:r>
              <a:rPr lang="en-US" dirty="0">
                <a:solidFill>
                  <a:srgbClr val="0000CD"/>
                </a:solidFill>
                <a:effectLst/>
              </a:rPr>
              <a:t>&lt;</a:t>
            </a:r>
            <a:r>
              <a:rPr lang="en-US" dirty="0">
                <a:solidFill>
                  <a:srgbClr val="A52A2A"/>
                </a:solidFill>
                <a:effectLst/>
              </a:rPr>
              <a:t>input</a:t>
            </a:r>
            <a:r>
              <a:rPr lang="en-US" dirty="0">
                <a:solidFill>
                  <a:srgbClr val="FF0000"/>
                </a:solidFill>
                <a:effectLst/>
              </a:rPr>
              <a:t> type</a:t>
            </a:r>
            <a:r>
              <a:rPr lang="en-US" dirty="0">
                <a:solidFill>
                  <a:srgbClr val="0000CD"/>
                </a:solidFill>
                <a:effectLst/>
              </a:rPr>
              <a:t>="text"</a:t>
            </a:r>
            <a:r>
              <a:rPr lang="en-US" dirty="0">
                <a:solidFill>
                  <a:srgbClr val="FF0000"/>
                </a:solidFill>
                <a:effectLst/>
              </a:rPr>
              <a:t> id</a:t>
            </a:r>
            <a:r>
              <a:rPr lang="en-US" dirty="0">
                <a:solidFill>
                  <a:srgbClr val="0000CD"/>
                </a:solidFill>
                <a:effectLst/>
              </a:rPr>
              <a:t>="</a:t>
            </a:r>
            <a:r>
              <a:rPr lang="en-US" dirty="0" err="1">
                <a:solidFill>
                  <a:srgbClr val="0000CD"/>
                </a:solidFill>
                <a:effectLst/>
              </a:rPr>
              <a:t>country_code</a:t>
            </a:r>
            <a:r>
              <a:rPr lang="en-US" dirty="0">
                <a:solidFill>
                  <a:srgbClr val="0000CD"/>
                </a:solidFill>
                <a:effectLst/>
              </a:rPr>
              <a:t>"</a:t>
            </a:r>
            <a:r>
              <a:rPr lang="en-US" dirty="0">
                <a:solidFill>
                  <a:srgbClr val="FF0000"/>
                </a:solidFill>
                <a:effectLst/>
              </a:rPr>
              <a:t> name</a:t>
            </a:r>
            <a:r>
              <a:rPr lang="en-US" dirty="0">
                <a:solidFill>
                  <a:srgbClr val="0000CD"/>
                </a:solidFill>
                <a:effectLst/>
              </a:rPr>
              <a:t>="</a:t>
            </a:r>
            <a:r>
              <a:rPr lang="en-US" dirty="0" err="1">
                <a:solidFill>
                  <a:srgbClr val="0000CD"/>
                </a:solidFill>
                <a:effectLst/>
              </a:rPr>
              <a:t>country_code</a:t>
            </a:r>
            <a:r>
              <a:rPr lang="en-US" dirty="0">
                <a:solidFill>
                  <a:srgbClr val="0000CD"/>
                </a:solidFill>
                <a:effectLst/>
              </a:rPr>
              <a:t>"</a:t>
            </a:r>
            <a:br>
              <a:rPr lang="en-US" dirty="0">
                <a:solidFill>
                  <a:srgbClr val="FF0000"/>
                </a:solidFill>
                <a:effectLst/>
              </a:rPr>
            </a:br>
            <a:r>
              <a:rPr lang="en-US" dirty="0">
                <a:solidFill>
                  <a:srgbClr val="FF0000"/>
                </a:solidFill>
                <a:effectLst/>
              </a:rPr>
              <a:t>  pattern</a:t>
            </a:r>
            <a:r>
              <a:rPr lang="en-US" dirty="0">
                <a:solidFill>
                  <a:srgbClr val="0000CD"/>
                </a:solidFill>
                <a:effectLst/>
              </a:rPr>
              <a:t>="[A-Za-z]{3}"</a:t>
            </a:r>
            <a:r>
              <a:rPr lang="en-US" dirty="0">
                <a:solidFill>
                  <a:srgbClr val="FF0000"/>
                </a:solidFill>
                <a:effectLst/>
              </a:rPr>
              <a:t> title</a:t>
            </a:r>
            <a:r>
              <a:rPr lang="en-US" dirty="0">
                <a:solidFill>
                  <a:srgbClr val="0000CD"/>
                </a:solidFill>
                <a:effectLst/>
              </a:rPr>
              <a:t>="Code de pays à trois </a:t>
            </a:r>
            <a:r>
              <a:rPr lang="en-US" dirty="0" err="1">
                <a:solidFill>
                  <a:srgbClr val="0000CD"/>
                </a:solidFill>
                <a:effectLst/>
              </a:rPr>
              <a:t>lettres</a:t>
            </a:r>
            <a:r>
              <a:rPr lang="en-US" dirty="0">
                <a:solidFill>
                  <a:srgbClr val="0000CD"/>
                </a:solidFill>
                <a:effectLst/>
              </a:rPr>
              <a:t>"&gt;</a:t>
            </a:r>
            <a:endParaRPr lang="en-US" dirty="0"/>
          </a:p>
          <a:p>
            <a:endParaRPr lang="fr-CA" dirty="0"/>
          </a:p>
        </p:txBody>
      </p:sp>
    </p:spTree>
    <p:extLst>
      <p:ext uri="{BB962C8B-B14F-4D97-AF65-F5344CB8AC3E}">
        <p14:creationId xmlns:p14="http://schemas.microsoft.com/office/powerpoint/2010/main" val="279330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005A0-2D47-414E-8F24-6F752769A287}"/>
              </a:ext>
            </a:extLst>
          </p:cNvPr>
          <p:cNvSpPr>
            <a:spLocks noGrp="1"/>
          </p:cNvSpPr>
          <p:nvPr>
            <p:ph type="title"/>
          </p:nvPr>
        </p:nvSpPr>
        <p:spPr/>
        <p:txBody>
          <a:bodyPr/>
          <a:lstStyle/>
          <a:p>
            <a:r>
              <a:rPr lang="fr-CA" dirty="0"/>
              <a:t>Qu’est-ce qu’un expression régulière?</a:t>
            </a:r>
          </a:p>
        </p:txBody>
      </p:sp>
      <p:sp>
        <p:nvSpPr>
          <p:cNvPr id="3" name="Espace réservé du contenu 2">
            <a:extLst>
              <a:ext uri="{FF2B5EF4-FFF2-40B4-BE49-F238E27FC236}">
                <a16:creationId xmlns:a16="http://schemas.microsoft.com/office/drawing/2014/main" id="{39389374-ECD1-44DB-821C-35EBF3D2727A}"/>
              </a:ext>
            </a:extLst>
          </p:cNvPr>
          <p:cNvSpPr>
            <a:spLocks noGrp="1"/>
          </p:cNvSpPr>
          <p:nvPr>
            <p:ph idx="1"/>
          </p:nvPr>
        </p:nvSpPr>
        <p:spPr/>
        <p:txBody>
          <a:bodyPr/>
          <a:lstStyle/>
          <a:p>
            <a:r>
              <a:rPr lang="fr-CA" dirty="0"/>
              <a:t>Voici une expression régulière</a:t>
            </a:r>
          </a:p>
          <a:p>
            <a:r>
              <a:rPr lang="fr-CA" dirty="0"/>
              <a:t>\^[a-zA-Z-]+@[a-zA-Z-]+\.[a-zA-Z]{2,6}$\</a:t>
            </a:r>
          </a:p>
          <a:p>
            <a:endParaRPr lang="fr-CA" dirty="0"/>
          </a:p>
          <a:p>
            <a:endParaRPr lang="fr-CA" dirty="0"/>
          </a:p>
          <a:p>
            <a:endParaRPr lang="fr-CA" dirty="0"/>
          </a:p>
        </p:txBody>
      </p:sp>
    </p:spTree>
    <p:extLst>
      <p:ext uri="{BB962C8B-B14F-4D97-AF65-F5344CB8AC3E}">
        <p14:creationId xmlns:p14="http://schemas.microsoft.com/office/powerpoint/2010/main" val="15245109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D25591-A34A-4CAF-A89D-A145E19769FD}"/>
              </a:ext>
            </a:extLst>
          </p:cNvPr>
          <p:cNvSpPr>
            <a:spLocks noGrp="1"/>
          </p:cNvSpPr>
          <p:nvPr>
            <p:ph type="title"/>
          </p:nvPr>
        </p:nvSpPr>
        <p:spPr/>
        <p:txBody>
          <a:bodyPr/>
          <a:lstStyle/>
          <a:p>
            <a:r>
              <a:rPr lang="fr-CA" dirty="0"/>
              <a:t>Exercices</a:t>
            </a:r>
          </a:p>
        </p:txBody>
      </p:sp>
      <p:sp>
        <p:nvSpPr>
          <p:cNvPr id="3" name="Espace réservé du contenu 2">
            <a:extLst>
              <a:ext uri="{FF2B5EF4-FFF2-40B4-BE49-F238E27FC236}">
                <a16:creationId xmlns:a16="http://schemas.microsoft.com/office/drawing/2014/main" id="{315E3251-0718-4A14-B4F4-1A98742A3DEF}"/>
              </a:ext>
            </a:extLst>
          </p:cNvPr>
          <p:cNvSpPr>
            <a:spLocks noGrp="1"/>
          </p:cNvSpPr>
          <p:nvPr>
            <p:ph idx="1"/>
          </p:nvPr>
        </p:nvSpPr>
        <p:spPr/>
        <p:txBody>
          <a:bodyPr/>
          <a:lstStyle/>
          <a:p>
            <a:r>
              <a:rPr lang="fr-CA" dirty="0"/>
              <a:t>Explorez et modifiez mon projet « </a:t>
            </a:r>
            <a:r>
              <a:rPr lang="fr-CA" dirty="0" err="1"/>
              <a:t>regex_examples</a:t>
            </a:r>
            <a:r>
              <a:rPr lang="fr-CA" dirty="0"/>
              <a:t> » </a:t>
            </a:r>
            <a:r>
              <a:rPr lang="fr-CA"/>
              <a:t>dans GitHub</a:t>
            </a:r>
            <a:endParaRPr lang="fr-CA" dirty="0"/>
          </a:p>
        </p:txBody>
      </p:sp>
    </p:spTree>
    <p:extLst>
      <p:ext uri="{BB962C8B-B14F-4D97-AF65-F5344CB8AC3E}">
        <p14:creationId xmlns:p14="http://schemas.microsoft.com/office/powerpoint/2010/main" val="3626107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FFFCAE-108B-46DA-8E3D-F50BC44C7858}"/>
              </a:ext>
            </a:extLst>
          </p:cNvPr>
          <p:cNvSpPr>
            <a:spLocks noGrp="1"/>
          </p:cNvSpPr>
          <p:nvPr>
            <p:ph type="title"/>
          </p:nvPr>
        </p:nvSpPr>
        <p:spPr/>
        <p:txBody>
          <a:bodyPr/>
          <a:lstStyle/>
          <a:p>
            <a:r>
              <a:rPr lang="fr-CA" dirty="0"/>
              <a:t>Références</a:t>
            </a:r>
          </a:p>
        </p:txBody>
      </p:sp>
      <p:sp>
        <p:nvSpPr>
          <p:cNvPr id="3" name="Espace réservé du contenu 2">
            <a:extLst>
              <a:ext uri="{FF2B5EF4-FFF2-40B4-BE49-F238E27FC236}">
                <a16:creationId xmlns:a16="http://schemas.microsoft.com/office/drawing/2014/main" id="{67AADE96-B6E4-46DE-A913-FE19A0233A69}"/>
              </a:ext>
            </a:extLst>
          </p:cNvPr>
          <p:cNvSpPr>
            <a:spLocks noGrp="1"/>
          </p:cNvSpPr>
          <p:nvPr>
            <p:ph idx="1"/>
          </p:nvPr>
        </p:nvSpPr>
        <p:spPr/>
        <p:txBody>
          <a:bodyPr/>
          <a:lstStyle/>
          <a:p>
            <a:r>
              <a:rPr lang="fr-CA" dirty="0">
                <a:hlinkClick r:id="rId2"/>
              </a:rPr>
              <a:t>Exercices</a:t>
            </a:r>
            <a:r>
              <a:rPr lang="fr-CA" dirty="0"/>
              <a:t> en ligne</a:t>
            </a:r>
          </a:p>
          <a:p>
            <a:r>
              <a:rPr lang="fr-CA" dirty="0">
                <a:hlinkClick r:id="rId3"/>
              </a:rPr>
              <a:t>Tutoriel</a:t>
            </a:r>
            <a:r>
              <a:rPr lang="fr-CA" dirty="0"/>
              <a:t> pour maîtriser les regex</a:t>
            </a:r>
          </a:p>
          <a:p>
            <a:endParaRPr lang="fr-CA" dirty="0"/>
          </a:p>
        </p:txBody>
      </p:sp>
    </p:spTree>
    <p:extLst>
      <p:ext uri="{BB962C8B-B14F-4D97-AF65-F5344CB8AC3E}">
        <p14:creationId xmlns:p14="http://schemas.microsoft.com/office/powerpoint/2010/main" val="171816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E0458-A6F7-4D52-8E41-78A596D9660E}"/>
              </a:ext>
            </a:extLst>
          </p:cNvPr>
          <p:cNvSpPr>
            <a:spLocks noGrp="1"/>
          </p:cNvSpPr>
          <p:nvPr>
            <p:ph type="title"/>
          </p:nvPr>
        </p:nvSpPr>
        <p:spPr/>
        <p:txBody>
          <a:bodyPr/>
          <a:lstStyle/>
          <a:p>
            <a:r>
              <a:rPr lang="fr-CA" dirty="0"/>
              <a:t>Résumé</a:t>
            </a:r>
          </a:p>
        </p:txBody>
      </p:sp>
      <p:sp>
        <p:nvSpPr>
          <p:cNvPr id="3" name="Espace réservé du contenu 2">
            <a:extLst>
              <a:ext uri="{FF2B5EF4-FFF2-40B4-BE49-F238E27FC236}">
                <a16:creationId xmlns:a16="http://schemas.microsoft.com/office/drawing/2014/main" id="{5B2AC5F5-7319-4774-BDEF-B2C0D8DB6FEC}"/>
              </a:ext>
            </a:extLst>
          </p:cNvPr>
          <p:cNvSpPr>
            <a:spLocks noGrp="1"/>
          </p:cNvSpPr>
          <p:nvPr>
            <p:ph idx="1"/>
          </p:nvPr>
        </p:nvSpPr>
        <p:spPr/>
        <p:txBody>
          <a:bodyPr/>
          <a:lstStyle/>
          <a:p>
            <a:r>
              <a:rPr lang="fr-CA" dirty="0"/>
              <a:t>Examen la semaine prochaine sur les </a:t>
            </a:r>
            <a:r>
              <a:rPr lang="fr-CA" dirty="0" err="1"/>
              <a:t>regexp</a:t>
            </a:r>
            <a:endParaRPr lang="fr-CA" dirty="0"/>
          </a:p>
          <a:p>
            <a:r>
              <a:rPr lang="fr-CA" dirty="0"/>
              <a:t>Bonne semaine!</a:t>
            </a:r>
          </a:p>
        </p:txBody>
      </p:sp>
    </p:spTree>
    <p:extLst>
      <p:ext uri="{BB962C8B-B14F-4D97-AF65-F5344CB8AC3E}">
        <p14:creationId xmlns:p14="http://schemas.microsoft.com/office/powerpoint/2010/main" val="1746641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E70FB18-92FB-4B78-AC11-228C596757CA}"/>
              </a:ext>
            </a:extLst>
          </p:cNvPr>
          <p:cNvSpPr>
            <a:spLocks noGrp="1"/>
          </p:cNvSpPr>
          <p:nvPr>
            <p:ph type="title"/>
          </p:nvPr>
        </p:nvSpPr>
        <p:spPr/>
        <p:txBody>
          <a:bodyPr/>
          <a:lstStyle/>
          <a:p>
            <a:endParaRPr lang="fr-CA"/>
          </a:p>
        </p:txBody>
      </p:sp>
      <p:sp>
        <p:nvSpPr>
          <p:cNvPr id="3" name="Espace réservé du contenu 2">
            <a:extLst>
              <a:ext uri="{FF2B5EF4-FFF2-40B4-BE49-F238E27FC236}">
                <a16:creationId xmlns:a16="http://schemas.microsoft.com/office/drawing/2014/main" id="{281F26EC-6311-45BA-84E1-24F2B49D6E24}"/>
              </a:ext>
            </a:extLst>
          </p:cNvPr>
          <p:cNvSpPr>
            <a:spLocks noGrp="1"/>
          </p:cNvSpPr>
          <p:nvPr>
            <p:ph idx="1"/>
          </p:nvPr>
        </p:nvSpPr>
        <p:spPr/>
        <p:txBody>
          <a:bodyPr/>
          <a:lstStyle/>
          <a:p>
            <a:endParaRPr lang="fr-CA"/>
          </a:p>
        </p:txBody>
      </p:sp>
      <p:sp>
        <p:nvSpPr>
          <p:cNvPr id="4" name="Rectangle 3">
            <a:extLst>
              <a:ext uri="{FF2B5EF4-FFF2-40B4-BE49-F238E27FC236}">
                <a16:creationId xmlns:a16="http://schemas.microsoft.com/office/drawing/2014/main" id="{444D1BE5-3808-4CDE-A798-0D791B9A17C2}"/>
              </a:ext>
            </a:extLst>
          </p:cNvPr>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166121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005A0-2D47-414E-8F24-6F752769A287}"/>
              </a:ext>
            </a:extLst>
          </p:cNvPr>
          <p:cNvSpPr>
            <a:spLocks noGrp="1"/>
          </p:cNvSpPr>
          <p:nvPr>
            <p:ph type="title"/>
          </p:nvPr>
        </p:nvSpPr>
        <p:spPr/>
        <p:txBody>
          <a:bodyPr/>
          <a:lstStyle/>
          <a:p>
            <a:r>
              <a:rPr lang="fr-CA" dirty="0"/>
              <a:t>Qu’est-ce qu’un expression régulière?</a:t>
            </a:r>
          </a:p>
        </p:txBody>
      </p:sp>
      <p:sp>
        <p:nvSpPr>
          <p:cNvPr id="3" name="Espace réservé du contenu 2">
            <a:extLst>
              <a:ext uri="{FF2B5EF4-FFF2-40B4-BE49-F238E27FC236}">
                <a16:creationId xmlns:a16="http://schemas.microsoft.com/office/drawing/2014/main" id="{39389374-ECD1-44DB-821C-35EBF3D2727A}"/>
              </a:ext>
            </a:extLst>
          </p:cNvPr>
          <p:cNvSpPr>
            <a:spLocks noGrp="1"/>
          </p:cNvSpPr>
          <p:nvPr>
            <p:ph idx="1"/>
          </p:nvPr>
        </p:nvSpPr>
        <p:spPr/>
        <p:txBody>
          <a:bodyPr/>
          <a:lstStyle/>
          <a:p>
            <a:r>
              <a:rPr lang="fr-CA" dirty="0"/>
              <a:t>Voici une expression régulière (regex)</a:t>
            </a:r>
          </a:p>
          <a:p>
            <a:r>
              <a:rPr lang="fr-CA" dirty="0"/>
              <a:t>\^[a-zA-Z-]+@[a-zA-Z-]+\.[a-zA-Z]{2,6}$\</a:t>
            </a:r>
          </a:p>
          <a:p>
            <a:r>
              <a:rPr lang="fr-CA" dirty="0"/>
              <a:t>Que </a:t>
            </a:r>
            <a:r>
              <a:rPr lang="fr-CA" dirty="0" err="1"/>
              <a:t>fait-elle</a:t>
            </a:r>
            <a:r>
              <a:rPr lang="fr-CA" dirty="0"/>
              <a:t>?</a:t>
            </a:r>
          </a:p>
        </p:txBody>
      </p:sp>
      <p:sp>
        <p:nvSpPr>
          <p:cNvPr id="4" name="ZoneTexte 3">
            <a:extLst>
              <a:ext uri="{FF2B5EF4-FFF2-40B4-BE49-F238E27FC236}">
                <a16:creationId xmlns:a16="http://schemas.microsoft.com/office/drawing/2014/main" id="{9CCD1A02-CFB4-4E8D-B543-516689CE4FCE}"/>
              </a:ext>
            </a:extLst>
          </p:cNvPr>
          <p:cNvSpPr txBox="1"/>
          <p:nvPr/>
        </p:nvSpPr>
        <p:spPr>
          <a:xfrm>
            <a:off x="3535868" y="3678128"/>
            <a:ext cx="5120264"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fr-CA" dirty="0"/>
              <a:t>Cette expression permet de valider que la chaîne de caractères respecte le format d’un courriel. </a:t>
            </a:r>
          </a:p>
        </p:txBody>
      </p:sp>
    </p:spTree>
    <p:extLst>
      <p:ext uri="{BB962C8B-B14F-4D97-AF65-F5344CB8AC3E}">
        <p14:creationId xmlns:p14="http://schemas.microsoft.com/office/powerpoint/2010/main" val="11241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005A0-2D47-414E-8F24-6F752769A287}"/>
              </a:ext>
            </a:extLst>
          </p:cNvPr>
          <p:cNvSpPr>
            <a:spLocks noGrp="1"/>
          </p:cNvSpPr>
          <p:nvPr>
            <p:ph type="title"/>
          </p:nvPr>
        </p:nvSpPr>
        <p:spPr/>
        <p:txBody>
          <a:bodyPr/>
          <a:lstStyle/>
          <a:p>
            <a:r>
              <a:rPr lang="fr-CA" dirty="0"/>
              <a:t>Qu’est-ce qu’un expression régulière?</a:t>
            </a:r>
          </a:p>
        </p:txBody>
      </p:sp>
      <p:sp>
        <p:nvSpPr>
          <p:cNvPr id="3" name="Espace réservé du contenu 2">
            <a:extLst>
              <a:ext uri="{FF2B5EF4-FFF2-40B4-BE49-F238E27FC236}">
                <a16:creationId xmlns:a16="http://schemas.microsoft.com/office/drawing/2014/main" id="{39389374-ECD1-44DB-821C-35EBF3D2727A}"/>
              </a:ext>
            </a:extLst>
          </p:cNvPr>
          <p:cNvSpPr>
            <a:spLocks noGrp="1"/>
          </p:cNvSpPr>
          <p:nvPr>
            <p:ph idx="1"/>
          </p:nvPr>
        </p:nvSpPr>
        <p:spPr/>
        <p:txBody>
          <a:bodyPr>
            <a:normAutofit fontScale="92500" lnSpcReduction="10000"/>
          </a:bodyPr>
          <a:lstStyle/>
          <a:p>
            <a:r>
              <a:rPr lang="fr-CA" dirty="0"/>
              <a:t>Une regex est une chaîne de caractères (string) qui permet de valider la structure d’une autre string à l’aide d’un vocabulaire standardisé</a:t>
            </a:r>
          </a:p>
          <a:p>
            <a:r>
              <a:rPr lang="fr-CA" dirty="0"/>
              <a:t>Une string structurée est une string qui suit toujours le même format</a:t>
            </a:r>
          </a:p>
          <a:p>
            <a:pPr lvl="1"/>
            <a:r>
              <a:rPr lang="fr-CA" dirty="0"/>
              <a:t>Numéro de téléphone</a:t>
            </a:r>
          </a:p>
          <a:p>
            <a:pPr lvl="1"/>
            <a:r>
              <a:rPr lang="fr-CA" dirty="0"/>
              <a:t>Code postal</a:t>
            </a:r>
          </a:p>
          <a:p>
            <a:pPr lvl="1"/>
            <a:r>
              <a:rPr lang="fr-CA" dirty="0"/>
              <a:t>Code permanent</a:t>
            </a:r>
          </a:p>
          <a:p>
            <a:pPr lvl="1"/>
            <a:r>
              <a:rPr lang="fr-CA" dirty="0"/>
              <a:t>Autres exemples?</a:t>
            </a:r>
          </a:p>
          <a:p>
            <a:r>
              <a:rPr lang="fr-CA" dirty="0"/>
              <a:t>Les regex sont reconnues par la majorité des langages évolués sinon à l’aide d’une librairie</a:t>
            </a:r>
          </a:p>
          <a:p>
            <a:r>
              <a:rPr lang="fr-CA" dirty="0"/>
              <a:t>Plusieurs éditeurs de texte acceptent les regex pour la recherche et le remplacement</a:t>
            </a:r>
          </a:p>
          <a:p>
            <a:pPr lvl="1"/>
            <a:r>
              <a:rPr lang="fr-CA" dirty="0"/>
              <a:t>Notepad++, VS Code, VS, Android Studio, etc.</a:t>
            </a:r>
          </a:p>
          <a:p>
            <a:endParaRPr lang="fr-CA" dirty="0"/>
          </a:p>
        </p:txBody>
      </p:sp>
    </p:spTree>
    <p:extLst>
      <p:ext uri="{BB962C8B-B14F-4D97-AF65-F5344CB8AC3E}">
        <p14:creationId xmlns:p14="http://schemas.microsoft.com/office/powerpoint/2010/main" val="200116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9845C2-810A-47C1-A54E-91CD1F3C8474}"/>
              </a:ext>
            </a:extLst>
          </p:cNvPr>
          <p:cNvSpPr>
            <a:spLocks noGrp="1"/>
          </p:cNvSpPr>
          <p:nvPr>
            <p:ph type="title"/>
          </p:nvPr>
        </p:nvSpPr>
        <p:spPr/>
        <p:txBody>
          <a:bodyPr/>
          <a:lstStyle/>
          <a:p>
            <a:r>
              <a:rPr lang="fr-CA" dirty="0"/>
              <a:t>Exemples d’utilisation</a:t>
            </a:r>
          </a:p>
        </p:txBody>
      </p:sp>
      <p:sp>
        <p:nvSpPr>
          <p:cNvPr id="3" name="Espace réservé du contenu 2">
            <a:extLst>
              <a:ext uri="{FF2B5EF4-FFF2-40B4-BE49-F238E27FC236}">
                <a16:creationId xmlns:a16="http://schemas.microsoft.com/office/drawing/2014/main" id="{49D9BF2B-A40F-48DA-8A43-48D339FA83AB}"/>
              </a:ext>
            </a:extLst>
          </p:cNvPr>
          <p:cNvSpPr>
            <a:spLocks noGrp="1"/>
          </p:cNvSpPr>
          <p:nvPr>
            <p:ph idx="1"/>
          </p:nvPr>
        </p:nvSpPr>
        <p:spPr/>
        <p:txBody>
          <a:bodyPr/>
          <a:lstStyle/>
          <a:p>
            <a:r>
              <a:rPr lang="fr-CA" dirty="0"/>
              <a:t>Voici quelques exemples où l’on peut voir les regex</a:t>
            </a:r>
          </a:p>
          <a:p>
            <a:r>
              <a:rPr lang="fr-CA" dirty="0"/>
              <a:t>Dans les formulaires où l’utilisateur doit entrer de l’information</a:t>
            </a:r>
          </a:p>
          <a:p>
            <a:pPr lvl="1"/>
            <a:r>
              <a:rPr lang="fr-CA" dirty="0"/>
              <a:t>Ex : numéros de téléphone ou encore un code postal</a:t>
            </a:r>
          </a:p>
          <a:p>
            <a:r>
              <a:rPr lang="fr-CA" dirty="0"/>
              <a:t>L’extraction d’information dans un document</a:t>
            </a:r>
          </a:p>
          <a:p>
            <a:pPr lvl="1"/>
            <a:r>
              <a:rPr lang="fr-CA" dirty="0"/>
              <a:t>Extraire tous les courriels dans le document</a:t>
            </a:r>
          </a:p>
          <a:p>
            <a:r>
              <a:rPr lang="fr-CA" dirty="0"/>
              <a:t>La validation et standardisation des données</a:t>
            </a:r>
          </a:p>
          <a:p>
            <a:pPr lvl="1"/>
            <a:r>
              <a:rPr lang="fr-CA" dirty="0"/>
              <a:t>Valider que l’information entrée dans le système respecte le format requis</a:t>
            </a:r>
          </a:p>
          <a:p>
            <a:pPr lvl="1"/>
            <a:r>
              <a:rPr lang="fr-CA" dirty="0"/>
              <a:t>Convertir les données qui ne respectent pas le format requis</a:t>
            </a:r>
          </a:p>
        </p:txBody>
      </p:sp>
    </p:spTree>
    <p:extLst>
      <p:ext uri="{BB962C8B-B14F-4D97-AF65-F5344CB8AC3E}">
        <p14:creationId xmlns:p14="http://schemas.microsoft.com/office/powerpoint/2010/main" val="237174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6734CB-48E4-419B-BEBA-D8E4A67C41FE}"/>
              </a:ext>
            </a:extLst>
          </p:cNvPr>
          <p:cNvSpPr>
            <a:spLocks noGrp="1"/>
          </p:cNvSpPr>
          <p:nvPr>
            <p:ph type="title"/>
          </p:nvPr>
        </p:nvSpPr>
        <p:spPr/>
        <p:txBody>
          <a:bodyPr/>
          <a:lstStyle/>
          <a:p>
            <a:r>
              <a:rPr lang="fr-CA" dirty="0"/>
              <a:t>Recherche classique : Exercice</a:t>
            </a:r>
          </a:p>
        </p:txBody>
      </p:sp>
      <p:sp>
        <p:nvSpPr>
          <p:cNvPr id="3" name="Espace réservé du contenu 2">
            <a:extLst>
              <a:ext uri="{FF2B5EF4-FFF2-40B4-BE49-F238E27FC236}">
                <a16:creationId xmlns:a16="http://schemas.microsoft.com/office/drawing/2014/main" id="{ABD6822E-A50D-4D72-B59B-96D48E010574}"/>
              </a:ext>
            </a:extLst>
          </p:cNvPr>
          <p:cNvSpPr>
            <a:spLocks noGrp="1"/>
          </p:cNvSpPr>
          <p:nvPr>
            <p:ph idx="1"/>
          </p:nvPr>
        </p:nvSpPr>
        <p:spPr/>
        <p:txBody>
          <a:bodyPr>
            <a:normAutofit fontScale="92500" lnSpcReduction="10000"/>
          </a:bodyPr>
          <a:lstStyle/>
          <a:p>
            <a:r>
              <a:rPr lang="fr-CA" dirty="0"/>
              <a:t>Collez le texte suivant dans Notepad++ ou encore VS Code</a:t>
            </a:r>
          </a:p>
          <a:p>
            <a:pPr lvl="1"/>
            <a:r>
              <a:rPr lang="fr-CA" dirty="0"/>
              <a:t>Bonjour et au revoir! Je m'appelle Jonathan Bergeron, j'ai 27 ans, j'habite au Canada et travaille depuis que j'ai 20 ans. Ma passion : écrire des mots, </a:t>
            </a:r>
            <a:r>
              <a:rPr lang="fr-CA" dirty="0" err="1"/>
              <a:t>mits</a:t>
            </a:r>
            <a:r>
              <a:rPr lang="fr-CA" dirty="0"/>
              <a:t>, mets, mats, mat... Pour me contacter, vous pouvez envoyer un email à </a:t>
            </a:r>
            <a:r>
              <a:rPr lang="fr-CA" dirty="0">
                <a:hlinkClick r:id="rId2"/>
              </a:rPr>
              <a:t>contact@joberge.ca</a:t>
            </a:r>
            <a:r>
              <a:rPr lang="fr-CA" dirty="0"/>
              <a:t> ou contact@johnberg.com ou bien m'appeler au 819-539-6401. Vous pouvez aussi aller voir mon blog à l'adresse johnberg.ca. Bonjour et au revoir</a:t>
            </a:r>
          </a:p>
          <a:p>
            <a:r>
              <a:rPr lang="fr-CA" dirty="0"/>
              <a:t>Avec le respect de la casse, recherchez le mot « Bonjour » (CTRL + F)</a:t>
            </a:r>
          </a:p>
          <a:p>
            <a:pPr lvl="1"/>
            <a:r>
              <a:rPr lang="fr-CA" dirty="0"/>
              <a:t>Vous devriez avoir 2 occurrences</a:t>
            </a:r>
          </a:p>
          <a:p>
            <a:r>
              <a:rPr lang="fr-CA" dirty="0"/>
              <a:t>Disons maintenant que l’on désire ne retrouver que le « Bonjour » au début du texte</a:t>
            </a:r>
          </a:p>
          <a:p>
            <a:pPr lvl="1"/>
            <a:r>
              <a:rPr lang="fr-CA" dirty="0"/>
              <a:t>Comment on fait avec seulement le </a:t>
            </a:r>
            <a:r>
              <a:rPr lang="fr-CA" dirty="0" err="1"/>
              <a:t>Ctrl+F</a:t>
            </a:r>
            <a:r>
              <a:rPr lang="fr-CA" dirty="0"/>
              <a:t>?</a:t>
            </a:r>
          </a:p>
          <a:p>
            <a:pPr lvl="1"/>
            <a:r>
              <a:rPr lang="fr-CA" dirty="0"/>
              <a:t>On vient d’atteindre les limites de la recherche simple</a:t>
            </a:r>
          </a:p>
        </p:txBody>
      </p:sp>
    </p:spTree>
    <p:extLst>
      <p:ext uri="{BB962C8B-B14F-4D97-AF65-F5344CB8AC3E}">
        <p14:creationId xmlns:p14="http://schemas.microsoft.com/office/powerpoint/2010/main" val="37560438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le nb logo" id="{76CB3B47-3FD5-44B6-9387-4DF6988A74D5}" vid="{3DF0C593-8FA2-4595-8525-BF9E84F33AC4}"/>
    </a:ext>
  </a:extLst>
</a:theme>
</file>

<file path=docProps/app.xml><?xml version="1.0" encoding="utf-8"?>
<Properties xmlns="http://schemas.openxmlformats.org/officeDocument/2006/extended-properties" xmlns:vt="http://schemas.openxmlformats.org/officeDocument/2006/docPropsVTypes">
  <Template>modele nb logo</Template>
  <TotalTime>1112</TotalTime>
  <Words>1931</Words>
  <Application>Microsoft Office PowerPoint</Application>
  <PresentationFormat>Grand écran</PresentationFormat>
  <Paragraphs>231</Paragraphs>
  <Slides>31</Slides>
  <Notes>0</Notes>
  <HiddenSlides>0</HiddenSlides>
  <MMClips>0</MMClips>
  <ScaleCrop>false</ScaleCrop>
  <HeadingPairs>
    <vt:vector size="4" baseType="variant">
      <vt:variant>
        <vt:lpstr>Thème</vt:lpstr>
      </vt:variant>
      <vt:variant>
        <vt:i4>1</vt:i4>
      </vt:variant>
      <vt:variant>
        <vt:lpstr>Titres des diapositives</vt:lpstr>
      </vt:variant>
      <vt:variant>
        <vt:i4>31</vt:i4>
      </vt:variant>
    </vt:vector>
  </HeadingPairs>
  <TitlesOfParts>
    <vt:vector size="32" baseType="lpstr">
      <vt:lpstr>Thème Office</vt:lpstr>
      <vt:lpstr>Les expressions régulières</vt:lpstr>
      <vt:lpstr>Plan de leçon</vt:lpstr>
      <vt:lpstr>Qu’est-ce qu’un expression régulière?</vt:lpstr>
      <vt:lpstr>Résumé</vt:lpstr>
      <vt:lpstr>Présentation PowerPoint</vt:lpstr>
      <vt:lpstr>Qu’est-ce qu’un expression régulière?</vt:lpstr>
      <vt:lpstr>Qu’est-ce qu’un expression régulière?</vt:lpstr>
      <vt:lpstr>Exemples d’utilisation</vt:lpstr>
      <vt:lpstr>Recherche classique : Exercice</vt:lpstr>
      <vt:lpstr>Caractères de début et fin de chaîne</vt:lpstr>
      <vt:lpstr>Caractères de début et fin de chaîne</vt:lpstr>
      <vt:lpstr>Caractère OU</vt:lpstr>
      <vt:lpstr>Les ensembles de caractères</vt:lpstr>
      <vt:lpstr>Les ensembles de caractères</vt:lpstr>
      <vt:lpstr>Les intervalles de caractères</vt:lpstr>
      <vt:lpstr>Les ensembles préconçus</vt:lpstr>
      <vt:lpstr>Les quantificateurs</vt:lpstr>
      <vt:lpstr>Les quantificateurs</vt:lpstr>
      <vt:lpstr>Les quantificateurs et échappement</vt:lpstr>
      <vt:lpstr>Exercices – Quel format valide ces regex? </vt:lpstr>
      <vt:lpstr>Les groupes de captures</vt:lpstr>
      <vt:lpstr>Les groupes de captures</vt:lpstr>
      <vt:lpstr>Exercices</vt:lpstr>
      <vt:lpstr>Extraction des groupes</vt:lpstr>
      <vt:lpstr>Les RegEx dans les langages</vt:lpstr>
      <vt:lpstr>C#</vt:lpstr>
      <vt:lpstr>C#</vt:lpstr>
      <vt:lpstr>JavaScript</vt:lpstr>
      <vt:lpstr>HTML</vt:lpstr>
      <vt:lpstr>Exercices</vt:lpstr>
      <vt:lpstr>Références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expressions régulières</dc:title>
  <dc:creator>Nicolas Bourré</dc:creator>
  <cp:lastModifiedBy>Nicolas Bourré</cp:lastModifiedBy>
  <cp:revision>2</cp:revision>
  <dcterms:created xsi:type="dcterms:W3CDTF">2021-11-19T14:55:41Z</dcterms:created>
  <dcterms:modified xsi:type="dcterms:W3CDTF">2021-12-20T06:32:13Z</dcterms:modified>
</cp:coreProperties>
</file>