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18" r:id="rId2"/>
  </p:sldMasterIdLst>
  <p:notesMasterIdLst>
    <p:notesMasterId r:id="rId56"/>
  </p:notesMasterIdLst>
  <p:sldIdLst>
    <p:sldId id="256" r:id="rId3"/>
    <p:sldId id="258" r:id="rId4"/>
    <p:sldId id="260" r:id="rId5"/>
    <p:sldId id="261" r:id="rId6"/>
    <p:sldId id="257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14" r:id="rId39"/>
    <p:sldId id="294" r:id="rId40"/>
    <p:sldId id="295" r:id="rId41"/>
    <p:sldId id="296" r:id="rId42"/>
    <p:sldId id="298" r:id="rId43"/>
    <p:sldId id="299" r:id="rId44"/>
    <p:sldId id="300" r:id="rId45"/>
    <p:sldId id="302" r:id="rId46"/>
    <p:sldId id="301" r:id="rId47"/>
    <p:sldId id="313" r:id="rId48"/>
    <p:sldId id="311" r:id="rId49"/>
    <p:sldId id="312" r:id="rId50"/>
    <p:sldId id="297" r:id="rId51"/>
    <p:sldId id="303" r:id="rId52"/>
    <p:sldId id="307" r:id="rId53"/>
    <p:sldId id="305" r:id="rId54"/>
    <p:sldId id="306" r:id="rId55"/>
  </p:sldIdLst>
  <p:sldSz cx="12192000" cy="6858000"/>
  <p:notesSz cx="6858000" cy="9144000"/>
  <p:custShowLst>
    <p:custShow name="Image défilante" id="0">
      <p:sldLst>
        <p:sld r:id="rId53"/>
        <p:sld r:id="rId54"/>
        <p:sld r:id="rId55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DC25250-77E3-4D23-8068-15AA372571FC}">
          <p14:sldIdLst>
            <p14:sldId id="256"/>
            <p14:sldId id="258"/>
            <p14:sldId id="260"/>
            <p14:sldId id="261"/>
            <p14:sldId id="257"/>
            <p14:sldId id="264"/>
            <p14:sldId id="265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14"/>
            <p14:sldId id="294"/>
            <p14:sldId id="295"/>
            <p14:sldId id="296"/>
            <p14:sldId id="298"/>
            <p14:sldId id="299"/>
            <p14:sldId id="300"/>
            <p14:sldId id="302"/>
            <p14:sldId id="301"/>
            <p14:sldId id="313"/>
            <p14:sldId id="311"/>
            <p14:sldId id="312"/>
            <p14:sldId id="297"/>
            <p14:sldId id="303"/>
          </p14:sldIdLst>
        </p14:section>
        <p14:section name="Poster manette" id="{7D31508B-3BA0-4F3A-8F7E-459EA603829E}">
          <p14:sldIdLst>
            <p14:sldId id="307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5B186-0E65-933E-A055-461364BF5343}" v="317" dt="2021-08-23T18:17:36.764"/>
    <p1510:client id="{680F4E71-63C5-1452-B839-B7BF66DA4DE7}" v="10" dt="2021-08-23T18:12:04.967"/>
    <p1510:client id="{73082F4E-5E54-4BD6-A503-D08E3B24C5A9}" v="5" dt="2021-08-23T13:42:15.016"/>
    <p1510:client id="{AF9F274D-E0E1-D621-6580-35874344063A}" v="26" dt="2021-08-23T18:15:43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5194" autoAdjust="0"/>
  </p:normalViewPr>
  <p:slideViewPr>
    <p:cSldViewPr snapToGrid="0">
      <p:cViewPr varScale="1">
        <p:scale>
          <a:sx n="97" d="100"/>
          <a:sy n="97" d="100"/>
        </p:scale>
        <p:origin x="3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B0A4D-B713-4F2E-8FD7-2B90228C6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43056C23-1CD4-46C3-BDCF-D3DB2106623D}">
      <dgm:prSet/>
      <dgm:spPr/>
      <dgm:t>
        <a:bodyPr/>
        <a:lstStyle/>
        <a:p>
          <a:pPr algn="ctr" rtl="0"/>
          <a:r>
            <a:rPr lang="fr-FR" dirty="0"/>
            <a:t>Bon et Mauvais</a:t>
          </a:r>
          <a:br>
            <a:rPr lang="fr-FR" dirty="0">
              <a:sym typeface="ZapfDingbats"/>
            </a:rPr>
          </a:br>
          <a:r>
            <a:rPr lang="fr-FR" dirty="0">
              <a:sym typeface="ZapfDingbats"/>
            </a:rPr>
            <a:t>Mais pour qui?</a:t>
          </a:r>
          <a:endParaRPr lang="fr-CA" dirty="0"/>
        </a:p>
      </dgm:t>
    </dgm:pt>
    <dgm:pt modelId="{B7FF9117-82D0-4E9B-B91E-C32B9B9DE251}" type="parTrans" cxnId="{A00FD554-E63B-44DC-95F6-C7474172DEB7}">
      <dgm:prSet/>
      <dgm:spPr/>
      <dgm:t>
        <a:bodyPr/>
        <a:lstStyle/>
        <a:p>
          <a:endParaRPr lang="fr-CA"/>
        </a:p>
      </dgm:t>
    </dgm:pt>
    <dgm:pt modelId="{9ACCA16F-2EB7-401B-8E22-DCB8A542987C}" type="sibTrans" cxnId="{A00FD554-E63B-44DC-95F6-C7474172DEB7}">
      <dgm:prSet/>
      <dgm:spPr/>
      <dgm:t>
        <a:bodyPr/>
        <a:lstStyle/>
        <a:p>
          <a:endParaRPr lang="fr-CA"/>
        </a:p>
      </dgm:t>
    </dgm:pt>
    <dgm:pt modelId="{96EDE648-9A6E-4818-AA92-8E3E843BF916}" type="pres">
      <dgm:prSet presAssocID="{9CDB0A4D-B713-4F2E-8FD7-2B90228C61FB}" presName="linear" presStyleCnt="0">
        <dgm:presLayoutVars>
          <dgm:animLvl val="lvl"/>
          <dgm:resizeHandles val="exact"/>
        </dgm:presLayoutVars>
      </dgm:prSet>
      <dgm:spPr/>
    </dgm:pt>
    <dgm:pt modelId="{DEBAF68E-1AFF-4793-838D-639FA13AEB37}" type="pres">
      <dgm:prSet presAssocID="{43056C23-1CD4-46C3-BDCF-D3DB2106623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00FD554-E63B-44DC-95F6-C7474172DEB7}" srcId="{9CDB0A4D-B713-4F2E-8FD7-2B90228C61FB}" destId="{43056C23-1CD4-46C3-BDCF-D3DB2106623D}" srcOrd="0" destOrd="0" parTransId="{B7FF9117-82D0-4E9B-B91E-C32B9B9DE251}" sibTransId="{9ACCA16F-2EB7-401B-8E22-DCB8A542987C}"/>
    <dgm:cxn modelId="{CA3BC191-1926-4CD9-BD5A-489D22DDFDF3}" type="presOf" srcId="{9CDB0A4D-B713-4F2E-8FD7-2B90228C61FB}" destId="{96EDE648-9A6E-4818-AA92-8E3E843BF916}" srcOrd="0" destOrd="0" presId="urn:microsoft.com/office/officeart/2005/8/layout/vList2"/>
    <dgm:cxn modelId="{2C069CA5-E6BC-4CC2-AB31-AA271B656974}" type="presOf" srcId="{43056C23-1CD4-46C3-BDCF-D3DB2106623D}" destId="{DEBAF68E-1AFF-4793-838D-639FA13AEB37}" srcOrd="0" destOrd="0" presId="urn:microsoft.com/office/officeart/2005/8/layout/vList2"/>
    <dgm:cxn modelId="{36EA612C-C9C8-4A53-9798-9672E8A7BCF9}" type="presParOf" srcId="{96EDE648-9A6E-4818-AA92-8E3E843BF916}" destId="{DEBAF68E-1AFF-4793-838D-639FA13AEB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AF68E-1AFF-4793-838D-639FA13AEB37}">
      <dsp:nvSpPr>
        <dsp:cNvPr id="0" name=""/>
        <dsp:cNvSpPr/>
      </dsp:nvSpPr>
      <dsp:spPr>
        <a:xfrm>
          <a:off x="0" y="7197"/>
          <a:ext cx="2828925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Bon et Mauvais</a:t>
          </a:r>
          <a:br>
            <a:rPr lang="fr-FR" sz="1600" kern="1200" dirty="0">
              <a:sym typeface="ZapfDingbats"/>
            </a:rPr>
          </a:br>
          <a:r>
            <a:rPr lang="fr-FR" sz="1600" kern="1200" dirty="0">
              <a:sym typeface="ZapfDingbats"/>
            </a:rPr>
            <a:t>Mais pour qui?</a:t>
          </a:r>
          <a:endParaRPr lang="fr-CA" sz="1600" kern="1200" dirty="0"/>
        </a:p>
      </dsp:txBody>
      <dsp:txXfrm>
        <a:off x="31070" y="38267"/>
        <a:ext cx="2766785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F3A9-43BE-4965-B38B-11A477CDD05C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DAEDE-F8C5-409C-83C4-E164965B34E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738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ilexweb.com/blog/ui-guidelines-mobile-tablet-design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Facture</a:t>
            </a:r>
            <a:r>
              <a:rPr lang="fr-CA" baseline="0" dirty="0"/>
              <a:t> : Papier entre client et fournisseur</a:t>
            </a:r>
            <a:endParaRPr lang="fr-CA" dirty="0"/>
          </a:p>
          <a:p>
            <a:r>
              <a:rPr lang="fr-CA" dirty="0"/>
              <a:t>API : Google Apps, Facebook API, Twitter</a:t>
            </a:r>
            <a:r>
              <a:rPr lang="fr-CA" baseline="0" dirty="0"/>
              <a:t> API, …</a:t>
            </a:r>
          </a:p>
          <a:p>
            <a:r>
              <a:rPr lang="fr-CA" baseline="0" dirty="0"/>
              <a:t>Jeux vidéo : Manette, Kinect, etc.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807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https://material.io/guidelines/material-design/introduction.html#introduction-goals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499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Recherche adaptative de Google : La recherche s’adapte</a:t>
            </a:r>
            <a:r>
              <a:rPr lang="fr-CA" baseline="0" dirty="0"/>
              <a:t> aux anciennes recherches de l’utilisateur et son style de recherche</a:t>
            </a:r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205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6273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Fautes d’</a:t>
            </a:r>
            <a:r>
              <a:rPr lang="fr-CA" dirty="0" err="1"/>
              <a:t>ortographes</a:t>
            </a:r>
            <a:r>
              <a:rPr lang="fr-CA" dirty="0"/>
              <a:t> « Main manu », Counseling</a:t>
            </a:r>
          </a:p>
          <a:p>
            <a:r>
              <a:rPr lang="fr-CA" dirty="0"/>
              <a:t>Mots</a:t>
            </a:r>
            <a:r>
              <a:rPr lang="fr-CA" baseline="0" dirty="0"/>
              <a:t> tronqués : « Emergency </a:t>
            </a:r>
            <a:r>
              <a:rPr lang="fr-CA" baseline="0" dirty="0" err="1"/>
              <a:t>number</a:t>
            </a:r>
            <a:r>
              <a:rPr lang="fr-CA" baseline="0" dirty="0"/>
              <a:t> »</a:t>
            </a:r>
          </a:p>
          <a:p>
            <a:r>
              <a:rPr lang="fr-CA" baseline="0" dirty="0"/>
              <a:t>Étiquette trop rapprochée « </a:t>
            </a:r>
            <a:r>
              <a:rPr lang="fr-CA" baseline="0" dirty="0" err="1"/>
              <a:t>Payment</a:t>
            </a:r>
            <a:r>
              <a:rPr lang="fr-CA" baseline="0" dirty="0"/>
              <a:t> </a:t>
            </a:r>
            <a:r>
              <a:rPr lang="fr-CA" baseline="0" dirty="0" err="1"/>
              <a:t>Received</a:t>
            </a:r>
            <a:r>
              <a:rPr lang="fr-CA" baseline="0" dirty="0"/>
              <a:t> »</a:t>
            </a:r>
          </a:p>
          <a:p>
            <a:r>
              <a:rPr lang="fr-CA" baseline="0" dirty="0"/>
              <a:t>Zones de texte mal distribuées verticalement</a:t>
            </a:r>
          </a:p>
          <a:p>
            <a:r>
              <a:rPr lang="fr-CA" baseline="0" dirty="0"/>
              <a:t>Bloc d’entête empiète sur le contenu</a:t>
            </a:r>
          </a:p>
          <a:p>
            <a:r>
              <a:rPr lang="fr-CA" baseline="0" dirty="0"/>
              <a:t>Contrôles sur deux conteneurs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6621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Question</a:t>
            </a:r>
            <a:r>
              <a:rPr lang="fr-CA" baseline="0" dirty="0"/>
              <a:t>s libres?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607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Source</a:t>
            </a:r>
            <a:r>
              <a:rPr lang="fr-CA" baseline="0" dirty="0"/>
              <a:t> : Pierre </a:t>
            </a:r>
            <a:r>
              <a:rPr lang="fr-CA" baseline="0" dirty="0" err="1"/>
              <a:t>Jarillon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643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Tangible</a:t>
            </a:r>
            <a:r>
              <a:rPr lang="fr-CA" baseline="0" dirty="0"/>
              <a:t> : Représentation virtuel de l’environnement réel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665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Souris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91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901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200" b="1" dirty="0">
                <a:latin typeface="Arial" charset="0"/>
                <a:cs typeface="Arial" charset="0"/>
              </a:rPr>
              <a:t>Design for all et jugement du concepteur</a:t>
            </a:r>
          </a:p>
          <a:p>
            <a:pPr>
              <a:lnSpc>
                <a:spcPct val="80000"/>
              </a:lnSpc>
            </a:pPr>
            <a:endParaRPr lang="fr-FR" sz="1200" b="1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dirty="0">
                <a:latin typeface="Arial" charset="0"/>
                <a:cs typeface="Arial" charset="0"/>
              </a:rPr>
              <a:t>C’est un utilisateur très particulier: informaticien expert, il ne peut juger de comment sera reçu son interface! Combien d’erreur commises (sciemment?) par ces gourous informaticiens qui nous sortent un système inadapté…</a:t>
            </a:r>
          </a:p>
          <a:p>
            <a:pPr>
              <a:lnSpc>
                <a:spcPct val="80000"/>
              </a:lnSpc>
            </a:pPr>
            <a:endParaRPr lang="fr-FR" sz="1200" b="1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b="1" dirty="0">
                <a:latin typeface="Arial" charset="0"/>
                <a:cs typeface="Arial" charset="0"/>
              </a:rPr>
              <a:t>Communautés d’utilisateur</a:t>
            </a:r>
          </a:p>
          <a:p>
            <a:pPr>
              <a:lnSpc>
                <a:spcPct val="80000"/>
              </a:lnSpc>
            </a:pPr>
            <a:endParaRPr lang="fr-FR" sz="1200" b="1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dirty="0">
                <a:latin typeface="Arial" charset="0"/>
                <a:cs typeface="Arial" charset="0"/>
              </a:rPr>
              <a:t>Catégorisation expert / novice, vieux / jeunes, bien entendu, mais cela peut-être plus fin (cf. exemple ci-dessous…)</a:t>
            </a:r>
          </a:p>
          <a:p>
            <a:pPr>
              <a:lnSpc>
                <a:spcPct val="80000"/>
              </a:lnSpc>
            </a:pPr>
            <a:r>
              <a:rPr lang="fr-FR" sz="1200" dirty="0">
                <a:latin typeface="Arial" charset="0"/>
                <a:cs typeface="Arial" charset="0"/>
              </a:rPr>
              <a:t>Différences homme / femme. Exemple jeux </a:t>
            </a:r>
            <a:r>
              <a:rPr lang="fr-FR" sz="1200" dirty="0" err="1">
                <a:latin typeface="Arial" charset="0"/>
                <a:cs typeface="Arial" charset="0"/>
              </a:rPr>
              <a:t>videos</a:t>
            </a:r>
            <a:r>
              <a:rPr lang="fr-FR" sz="1200" dirty="0">
                <a:latin typeface="Arial" charset="0"/>
                <a:cs typeface="Arial" charset="0"/>
              </a:rPr>
              <a:t> :</a:t>
            </a:r>
          </a:p>
          <a:p>
            <a:pPr>
              <a:lnSpc>
                <a:spcPct val="80000"/>
              </a:lnSpc>
            </a:pPr>
            <a:endParaRPr lang="fr-FR" sz="12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dirty="0">
                <a:latin typeface="Arial" charset="0"/>
                <a:cs typeface="Arial" charset="0"/>
              </a:rPr>
              <a:t>	- hommes =&gt; jeux de type arcade (</a:t>
            </a:r>
            <a:r>
              <a:rPr lang="fr-FR" sz="1200" dirty="0" err="1">
                <a:latin typeface="Arial" charset="0"/>
                <a:cs typeface="Arial" charset="0"/>
              </a:rPr>
              <a:t>Doom-like</a:t>
            </a:r>
            <a:r>
              <a:rPr lang="fr-FR" sz="1200" dirty="0">
                <a:latin typeface="Arial" charset="0"/>
                <a:cs typeface="Arial" charset="0"/>
              </a:rPr>
              <a:t>) sont conçus et utilisés par des hommes</a:t>
            </a:r>
          </a:p>
          <a:p>
            <a:pPr>
              <a:lnSpc>
                <a:spcPct val="80000"/>
              </a:lnSpc>
            </a:pPr>
            <a:r>
              <a:rPr lang="fr-FR" sz="1200" dirty="0">
                <a:latin typeface="Arial" charset="0"/>
                <a:cs typeface="Arial" charset="0"/>
              </a:rPr>
              <a:t>	- femmes =&gt; </a:t>
            </a:r>
            <a:r>
              <a:rPr lang="fr-FR" sz="1200" dirty="0" err="1">
                <a:latin typeface="Arial" charset="0"/>
                <a:cs typeface="Arial" charset="0"/>
              </a:rPr>
              <a:t>Pacman</a:t>
            </a:r>
            <a:r>
              <a:rPr lang="fr-FR" sz="1200" dirty="0">
                <a:latin typeface="Arial" charset="0"/>
                <a:cs typeface="Arial" charset="0"/>
              </a:rPr>
              <a:t>, casse-brique </a:t>
            </a:r>
            <a:r>
              <a:rPr lang="fr-FR" sz="1200" dirty="0" err="1">
                <a:latin typeface="Arial" charset="0"/>
                <a:cs typeface="Arial" charset="0"/>
              </a:rPr>
              <a:t>Tetris</a:t>
            </a:r>
            <a:r>
              <a:rPr lang="fr-FR" sz="1200" dirty="0">
                <a:latin typeface="Arial" charset="0"/>
                <a:cs typeface="Arial" charset="0"/>
              </a:rPr>
              <a:t> etc…</a:t>
            </a:r>
          </a:p>
          <a:p>
            <a:pPr>
              <a:lnSpc>
                <a:spcPct val="80000"/>
              </a:lnSpc>
            </a:pPr>
            <a:endParaRPr lang="fr-FR" sz="12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b="1" dirty="0">
                <a:latin typeface="Arial" charset="0"/>
                <a:cs typeface="Arial" charset="0"/>
              </a:rPr>
              <a:t>Personnes handicapées</a:t>
            </a:r>
            <a:r>
              <a:rPr lang="fr-FR" sz="1200" dirty="0">
                <a:latin typeface="Arial" charset="0"/>
                <a:cs typeface="Arial" charset="0"/>
              </a:rPr>
              <a:t> : le </a:t>
            </a:r>
            <a:r>
              <a:rPr lang="fr-FR" sz="1200" i="1" dirty="0">
                <a:latin typeface="Arial" charset="0"/>
                <a:cs typeface="Arial" charset="0"/>
              </a:rPr>
              <a:t>design for all</a:t>
            </a:r>
            <a:r>
              <a:rPr lang="fr-FR" sz="1200" dirty="0">
                <a:latin typeface="Arial" charset="0"/>
                <a:cs typeface="Arial" charset="0"/>
              </a:rPr>
              <a:t> les concernent avant tout et permet des économies de coût sur les systèmes pour handicapés. Souvent, des systèmes développés pour les handicapés se retrouvent ensuite proposés au grand public !</a:t>
            </a:r>
          </a:p>
          <a:p>
            <a:pPr>
              <a:lnSpc>
                <a:spcPct val="80000"/>
              </a:lnSpc>
            </a:pPr>
            <a:endParaRPr lang="fr-FR" sz="12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b="1" dirty="0">
                <a:latin typeface="Arial" charset="0"/>
                <a:cs typeface="Arial" charset="0"/>
              </a:rPr>
              <a:t>Localisation</a:t>
            </a:r>
            <a:r>
              <a:rPr lang="fr-FR" sz="1200" dirty="0">
                <a:latin typeface="Arial" charset="0"/>
                <a:cs typeface="Arial" charset="0"/>
              </a:rPr>
              <a:t> : importances culturelles pour les systèmes à vocation mondiale… </a:t>
            </a:r>
          </a:p>
          <a:p>
            <a:pPr>
              <a:lnSpc>
                <a:spcPct val="80000"/>
              </a:lnSpc>
            </a:pPr>
            <a:endParaRPr lang="fr-FR" sz="12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dirty="0">
                <a:latin typeface="Arial" charset="0"/>
                <a:cs typeface="Arial" charset="0"/>
              </a:rPr>
              <a:t>Exemple: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fr-FR" sz="1200" dirty="0">
                <a:latin typeface="Arial" charset="0"/>
                <a:cs typeface="Arial" charset="0"/>
              </a:rPr>
              <a:t>Exemple du slide : pour les personnes de culture anglo-saxonne, le « V » correspond à un item positif, alors que la croix « X » correspond à un item négatif. Dans les autres cultures européennes, cette différence n’est pas marquée : rôles interchangeables suivant le contexte.</a:t>
            </a:r>
          </a:p>
          <a:p>
            <a:pPr>
              <a:lnSpc>
                <a:spcPct val="80000"/>
              </a:lnSpc>
            </a:pPr>
            <a:endParaRPr lang="fr-FR" sz="12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fr-FR" sz="1200" dirty="0">
                <a:latin typeface="Arial" charset="0"/>
                <a:cs typeface="Arial" charset="0"/>
              </a:rPr>
              <a:t>sites WWW verticaux pour les Japonais ou les Chinois etc… Réelle problématique en génie logicielle, car il faut prévoir à l’avance cette localisation (ne pas refaire un système pour chaque langue…).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fr-FR" sz="1200" dirty="0">
                <a:latin typeface="Arial" charset="0"/>
                <a:cs typeface="Arial" charset="0"/>
              </a:rPr>
              <a:t>couleurs conventionnelles : le rouge exprimer le danger, l’alerte en Occident, mais la chance et la gaieté en Chine. (</a:t>
            </a:r>
            <a:r>
              <a:rPr lang="fr-FR" sz="1200" dirty="0" err="1">
                <a:latin typeface="Arial" charset="0"/>
                <a:cs typeface="Arial" charset="0"/>
              </a:rPr>
              <a:t>colour</a:t>
            </a:r>
            <a:r>
              <a:rPr lang="fr-FR" sz="1200" dirty="0">
                <a:latin typeface="Arial" charset="0"/>
                <a:cs typeface="Arial" charset="0"/>
              </a:rPr>
              <a:t> of </a:t>
            </a:r>
            <a:r>
              <a:rPr lang="fr-FR" sz="1200" dirty="0" err="1">
                <a:latin typeface="Arial" charset="0"/>
                <a:cs typeface="Arial" charset="0"/>
              </a:rPr>
              <a:t>morning</a:t>
            </a:r>
            <a:r>
              <a:rPr lang="fr-FR" sz="1200" dirty="0">
                <a:latin typeface="Arial" charset="0"/>
                <a:cs typeface="Arial" charset="0"/>
              </a:rPr>
              <a:t> </a:t>
            </a:r>
            <a:r>
              <a:rPr lang="fr-FR" sz="1200" dirty="0" err="1">
                <a:latin typeface="Arial" charset="0"/>
                <a:cs typeface="Arial" charset="0"/>
              </a:rPr>
              <a:t>is</a:t>
            </a:r>
            <a:r>
              <a:rPr lang="fr-FR" sz="1200" dirty="0">
                <a:latin typeface="Arial" charset="0"/>
                <a:cs typeface="Arial" charset="0"/>
              </a:rPr>
              <a:t> black or white suivant les cultures).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fr-FR" sz="1200" dirty="0">
                <a:latin typeface="Arial" charset="0"/>
                <a:cs typeface="Arial" charset="0"/>
              </a:rPr>
              <a:t>représentation de boutons ON/OFF : le sens ON / OFF varie d’un pays à l’autre (haut / bas), voir est horizontal ou vertical, ou remplacé par un bouton enfoncé ou non…</a:t>
            </a:r>
          </a:p>
          <a:p>
            <a:pPr>
              <a:lnSpc>
                <a:spcPct val="80000"/>
              </a:lnSpc>
            </a:pPr>
            <a:endParaRPr lang="fr-FR" sz="12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fr-FR" sz="12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b="1" dirty="0">
                <a:latin typeface="Arial" charset="0"/>
                <a:cs typeface="Arial" charset="0"/>
              </a:rPr>
              <a:t>Exemple 2 :  réservation aérienne</a:t>
            </a:r>
          </a:p>
          <a:p>
            <a:pPr>
              <a:lnSpc>
                <a:spcPct val="80000"/>
              </a:lnSpc>
            </a:pPr>
            <a:endParaRPr lang="fr-FR" sz="1200" b="1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fr-FR" sz="1200" dirty="0">
                <a:latin typeface="Arial" charset="0"/>
                <a:cs typeface="Arial" charset="0"/>
              </a:rPr>
              <a:t>Expert, le personnel d’une agence de voyage sait rechercher un vol avec un code suivant une syntaxe absconse : LVAFNTELYS080914002PAFF</a:t>
            </a:r>
          </a:p>
          <a:p>
            <a:pPr>
              <a:lnSpc>
                <a:spcPct val="80000"/>
              </a:lnSpc>
            </a:pPr>
            <a:r>
              <a:rPr lang="fr-FR" sz="1200" dirty="0">
                <a:latin typeface="Arial" charset="0"/>
                <a:cs typeface="Arial" charset="0"/>
              </a:rPr>
              <a:t>Novice, l’utilisateur </a:t>
            </a:r>
            <a:r>
              <a:rPr lang="fr-FR" sz="1200" dirty="0" err="1">
                <a:latin typeface="Arial" charset="0"/>
                <a:cs typeface="Arial" charset="0"/>
              </a:rPr>
              <a:t>lamba</a:t>
            </a:r>
            <a:r>
              <a:rPr lang="fr-FR" sz="1200" dirty="0">
                <a:latin typeface="Arial" charset="0"/>
                <a:cs typeface="Arial" charset="0"/>
              </a:rPr>
              <a:t> du site Expedia.com préfère une suite de pages WWW avec menu à choix.</a:t>
            </a:r>
          </a:p>
          <a:p>
            <a:pPr>
              <a:lnSpc>
                <a:spcPct val="80000"/>
              </a:lnSpc>
            </a:pPr>
            <a:endParaRPr lang="fr-FR" sz="1200" dirty="0">
              <a:latin typeface="Arial" charset="0"/>
              <a:cs typeface="Arial" charset="0"/>
            </a:endParaRPr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8072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199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Windows, </a:t>
            </a:r>
            <a:r>
              <a:rPr lang="fr-CA" dirty="0" err="1"/>
              <a:t>Icons</a:t>
            </a:r>
            <a:r>
              <a:rPr lang="fr-CA" dirty="0"/>
              <a:t>, Mouse, Pointers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158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>
                <a:hlinkClick r:id="rId3"/>
              </a:rPr>
              <a:t>Lien</a:t>
            </a:r>
            <a:r>
              <a:rPr lang="fr-CA" dirty="0"/>
              <a:t> vers plusieurs compagnies qui ont établies leur propre ligne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DAEDE-F8C5-409C-83C4-E164965B34E6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407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829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566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554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5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677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489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995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6723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595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0363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4842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6668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926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42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8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8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056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56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277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87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9618F-4B31-4BAA-AE0A-C3AB72F0F9F2}" type="datetimeFigureOut">
              <a:rPr lang="fr-CA" smtClean="0"/>
              <a:t>2021-08-23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06B8FA-C2D9-46A6-9CC8-D12F630F8205}" type="slidenum">
              <a:rPr lang="fr-CA" smtClean="0"/>
              <a:t>‹N°›</a:t>
            </a:fld>
            <a:endParaRPr lang="fr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ourre?tab=repositories&amp;q=1SS&amp;type=&amp;language=&amp;sort=" TargetMode="External"/><Relationship Id="rId2" Type="http://schemas.openxmlformats.org/officeDocument/2006/relationships/hyperlink" Target="https://moodle.cshawi.ca/course/view.php?id=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eams.microsoft.com/l/team/19%3aa873b9debf9946c084faed41cbd723af%40thread.tacv2/conversations?groupId=26af332e-1345-4dbe-901a-d5f5f3cee6ae&amp;tenantId=b03caa02-c798-45ad-a2bd-41c7e4851423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inyerface.com/game.html" TargetMode="External"/><Relationship Id="rId2" Type="http://schemas.openxmlformats.org/officeDocument/2006/relationships/hyperlink" Target="https://uxdesign.cc/the-worst-volume-control-ui-in-the-world-60713dc8695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0.png"/><Relationship Id="rId18" Type="http://schemas.openxmlformats.org/officeDocument/2006/relationships/image" Target="../media/image32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5.png"/><Relationship Id="rId7" Type="http://schemas.openxmlformats.org/officeDocument/2006/relationships/image" Target="../media/image27.png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7.jpg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microsoft.com/office/2007/relationships/diagramDrawing" Target="../diagrams/drawing1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0.wmf"/><Relationship Id="rId12" Type="http://schemas.openxmlformats.org/officeDocument/2006/relationships/diagramColors" Target="../diagrams/colors1.xml"/><Relationship Id="rId17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4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8.wmf"/><Relationship Id="rId15" Type="http://schemas.openxmlformats.org/officeDocument/2006/relationships/image" Target="../media/image43.gif"/><Relationship Id="rId10" Type="http://schemas.openxmlformats.org/officeDocument/2006/relationships/diagramLayout" Target="../diagrams/layout1.xml"/><Relationship Id="rId4" Type="http://schemas.openxmlformats.org/officeDocument/2006/relationships/oleObject" Target="../embeddings/oleObject12.bin"/><Relationship Id="rId9" Type="http://schemas.openxmlformats.org/officeDocument/2006/relationships/diagramData" Target="../diagrams/data1.xml"/><Relationship Id="rId1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g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uxdesign.cc/the-worst-volume-control-ui-in-the-world-60713dc86950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desig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ngroup.com/articles/short-term-memory-and-web-usability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Développement : Sujets spéciaux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Semaine 01</a:t>
            </a:r>
          </a:p>
          <a:p>
            <a:r>
              <a:rPr lang="fr-CA" dirty="0"/>
              <a:t>Révision Automne 2021</a:t>
            </a:r>
          </a:p>
        </p:txBody>
      </p:sp>
    </p:spTree>
    <p:extLst>
      <p:ext uri="{BB962C8B-B14F-4D97-AF65-F5344CB8AC3E}">
        <p14:creationId xmlns:p14="http://schemas.microsoft.com/office/powerpoint/2010/main" val="52369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Interface en 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le programmeur</a:t>
            </a:r>
          </a:p>
          <a:p>
            <a:pPr lvl="1"/>
            <a:r>
              <a:rPr lang="fr-CA" dirty="0"/>
              <a:t>Il fallait programmer avec des cartes perforées</a:t>
            </a:r>
          </a:p>
          <a:p>
            <a:pPr lvl="1"/>
            <a:r>
              <a:rPr lang="fr-CA" dirty="0"/>
              <a:t>Programmation extrêmement stricte au caractère près</a:t>
            </a:r>
          </a:p>
          <a:p>
            <a:pPr lvl="2"/>
            <a:r>
              <a:rPr lang="fr-CA" dirty="0"/>
              <a:t>La raison pour laquelle Cobol débute au 8</a:t>
            </a:r>
            <a:r>
              <a:rPr lang="fr-CA" baseline="30000" dirty="0"/>
              <a:t>e</a:t>
            </a:r>
            <a:r>
              <a:rPr lang="fr-CA" dirty="0"/>
              <a:t> caractères!</a:t>
            </a:r>
          </a:p>
          <a:p>
            <a:pPr lvl="1"/>
            <a:r>
              <a:rPr lang="fr-CA" dirty="0"/>
              <a:t>Il fallait placer les cartes dans une boîte dans le bonne ordre pour que l’opérateur du compilateur puisse traiter les cartes dans une machine spécialisée (compilateur)</a:t>
            </a:r>
          </a:p>
          <a:p>
            <a:pPr lvl="1"/>
            <a:r>
              <a:rPr lang="fr-CA" dirty="0"/>
              <a:t>On pouvait attendre des jours avant de compiler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2151536" y="4348513"/>
            <a:ext cx="7949887" cy="1931971"/>
            <a:chOff x="934917" y="4638161"/>
            <a:chExt cx="7949887" cy="1931971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473" y="4638161"/>
              <a:ext cx="2568331" cy="1931971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917" y="4836051"/>
              <a:ext cx="3419856" cy="1536192"/>
            </a:xfrm>
            <a:prstGeom prst="rect">
              <a:avLst/>
            </a:prstGeom>
          </p:spPr>
        </p:pic>
        <p:sp>
          <p:nvSpPr>
            <p:cNvPr id="6" name="Flèche droite 5"/>
            <p:cNvSpPr/>
            <p:nvPr/>
          </p:nvSpPr>
          <p:spPr>
            <a:xfrm>
              <a:off x="4534112" y="5338858"/>
              <a:ext cx="1603022" cy="5305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3815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Lignes de commande (CLI)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Grosse révolution</a:t>
            </a:r>
          </a:p>
          <a:p>
            <a:r>
              <a:rPr lang="fr-CA" dirty="0"/>
              <a:t>Économie de temps et de l’argent</a:t>
            </a:r>
          </a:p>
          <a:p>
            <a:pPr lvl="1"/>
            <a:r>
              <a:rPr lang="fr-CA" dirty="0"/>
              <a:t>Moins de papier</a:t>
            </a:r>
          </a:p>
          <a:p>
            <a:r>
              <a:rPr lang="fr-CA" dirty="0"/>
              <a:t>De quelques heures de compilation à quelques secondes</a:t>
            </a:r>
          </a:p>
          <a:p>
            <a:r>
              <a:rPr lang="fr-CA" dirty="0"/>
              <a:t>Programmation modifiable en cours de développement</a:t>
            </a:r>
          </a:p>
          <a:p>
            <a:r>
              <a:rPr lang="fr-CA" dirty="0"/>
              <a:t>Permet l’interaction directe avec la machine</a:t>
            </a:r>
          </a:p>
          <a:p>
            <a:r>
              <a:rPr lang="fr-CA" dirty="0"/>
              <a:t>Encore compliqué pour l’utilisateur normal, car il doit apprendre une syntaxe spécialisée et relativement complexe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970845" y="2835640"/>
            <a:ext cx="9549666" cy="2530670"/>
            <a:chOff x="677334" y="1930400"/>
            <a:chExt cx="9549666" cy="253067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930400"/>
              <a:ext cx="3791626" cy="253067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928" y="1930400"/>
              <a:ext cx="4049072" cy="2530670"/>
            </a:xfrm>
            <a:prstGeom prst="rect">
              <a:avLst/>
            </a:prstGeom>
          </p:spPr>
        </p:pic>
        <p:sp>
          <p:nvSpPr>
            <p:cNvPr id="6" name="Flèche droite 5"/>
            <p:cNvSpPr/>
            <p:nvPr/>
          </p:nvSpPr>
          <p:spPr>
            <a:xfrm>
              <a:off x="4696178" y="3217333"/>
              <a:ext cx="1230489" cy="406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01459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Interface utilisateur graphique (GUI)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Première présentation à la fin des années 60, mais coût trop prohibitif et l’intérêt ne fut pas réel</a:t>
            </a:r>
          </a:p>
          <a:p>
            <a:r>
              <a:rPr lang="fr-CA" dirty="0"/>
              <a:t>En 1972, </a:t>
            </a:r>
            <a:r>
              <a:rPr lang="fr-CA" dirty="0" err="1"/>
              <a:t>Pong</a:t>
            </a:r>
            <a:r>
              <a:rPr lang="fr-CA" dirty="0"/>
              <a:t> fit son apparition dans les arcades</a:t>
            </a:r>
          </a:p>
          <a:p>
            <a:pPr lvl="1"/>
            <a:r>
              <a:rPr lang="fr-CA" dirty="0"/>
              <a:t>En 1975, une version maison fut introduite</a:t>
            </a:r>
          </a:p>
          <a:p>
            <a:pPr lvl="1"/>
            <a:r>
              <a:rPr lang="fr-CA" dirty="0"/>
              <a:t>Un des premiers interfaces utilisateurs grand public</a:t>
            </a:r>
          </a:p>
          <a:p>
            <a:endParaRPr lang="fr-CA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84" y="1846263"/>
            <a:ext cx="2443432" cy="4022725"/>
          </a:xfrm>
        </p:spPr>
      </p:pic>
    </p:spTree>
    <p:extLst>
      <p:ext uri="{BB962C8B-B14F-4D97-AF65-F5344CB8AC3E}">
        <p14:creationId xmlns:p14="http://schemas.microsoft.com/office/powerpoint/2010/main" val="275805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Interface utilisateur graphique (GUI)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production des premiers interfaces graphiques « grand public » a dû attendre que le prix des circuits imprimés diminue</a:t>
            </a:r>
          </a:p>
          <a:p>
            <a:r>
              <a:rPr lang="fr-CA" dirty="0"/>
              <a:t>Un autre problème des premiers interfaces était l’absence d’un dispositif adapté pour utiliser ces nouveaux interfaces</a:t>
            </a:r>
          </a:p>
          <a:p>
            <a:r>
              <a:rPr lang="fr-CA" dirty="0"/>
              <a:t>Question: Quel était ce dispositif?</a:t>
            </a:r>
          </a:p>
          <a:p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2156177" y="4289778"/>
            <a:ext cx="464255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dirty="0"/>
              <a:t>La souris:</a:t>
            </a:r>
          </a:p>
          <a:p>
            <a:r>
              <a:rPr lang="fr-CA" dirty="0"/>
              <a:t>Inventé par un certain </a:t>
            </a:r>
            <a:r>
              <a:rPr lang="fr-CA" dirty="0" err="1"/>
              <a:t>Engelbart</a:t>
            </a:r>
            <a:r>
              <a:rPr lang="fr-CA" dirty="0"/>
              <a:t> en 1968.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3545988"/>
            <a:ext cx="3810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Interface utilisateur graphique (GUI)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En 1973, les chercheurs chez PARC se sont inspirés d’une présentation de « </a:t>
            </a:r>
            <a:r>
              <a:rPr lang="fr-CA" dirty="0" err="1"/>
              <a:t>Enghelbart</a:t>
            </a:r>
            <a:r>
              <a:rPr lang="fr-CA" dirty="0"/>
              <a:t> » pour développer une machine (Alto) qui avait un affichage graphique et une souris.</a:t>
            </a:r>
          </a:p>
          <a:p>
            <a:r>
              <a:rPr lang="fr-CA" dirty="0"/>
              <a:t>L’Alto possédait la plupart des contrôles utilisés aujourd’hui : Icônes, fenêtres, barres de défilement, boutons, etc.</a:t>
            </a:r>
          </a:p>
          <a:p>
            <a:r>
              <a:rPr lang="fr-CA" dirty="0"/>
              <a:t>Le principal élément visuel absent était la liste déroulante qui a été introduite par Apple avec son Lisa en 1979</a:t>
            </a:r>
          </a:p>
          <a:p>
            <a:r>
              <a:rPr lang="fr-CA" dirty="0"/>
              <a:t>Un autre aspect visuel manquant était la couleur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428113"/>
            <a:ext cx="3810000" cy="285902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82" y="1803575"/>
            <a:ext cx="2825578" cy="4118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7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Interface utilisateur graphique (GUI)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L’interface ressemblait plus à un dessin « </a:t>
            </a:r>
            <a:r>
              <a:rPr lang="fr-CA" dirty="0" err="1"/>
              <a:t>etch</a:t>
            </a:r>
            <a:r>
              <a:rPr lang="fr-CA" dirty="0"/>
              <a:t>-a-sketch » qu’à une interface moderne</a:t>
            </a:r>
          </a:p>
          <a:p>
            <a:r>
              <a:rPr lang="fr-CA" dirty="0"/>
              <a:t>Depuis cette époque, il n’y a pas grand-chose qui a changé et ce fut principalement que des bonbons pour les yeux…</a:t>
            </a:r>
          </a:p>
        </p:txBody>
      </p:sp>
    </p:spTree>
    <p:extLst>
      <p:ext uri="{BB962C8B-B14F-4D97-AF65-F5344CB8AC3E}">
        <p14:creationId xmlns:p14="http://schemas.microsoft.com/office/powerpoint/2010/main" val="211466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Interface utilisateur graphique (GUI)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ordinateurs personnels possédant un GUI fit leur début en 1981</a:t>
            </a:r>
          </a:p>
          <a:p>
            <a:r>
              <a:rPr lang="fr-CA" dirty="0"/>
              <a:t>1981 : Xerox sort le Star qui fut un échec commercial, car il était beaucoup trop lent, trop faible et trop cher</a:t>
            </a:r>
          </a:p>
          <a:p>
            <a:r>
              <a:rPr lang="fr-CA" dirty="0"/>
              <a:t>1982, Steve Job « patente » son Apple </a:t>
            </a:r>
            <a:r>
              <a:rPr lang="fr-CA" dirty="0" err="1"/>
              <a:t>lle</a:t>
            </a:r>
            <a:endParaRPr lang="fr-CA" dirty="0"/>
          </a:p>
          <a:p>
            <a:r>
              <a:rPr lang="fr-CA" dirty="0"/>
              <a:t>IBM lance son PC avec un processeur 8088</a:t>
            </a:r>
          </a:p>
          <a:p>
            <a:r>
              <a:rPr lang="fr-CA" dirty="0"/>
              <a:t>Le grand gagnant de l’époque fut Apple, car sa machine possédait une interface utilisateur conviviale et était « abordable » pour le commun des mortels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57" y="4752539"/>
            <a:ext cx="3810330" cy="192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03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n101re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91" y="3793769"/>
            <a:ext cx="4880678" cy="2669120"/>
          </a:xfrm>
          <a:prstGeom prst="rect">
            <a:avLst/>
          </a:prstGeom>
        </p:spPr>
      </p:pic>
      <p:pic>
        <p:nvPicPr>
          <p:cNvPr id="5" name="Picture 7" descr="ami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85" y="716447"/>
            <a:ext cx="3410822" cy="2669120"/>
          </a:xfrm>
          <a:prstGeom prst="rect">
            <a:avLst/>
          </a:prstGeom>
        </p:spPr>
      </p:pic>
      <p:pic>
        <p:nvPicPr>
          <p:cNvPr id="6" name="Picture 10" descr="starscre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12" y="716447"/>
            <a:ext cx="3727564" cy="26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Tactile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Implanté depuis les années 90 dans les POS (</a:t>
            </a:r>
            <a:r>
              <a:rPr lang="fr-CA" i="1" dirty="0"/>
              <a:t>Point of sale</a:t>
            </a:r>
            <a:r>
              <a:rPr lang="fr-CA" dirty="0"/>
              <a:t>) dans les restaurants entre autres</a:t>
            </a:r>
          </a:p>
          <a:p>
            <a:r>
              <a:rPr lang="fr-CA" dirty="0"/>
              <a:t>Disponible au grand public depuis l’avènement iPhone et explosion de développement depuis ce temps</a:t>
            </a:r>
          </a:p>
          <a:p>
            <a:r>
              <a:rPr lang="fr-CA" dirty="0"/>
              <a:t>Multi-tactile par rapport à la souris</a:t>
            </a:r>
          </a:p>
          <a:p>
            <a:r>
              <a:rPr lang="fr-CA" dirty="0"/>
              <a:t>Ouverture pour de nouvelle méthode d’interaction</a:t>
            </a:r>
          </a:p>
          <a:p>
            <a:r>
              <a:rPr lang="fr-CA" dirty="0"/>
              <a:t>Différents gestes disponibles par rapport à la souris celle-ci étant limitée qu’au clic et au défilement</a:t>
            </a:r>
          </a:p>
        </p:txBody>
      </p:sp>
    </p:spTree>
    <p:extLst>
      <p:ext uri="{BB962C8B-B14F-4D97-AF65-F5344CB8AC3E}">
        <p14:creationId xmlns:p14="http://schemas.microsoft.com/office/powerpoint/2010/main" val="303956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futur?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Interface utilisateur cinématique/naturel</a:t>
            </a:r>
          </a:p>
          <a:p>
            <a:pPr lvl="1"/>
            <a:r>
              <a:rPr lang="fr-CA" dirty="0"/>
              <a:t>Kinect et autres périphériques similaires</a:t>
            </a:r>
          </a:p>
          <a:p>
            <a:pPr lvl="1"/>
            <a:r>
              <a:rPr lang="fr-CA" dirty="0"/>
              <a:t>Accéléromètre, gyroscope, magnétomètre et baromètre</a:t>
            </a:r>
          </a:p>
          <a:p>
            <a:pPr lvl="2"/>
            <a:r>
              <a:rPr lang="fr-CA" dirty="0"/>
              <a:t>10 degrés de liberté (</a:t>
            </a:r>
            <a:r>
              <a:rPr lang="fr-CA" dirty="0" err="1"/>
              <a:t>dof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Radar pour la</a:t>
            </a:r>
            <a:r>
              <a:rPr lang="fr-CA" baseline="0" dirty="0"/>
              <a:t> détection de geste</a:t>
            </a:r>
            <a:endParaRPr lang="fr-CA" dirty="0"/>
          </a:p>
          <a:p>
            <a:pPr lvl="2"/>
            <a:r>
              <a:rPr lang="fr-CA" dirty="0"/>
              <a:t>Pixel 4 : Soli Radar</a:t>
            </a:r>
          </a:p>
          <a:p>
            <a:r>
              <a:rPr lang="fr-CA" dirty="0"/>
              <a:t>Interface ubiquitaire</a:t>
            </a:r>
          </a:p>
          <a:p>
            <a:pPr lvl="1"/>
            <a:r>
              <a:rPr lang="fr-CA" dirty="0"/>
              <a:t>Concept où l’informatique est présent partout sans nécessairement y penser</a:t>
            </a:r>
          </a:p>
          <a:p>
            <a:pPr lvl="1"/>
            <a:r>
              <a:rPr lang="fr-CA" dirty="0"/>
              <a:t>Utilisation de « </a:t>
            </a:r>
            <a:r>
              <a:rPr lang="fr-CA" i="1" dirty="0"/>
              <a:t>hot </a:t>
            </a:r>
            <a:r>
              <a:rPr lang="fr-CA" i="1" dirty="0" err="1"/>
              <a:t>words</a:t>
            </a:r>
            <a:r>
              <a:rPr lang="fr-CA" dirty="0"/>
              <a:t> » pour activer différentes fonctionnalités</a:t>
            </a:r>
          </a:p>
          <a:p>
            <a:pPr lvl="2"/>
            <a:r>
              <a:rPr lang="fr-CA" dirty="0"/>
              <a:t>Exemple « Ok Google »</a:t>
            </a:r>
          </a:p>
        </p:txBody>
      </p:sp>
    </p:spTree>
    <p:extLst>
      <p:ext uri="{BB962C8B-B14F-4D97-AF65-F5344CB8AC3E}">
        <p14:creationId xmlns:p14="http://schemas.microsoft.com/office/powerpoint/2010/main" val="389731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leçon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fr-CA" dirty="0"/>
              <a:t>Plan de cours (50 minutes)</a:t>
            </a:r>
          </a:p>
          <a:p>
            <a:r>
              <a:rPr lang="fr-FR" dirty="0"/>
              <a:t>Configuration du cours</a:t>
            </a:r>
          </a:p>
          <a:p>
            <a:pPr marL="383540" lvl="1"/>
            <a:r>
              <a:rPr lang="fr-FR" dirty="0">
                <a:hlinkClick r:id="rId2"/>
              </a:rPr>
              <a:t>Moodle</a:t>
            </a:r>
            <a:r>
              <a:rPr lang="fr-FR" dirty="0"/>
              <a:t> – MP : </a:t>
            </a:r>
            <a:r>
              <a:rPr lang="fr-FR" err="1"/>
              <a:t>backInClass</a:t>
            </a:r>
            <a:endParaRPr lang="fr-FR" err="1">
              <a:cs typeface="Calibri" panose="020F0502020204030204"/>
            </a:endParaRPr>
          </a:p>
          <a:p>
            <a:pPr marL="383540" lvl="1"/>
            <a:r>
              <a:rPr lang="fr-FR" dirty="0">
                <a:hlinkClick r:id="rId3"/>
              </a:rPr>
              <a:t>GitHub</a:t>
            </a:r>
            <a:endParaRPr lang="fr-FR">
              <a:cs typeface="Calibri" panose="020F0502020204030204"/>
            </a:endParaRPr>
          </a:p>
          <a:p>
            <a:pPr marL="383540" lvl="1"/>
            <a:r>
              <a:rPr lang="fr-FR" dirty="0">
                <a:hlinkClick r:id="rId4"/>
              </a:rPr>
              <a:t>MS Teams</a:t>
            </a:r>
            <a:endParaRPr lang="fr-FR">
              <a:cs typeface="Calibri" panose="020F0502020204030204"/>
            </a:endParaRPr>
          </a:p>
          <a:p>
            <a:pPr marL="383540" lvl="1"/>
            <a:r>
              <a:rPr lang="fr-FR" dirty="0"/>
              <a:t>Discord : 1ss-développement-sujets-speciaux</a:t>
            </a:r>
            <a:endParaRPr lang="fr-CA">
              <a:cs typeface="Calibri" panose="020F0502020204030204"/>
            </a:endParaRPr>
          </a:p>
          <a:p>
            <a:r>
              <a:rPr lang="fr-CA" dirty="0"/>
              <a:t>Interface utilisateur</a:t>
            </a:r>
          </a:p>
          <a:p>
            <a:pPr marL="383540" lvl="1"/>
            <a:r>
              <a:rPr lang="fr-CA" dirty="0"/>
              <a:t>Définition</a:t>
            </a:r>
            <a:endParaRPr lang="fr-CA">
              <a:cs typeface="Calibri" panose="020F0502020204030204"/>
            </a:endParaRPr>
          </a:p>
          <a:p>
            <a:pPr marL="383540" lvl="1"/>
            <a:r>
              <a:rPr lang="fr-CA" dirty="0"/>
              <a:t>Utilité</a:t>
            </a:r>
            <a:endParaRPr lang="fr-CA">
              <a:cs typeface="Calibri" panose="020F0502020204030204"/>
            </a:endParaRPr>
          </a:p>
          <a:p>
            <a:pPr marL="383540" lvl="1"/>
            <a:r>
              <a:rPr lang="fr-CA" dirty="0"/>
              <a:t>Historique</a:t>
            </a:r>
            <a:endParaRPr lang="fr-CA">
              <a:cs typeface="Calibri" panose="020F0502020204030204"/>
            </a:endParaRPr>
          </a:p>
          <a:p>
            <a:pPr marL="383540" lvl="1"/>
            <a:r>
              <a:rPr lang="fr-CA" dirty="0"/>
              <a:t>Concepts</a:t>
            </a:r>
            <a:endParaRPr lang="fr-CA">
              <a:cs typeface="Calibri" panose="020F0502020204030204"/>
            </a:endParaRPr>
          </a:p>
          <a:p>
            <a:pPr marL="383540" lvl="1"/>
            <a:r>
              <a:rPr lang="fr-CA" dirty="0"/>
              <a:t>Lignes directrices</a:t>
            </a:r>
            <a:endParaRPr lang="fr-CA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822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 : histoire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interfaces utilisateurs modernes se basent sur l’histoire, i.e. ce que les utilisateurs aiment ou n’aiment pas</a:t>
            </a:r>
          </a:p>
          <a:p>
            <a:r>
              <a:rPr lang="fr-CA" dirty="0"/>
              <a:t>Le meilleur des logiciels est voué à l’échec si son IHM est mal conçue</a:t>
            </a:r>
          </a:p>
          <a:p>
            <a:pPr lvl="1"/>
            <a:r>
              <a:rPr lang="fr-CA" dirty="0"/>
              <a:t>Le même principe s’applique dans le monde des jeux vidéo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Zoom de section 11">
                <a:extLst>
                  <a:ext uri="{FF2B5EF4-FFF2-40B4-BE49-F238E27FC236}">
                    <a16:creationId xmlns:a16="http://schemas.microsoft.com/office/drawing/2014/main" id="{8713E23A-62BC-44B4-8B47-96E4A491B0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9477299"/>
                  </p:ext>
                </p:extLst>
              </p:nvPr>
            </p:nvGraphicFramePr>
            <p:xfrm>
              <a:off x="4747365" y="402241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D31508B-3BA0-4F3A-8F7E-459EA603829E}">
                    <psez:zmPr id="{03C3C9FC-5B06-4FEF-A5C4-0A11D9A12A8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Zoom de section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713E23A-62BC-44B4-8B47-96E4A491B0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7365" y="402241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20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506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section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hlinkClick r:id="rId2"/>
              </a:rPr>
              <a:t>Mauvais designs</a:t>
            </a:r>
            <a:endParaRPr lang="fr-CA" dirty="0"/>
          </a:p>
          <a:p>
            <a:pPr lvl="1"/>
            <a:r>
              <a:rPr lang="fr-CA" dirty="0">
                <a:hlinkClick r:id="rId3"/>
              </a:rPr>
              <a:t>Jeu</a:t>
            </a:r>
            <a:r>
              <a:rPr lang="fr-CA" dirty="0"/>
              <a:t> qui exploite de mauvais design</a:t>
            </a:r>
          </a:p>
          <a:p>
            <a:r>
              <a:rPr lang="fr-CA" dirty="0"/>
              <a:t>Prise en compte de l’utilisateur</a:t>
            </a:r>
          </a:p>
          <a:p>
            <a:r>
              <a:rPr lang="fr-CA" dirty="0"/>
              <a:t>Facteurs de qualité essentielle</a:t>
            </a:r>
          </a:p>
          <a:p>
            <a:pPr lvl="1"/>
            <a:r>
              <a:rPr lang="fr-CA" dirty="0"/>
              <a:t>Consistance</a:t>
            </a:r>
          </a:p>
          <a:p>
            <a:pPr lvl="1"/>
            <a:r>
              <a:rPr lang="fr-CA" dirty="0"/>
              <a:t>Standardisation</a:t>
            </a:r>
          </a:p>
          <a:p>
            <a:r>
              <a:rPr lang="fr-CA" dirty="0"/>
              <a:t>Diversité des utilisateurs</a:t>
            </a:r>
          </a:p>
          <a:p>
            <a:pPr lvl="1"/>
            <a:r>
              <a:rPr lang="fr-CA" dirty="0"/>
              <a:t>Niveau d’étude</a:t>
            </a:r>
          </a:p>
          <a:p>
            <a:pPr lvl="1"/>
            <a:r>
              <a:rPr lang="fr-CA" dirty="0"/>
              <a:t>Niveau d’expertise</a:t>
            </a:r>
          </a:p>
          <a:p>
            <a:pPr lvl="1"/>
            <a:r>
              <a:rPr lang="fr-CA" dirty="0"/>
              <a:t>…</a:t>
            </a:r>
          </a:p>
        </p:txBody>
      </p:sp>
      <p:pic>
        <p:nvPicPr>
          <p:cNvPr id="2" name="Image 2" descr="Une image contenant texte, postiche, cheveux&#10;&#10;Description générée automatiquement">
            <a:extLst>
              <a:ext uri="{FF2B5EF4-FFF2-40B4-BE49-F238E27FC236}">
                <a16:creationId xmlns:a16="http://schemas.microsoft.com/office/drawing/2014/main" id="{96F49234-7E35-42F4-B2E3-00DF186BC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2164339"/>
            <a:ext cx="2743200" cy="34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4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: Prise en compte de l’utilisateur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Utilisabilité d’un logiciel interactif</a:t>
            </a:r>
          </a:p>
          <a:p>
            <a:pPr lvl="1"/>
            <a:r>
              <a:rPr lang="fr-CA" dirty="0" err="1"/>
              <a:t>Apprenabilité</a:t>
            </a:r>
            <a:r>
              <a:rPr lang="fr-CA" dirty="0"/>
              <a:t> (</a:t>
            </a:r>
            <a:r>
              <a:rPr lang="fr-CA" i="1" dirty="0" err="1"/>
              <a:t>learnability</a:t>
            </a:r>
            <a:r>
              <a:rPr lang="fr-CA" dirty="0"/>
              <a:t>) : Facilité qu’a un utilisateur pour prendre en main un logiciel</a:t>
            </a:r>
          </a:p>
          <a:p>
            <a:pPr lvl="1"/>
            <a:r>
              <a:rPr lang="fr-CA" dirty="0"/>
              <a:t>Flexibilité : Capacité du système à offrir plusieurs modes d’utilisation et à s’adapter</a:t>
            </a:r>
          </a:p>
          <a:p>
            <a:pPr lvl="1"/>
            <a:r>
              <a:rPr lang="fr-CA" dirty="0"/>
              <a:t>Robustesse : Niveau de satisfaction des tâches permises par le système</a:t>
            </a:r>
          </a:p>
          <a:p>
            <a:pPr lvl="2"/>
            <a:r>
              <a:rPr lang="fr-CA" dirty="0"/>
              <a:t>Fiabilité + Satisfaction</a:t>
            </a:r>
          </a:p>
          <a:p>
            <a:pPr lvl="1"/>
            <a:r>
              <a:rPr lang="fr-CA" dirty="0"/>
              <a:t>Causalité : Facilité de prédire le comportement d’une action à l’aide de l’historique (Extrapolation des acquis)</a:t>
            </a:r>
          </a:p>
        </p:txBody>
      </p:sp>
    </p:spTree>
    <p:extLst>
      <p:ext uri="{BB962C8B-B14F-4D97-AF65-F5344CB8AC3E}">
        <p14:creationId xmlns:p14="http://schemas.microsoft.com/office/powerpoint/2010/main" val="1653221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: Prise en compte de l’utilisateur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fr-CA" dirty="0"/>
              <a:t>Observabilité : Facilité de visualiser les effets d’un action (Feedback visuel)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85891"/>
              </p:ext>
            </p:extLst>
          </p:nvPr>
        </p:nvGraphicFramePr>
        <p:xfrm>
          <a:off x="3998912" y="3011491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Temps d’attente prévu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Affichage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2 à 6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Icônes d’attente (Sablier, roue,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6 à 30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Progress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&gt; 30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Progress bar</a:t>
                      </a:r>
                      <a:r>
                        <a:rPr lang="fr-CA" baseline="0" dirty="0"/>
                        <a:t> + texte indiquant les tâches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33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: Prise en compte de l’utilisateur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71878"/>
            <a:ext cx="8596668" cy="3880773"/>
          </a:xfrm>
        </p:spPr>
        <p:txBody>
          <a:bodyPr/>
          <a:lstStyle/>
          <a:p>
            <a:r>
              <a:rPr lang="fr-CA" dirty="0"/>
              <a:t>Familiarité : Similarité avec les objets de tous les jours</a:t>
            </a:r>
          </a:p>
          <a:p>
            <a:pPr lvl="1"/>
            <a:r>
              <a:rPr lang="fr-CA" dirty="0"/>
              <a:t>Métaphore : Machine à écrire, corbeille, …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526512"/>
              </p:ext>
            </p:extLst>
          </p:nvPr>
        </p:nvGraphicFramePr>
        <p:xfrm>
          <a:off x="2667000" y="3153568"/>
          <a:ext cx="16764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Image bitmap" r:id="rId3" imgW="914286" imgH="447856" progId="PBrush">
                  <p:embed/>
                </p:oleObj>
              </mc:Choice>
              <mc:Fallback>
                <p:oleObj name="Image bitmap" r:id="rId3" imgW="914286" imgH="447856" progId="PBrush">
                  <p:embed/>
                  <p:pic>
                    <p:nvPicPr>
                      <p:cNvPr id="4" name="Obje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53568"/>
                        <a:ext cx="16764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173446"/>
              </p:ext>
            </p:extLst>
          </p:nvPr>
        </p:nvGraphicFramePr>
        <p:xfrm>
          <a:off x="5039342" y="3150215"/>
          <a:ext cx="8207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Image bitmap" r:id="rId5" imgW="371520" imgH="447840" progId="Paint.Picture">
                  <p:embed/>
                </p:oleObj>
              </mc:Choice>
              <mc:Fallback>
                <p:oleObj name="Image bitmap" r:id="rId5" imgW="371520" imgH="447840" progId="Paint.Picture">
                  <p:embed/>
                  <p:pic>
                    <p:nvPicPr>
                      <p:cNvPr id="5" name="Obje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342" y="3150215"/>
                        <a:ext cx="8207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8" descr="por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41" y="3107532"/>
            <a:ext cx="1250317" cy="11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04" y="3235853"/>
            <a:ext cx="2286000" cy="65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1649466" y="4704986"/>
            <a:ext cx="7534229" cy="634127"/>
            <a:chOff x="1522674" y="4567245"/>
            <a:chExt cx="7030563" cy="596649"/>
          </a:xfrm>
        </p:grpSpPr>
        <p:pic>
          <p:nvPicPr>
            <p:cNvPr id="8" name="Image 7" descr="Disque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2674" y="4567245"/>
              <a:ext cx="596649" cy="596649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2119323" y="4667132"/>
              <a:ext cx="6433914" cy="347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L’enfant né aujourd’hui connaîtra-t-il l’origine de cet icône?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673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: Facteurs de qualité essentiels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Consistance du logiciel</a:t>
            </a:r>
          </a:p>
          <a:p>
            <a:pPr lvl="1"/>
            <a:r>
              <a:rPr lang="fr-CA" dirty="0"/>
              <a:t>Toujours avoir un comportement homogène et cohérent lors de l’utilisation du système</a:t>
            </a:r>
          </a:p>
          <a:p>
            <a:pPr lvl="1"/>
            <a:r>
              <a:rPr lang="fr-CA" dirty="0"/>
              <a:t>Dans le tableau ci-dessous, quel est le meilleur cas?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37889"/>
              </p:ext>
            </p:extLst>
          </p:nvPr>
        </p:nvGraphicFramePr>
        <p:xfrm>
          <a:off x="1146002" y="375637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Cas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Ouvrir / Sauvegarder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Ouvrir</a:t>
                      </a:r>
                      <a:r>
                        <a:rPr lang="fr-CA" baseline="0" dirty="0"/>
                        <a:t> / Fermer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Précédant</a:t>
                      </a:r>
                      <a:r>
                        <a:rPr lang="fr-CA" baseline="0" dirty="0"/>
                        <a:t> / Suite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Haut / Bas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Oui</a:t>
                      </a:r>
                      <a:r>
                        <a:rPr lang="fr-CA" baseline="0" dirty="0"/>
                        <a:t> / Annule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Ok / Annuler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8" descr="mess_sortie_file_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3393" y="3019400"/>
            <a:ext cx="3384550" cy="113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86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: Standardisation et consistance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Généricité</a:t>
            </a:r>
          </a:p>
          <a:p>
            <a:pPr lvl="1"/>
            <a:r>
              <a:rPr lang="fr-CA" dirty="0"/>
              <a:t>Facilité de généralisation d’expériences particulières avec le système à d’autres fonctionnalités ou d’autres logiciels</a:t>
            </a:r>
          </a:p>
          <a:p>
            <a:pPr lvl="1"/>
            <a:r>
              <a:rPr lang="fr-CA" dirty="0"/>
              <a:t>Renforce le sentiment de consistance</a:t>
            </a:r>
          </a:p>
          <a:p>
            <a:pPr lvl="1"/>
            <a:r>
              <a:rPr lang="fr-CA" dirty="0"/>
              <a:t>Quiz</a:t>
            </a:r>
          </a:p>
          <a:p>
            <a:pPr lvl="2"/>
            <a:r>
              <a:rPr lang="fr-CA" dirty="0"/>
              <a:t>Quelle est la touche pour l’aide?</a:t>
            </a:r>
          </a:p>
          <a:p>
            <a:pPr lvl="2"/>
            <a:r>
              <a:rPr lang="fr-CA" dirty="0"/>
              <a:t>Quelles sont les touches pour se déplacer dans un jeu FPS?</a:t>
            </a:r>
          </a:p>
          <a:p>
            <a:pPr lvl="2"/>
            <a:r>
              <a:rPr lang="fr-CA" dirty="0"/>
              <a:t>Quelles sont les touches pour copier-coller?</a:t>
            </a:r>
          </a:p>
          <a:p>
            <a:pPr lvl="2"/>
            <a:r>
              <a:rPr lang="fr-CA" dirty="0"/>
              <a:t>Dans les logiciels, quel est le premier menu à gauche dans la barre de menus?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925108" y="5534951"/>
            <a:ext cx="5682898" cy="736600"/>
            <a:chOff x="2308931" y="5418825"/>
            <a:chExt cx="5682898" cy="736600"/>
          </a:xfrm>
        </p:grpSpPr>
        <p:graphicFrame>
          <p:nvGraphicFramePr>
            <p:cNvPr id="4" name="Obje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016452"/>
                </p:ext>
              </p:extLst>
            </p:nvPr>
          </p:nvGraphicFramePr>
          <p:xfrm>
            <a:off x="2308931" y="5418825"/>
            <a:ext cx="109855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5" name="Image bitmap" r:id="rId3" imgW="809738" imgH="542857" progId="PBrush">
                    <p:embed/>
                  </p:oleObj>
                </mc:Choice>
                <mc:Fallback>
                  <p:oleObj name="Image bitmap" r:id="rId3" imgW="809738" imgH="542857" progId="PBrush">
                    <p:embed/>
                    <p:pic>
                      <p:nvPicPr>
                        <p:cNvPr id="4" name="Obje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931" y="5418825"/>
                          <a:ext cx="1098550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ZoneTexte 4"/>
            <p:cNvSpPr txBox="1"/>
            <p:nvPr/>
          </p:nvSpPr>
          <p:spPr>
            <a:xfrm>
              <a:off x="3555999" y="5602459"/>
              <a:ext cx="443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Dans un logiciel que signifie ces boutons?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36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: Standardisation et consistance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Certaines interfaces sont devenues des standards de facto pour l’utilisateur et participe à la généricité d’une application</a:t>
            </a:r>
          </a:p>
          <a:p>
            <a:r>
              <a:rPr lang="fr-CA" dirty="0"/>
              <a:t>Intégrer ces standards dans la conception du logiciel</a:t>
            </a:r>
          </a:p>
          <a:p>
            <a:r>
              <a:rPr lang="fr-CA" dirty="0"/>
              <a:t>Assurer la consistance entre les versions du logiciel</a:t>
            </a:r>
          </a:p>
          <a:p>
            <a:r>
              <a:rPr lang="fr-CA" dirty="0"/>
              <a:t>Conception attentive des fonctionnalités différentes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89904"/>
              </p:ext>
            </p:extLst>
          </p:nvPr>
        </p:nvGraphicFramePr>
        <p:xfrm>
          <a:off x="5260621" y="4179711"/>
          <a:ext cx="1833201" cy="119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Image bitmap" r:id="rId4" imgW="2133898" imgH="1390844" progId="Paint.Picture">
                  <p:embed/>
                </p:oleObj>
              </mc:Choice>
              <mc:Fallback>
                <p:oleObj name="Image bitmap" r:id="rId4" imgW="2133898" imgH="1390844" progId="Paint.Picture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621" y="4179711"/>
                        <a:ext cx="1833201" cy="1196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818531"/>
              </p:ext>
            </p:extLst>
          </p:nvPr>
        </p:nvGraphicFramePr>
        <p:xfrm>
          <a:off x="3431821" y="4185666"/>
          <a:ext cx="1536612" cy="124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Image bitmap" r:id="rId6" imgW="1552792" imgH="1257476" progId="Paint.Picture">
                  <p:embed/>
                </p:oleObj>
              </mc:Choice>
              <mc:Fallback>
                <p:oleObj name="Image bitmap" r:id="rId6" imgW="1552792" imgH="1257476" progId="Paint.Picture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821" y="4185666"/>
                        <a:ext cx="1536612" cy="1244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529699"/>
              </p:ext>
            </p:extLst>
          </p:nvPr>
        </p:nvGraphicFramePr>
        <p:xfrm>
          <a:off x="1603022" y="4183740"/>
          <a:ext cx="151684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Image bitmap" r:id="rId8" imgW="1704762" imgH="1380952" progId="Paint.Picture">
                  <p:embed/>
                </p:oleObj>
              </mc:Choice>
              <mc:Fallback>
                <p:oleObj name="Image bitmap" r:id="rId8" imgW="1704762" imgH="1380952" progId="Paint.Picture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022" y="4183740"/>
                        <a:ext cx="151684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132715"/>
              </p:ext>
            </p:extLst>
          </p:nvPr>
        </p:nvGraphicFramePr>
        <p:xfrm>
          <a:off x="7403746" y="4206863"/>
          <a:ext cx="2093069" cy="141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Image bitmap" r:id="rId10" imgW="2352381" imgH="1590897" progId="Paint.Picture">
                  <p:embed/>
                </p:oleObj>
              </mc:Choice>
              <mc:Fallback>
                <p:oleObj name="Image bitmap" r:id="rId10" imgW="2352381" imgH="1590897" progId="Paint.Picture">
                  <p:embed/>
                  <p:pic>
                    <p:nvPicPr>
                      <p:cNvPr id="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746" y="4206863"/>
                        <a:ext cx="2093069" cy="1415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e 20"/>
          <p:cNvGrpSpPr/>
          <p:nvPr/>
        </p:nvGrpSpPr>
        <p:grpSpPr>
          <a:xfrm>
            <a:off x="2553976" y="5870036"/>
            <a:ext cx="5413289" cy="762000"/>
            <a:chOff x="3042089" y="5837976"/>
            <a:chExt cx="5413289" cy="762000"/>
          </a:xfrm>
        </p:grpSpPr>
        <p:graphicFrame>
          <p:nvGraphicFramePr>
            <p:cNvPr id="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0623967"/>
                </p:ext>
              </p:extLst>
            </p:nvPr>
          </p:nvGraphicFramePr>
          <p:xfrm>
            <a:off x="6893364" y="5837976"/>
            <a:ext cx="58578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3" name="Image bitmap" r:id="rId12" imgW="514422" imgH="600159" progId="Paint.Picture">
                    <p:embed/>
                  </p:oleObj>
                </mc:Choice>
                <mc:Fallback>
                  <p:oleObj name="Image bitmap" r:id="rId12" imgW="514422" imgH="600159" progId="Paint.Picture">
                    <p:embed/>
                    <p:pic>
                      <p:nvPicPr>
                        <p:cNvPr id="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3364" y="5837976"/>
                          <a:ext cx="585788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8746733"/>
                </p:ext>
              </p:extLst>
            </p:nvPr>
          </p:nvGraphicFramePr>
          <p:xfrm>
            <a:off x="5826564" y="5857235"/>
            <a:ext cx="627063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4" name="Image bitmap" r:id="rId14" imgW="504762" imgH="552527" progId="Paint.Picture">
                    <p:embed/>
                  </p:oleObj>
                </mc:Choice>
                <mc:Fallback>
                  <p:oleObj name="Image bitmap" r:id="rId14" imgW="504762" imgH="552527" progId="Paint.Picture">
                    <p:embed/>
                    <p:pic>
                      <p:nvPicPr>
                        <p:cNvPr id="1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564" y="5857235"/>
                          <a:ext cx="627063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5" descr="trashca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31887" y="5837976"/>
              <a:ext cx="577850" cy="6858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7358127"/>
                </p:ext>
              </p:extLst>
            </p:nvPr>
          </p:nvGraphicFramePr>
          <p:xfrm>
            <a:off x="4912164" y="5837976"/>
            <a:ext cx="56832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5" name="Image bitmap" r:id="rId17" imgW="371527" imgH="447856" progId="Paint.Picture">
                    <p:embed/>
                  </p:oleObj>
                </mc:Choice>
                <mc:Fallback>
                  <p:oleObj name="Image bitmap" r:id="rId17" imgW="371527" imgH="447856" progId="Paint.Picture">
                    <p:embed/>
                    <p:pic>
                      <p:nvPicPr>
                        <p:cNvPr id="1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2164" y="5837976"/>
                          <a:ext cx="568325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0113131"/>
                </p:ext>
              </p:extLst>
            </p:nvPr>
          </p:nvGraphicFramePr>
          <p:xfrm>
            <a:off x="3042089" y="5837976"/>
            <a:ext cx="57150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6" name="Image bitmap" r:id="rId19" imgW="400000" imgH="533474" progId="Paint.Picture">
                    <p:embed/>
                  </p:oleObj>
                </mc:Choice>
                <mc:Fallback>
                  <p:oleObj name="Image bitmap" r:id="rId19" imgW="400000" imgH="533474" progId="Paint.Picture">
                    <p:embed/>
                    <p:pic>
                      <p:nvPicPr>
                        <p:cNvPr id="1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089" y="5837976"/>
                          <a:ext cx="571500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977" y="5837976"/>
              <a:ext cx="688401" cy="688401"/>
            </a:xfrm>
            <a:prstGeom prst="rect">
              <a:avLst/>
            </a:prstGeom>
          </p:spPr>
        </p:pic>
      </p:grpSp>
      <p:pic>
        <p:nvPicPr>
          <p:cNvPr id="14" name="Image 13" descr="Une image contenant conteneur, boîte&#10;&#10;Description générée avec un niveau de confiance élevé">
            <a:extLst>
              <a:ext uri="{FF2B5EF4-FFF2-40B4-BE49-F238E27FC236}">
                <a16:creationId xmlns:a16="http://schemas.microsoft.com/office/drawing/2014/main" id="{D495F20C-580C-4DD2-9EFB-572D0E67478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90" y="5870036"/>
            <a:ext cx="760822" cy="7608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A18A261-7DEA-4714-8583-48A5B463DA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1184" y="695980"/>
            <a:ext cx="5508659" cy="5466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4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: Diversité des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Facteur essentiel</a:t>
            </a:r>
          </a:p>
          <a:p>
            <a:r>
              <a:rPr lang="fr-CA" dirty="0"/>
              <a:t>Un logiciel s’adresse souvent à plusieurs communautés d’utilisateurs différentes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Différence entre les différentes cultures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705100" y="3340929"/>
            <a:ext cx="6781800" cy="1144588"/>
            <a:chOff x="1145822" y="3316880"/>
            <a:chExt cx="6781800" cy="1144588"/>
          </a:xfrm>
        </p:grpSpPr>
        <p:graphicFrame>
          <p:nvGraphicFramePr>
            <p:cNvPr id="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518277"/>
                </p:ext>
              </p:extLst>
            </p:nvPr>
          </p:nvGraphicFramePr>
          <p:xfrm>
            <a:off x="1145822" y="3316880"/>
            <a:ext cx="1219200" cy="1144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7" name="Clip" r:id="rId4" imgW="4278960" imgH="4016520" progId="MS_ClipArt_Gallery.2">
                    <p:embed/>
                  </p:oleObj>
                </mc:Choice>
                <mc:Fallback>
                  <p:oleObj name="Clip" r:id="rId4" imgW="4278960" imgH="4016520" progId="MS_ClipArt_Gallery.2">
                    <p:embed/>
                    <p:pic>
                      <p:nvPicPr>
                        <p:cNvPr id="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822" y="3316880"/>
                          <a:ext cx="1219200" cy="1144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" name="Picture 24" descr="j018634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113235" y="3316880"/>
              <a:ext cx="814387" cy="11430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26" descr="DIPLOM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030185" y="3316880"/>
              <a:ext cx="706437" cy="11430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7" name="Group 15"/>
            <p:cNvGrpSpPr>
              <a:grpSpLocks noChangeAspect="1"/>
            </p:cNvGrpSpPr>
            <p:nvPr/>
          </p:nvGrpSpPr>
          <p:grpSpPr bwMode="auto">
            <a:xfrm>
              <a:off x="5717822" y="3469280"/>
              <a:ext cx="838200" cy="838200"/>
              <a:chOff x="3098" y="1514"/>
              <a:chExt cx="2050" cy="2050"/>
            </a:xfrm>
          </p:grpSpPr>
          <p:sp>
            <p:nvSpPr>
              <p:cNvPr id="8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3098" y="1514"/>
                <a:ext cx="2050" cy="2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9" name="AutoShape 16"/>
              <p:cNvSpPr>
                <a:spLocks noChangeArrowheads="1"/>
              </p:cNvSpPr>
              <p:nvPr/>
            </p:nvSpPr>
            <p:spPr bwMode="auto">
              <a:xfrm>
                <a:off x="3106" y="1523"/>
                <a:ext cx="2030" cy="2030"/>
              </a:xfrm>
              <a:prstGeom prst="roundRect">
                <a:avLst>
                  <a:gd name="adj" fmla="val 12431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A"/>
              </a:p>
            </p:txBody>
          </p: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3379" y="2176"/>
                <a:ext cx="1618" cy="1277"/>
                <a:chOff x="3379" y="2176"/>
                <a:chExt cx="1618" cy="1277"/>
              </a:xfrm>
            </p:grpSpPr>
            <p:grpSp>
              <p:nvGrpSpPr>
                <p:cNvPr id="13" name="Group 19"/>
                <p:cNvGrpSpPr>
                  <a:grpSpLocks/>
                </p:cNvGrpSpPr>
                <p:nvPr/>
              </p:nvGrpSpPr>
              <p:grpSpPr bwMode="auto">
                <a:xfrm>
                  <a:off x="3379" y="2213"/>
                  <a:ext cx="1239" cy="1240"/>
                  <a:chOff x="3379" y="2213"/>
                  <a:chExt cx="1239" cy="1240"/>
                </a:xfrm>
              </p:grpSpPr>
              <p:sp>
                <p:nvSpPr>
                  <p:cNvPr id="1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2213"/>
                    <a:ext cx="1239" cy="124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CA"/>
                  </a:p>
                </p:txBody>
              </p:sp>
              <p:sp>
                <p:nvSpPr>
                  <p:cNvPr id="1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510" y="2342"/>
                    <a:ext cx="977" cy="98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fr-CA"/>
                  </a:p>
                </p:txBody>
              </p:sp>
            </p:grpSp>
            <p:sp>
              <p:nvSpPr>
                <p:cNvPr id="14" name="Freeform 20"/>
                <p:cNvSpPr>
                  <a:spLocks/>
                </p:cNvSpPr>
                <p:nvPr/>
              </p:nvSpPr>
              <p:spPr bwMode="auto">
                <a:xfrm>
                  <a:off x="3826" y="2176"/>
                  <a:ext cx="1171" cy="1072"/>
                </a:xfrm>
                <a:custGeom>
                  <a:avLst/>
                  <a:gdLst>
                    <a:gd name="T0" fmla="*/ 0 w 2341"/>
                    <a:gd name="T1" fmla="*/ 0 h 2145"/>
                    <a:gd name="T2" fmla="*/ 0 w 2341"/>
                    <a:gd name="T3" fmla="*/ 558 h 2145"/>
                    <a:gd name="T4" fmla="*/ 1222 w 2341"/>
                    <a:gd name="T5" fmla="*/ 1645 h 2145"/>
                    <a:gd name="T6" fmla="*/ 1459 w 2341"/>
                    <a:gd name="T7" fmla="*/ 2145 h 2145"/>
                    <a:gd name="T8" fmla="*/ 2331 w 2341"/>
                    <a:gd name="T9" fmla="*/ 1697 h 2145"/>
                    <a:gd name="T10" fmla="*/ 2341 w 2341"/>
                    <a:gd name="T11" fmla="*/ 0 h 2145"/>
                    <a:gd name="T12" fmla="*/ 0 w 2341"/>
                    <a:gd name="T13" fmla="*/ 0 h 2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41" h="2145">
                      <a:moveTo>
                        <a:pt x="0" y="0"/>
                      </a:moveTo>
                      <a:lnTo>
                        <a:pt x="0" y="558"/>
                      </a:lnTo>
                      <a:lnTo>
                        <a:pt x="1222" y="1645"/>
                      </a:lnTo>
                      <a:lnTo>
                        <a:pt x="1459" y="2145"/>
                      </a:lnTo>
                      <a:lnTo>
                        <a:pt x="2331" y="1697"/>
                      </a:lnTo>
                      <a:lnTo>
                        <a:pt x="23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CA"/>
                </a:p>
              </p:txBody>
            </p:sp>
          </p:grpSp>
          <p:sp>
            <p:nvSpPr>
              <p:cNvPr id="11" name="Oval 22"/>
              <p:cNvSpPr>
                <a:spLocks noChangeArrowheads="1"/>
              </p:cNvSpPr>
              <p:nvPr/>
            </p:nvSpPr>
            <p:spPr bwMode="auto">
              <a:xfrm>
                <a:off x="3866" y="1619"/>
                <a:ext cx="344" cy="34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12" name="Freeform 23"/>
              <p:cNvSpPr>
                <a:spLocks/>
              </p:cNvSpPr>
              <p:nvPr/>
            </p:nvSpPr>
            <p:spPr bwMode="auto">
              <a:xfrm>
                <a:off x="3887" y="1854"/>
                <a:ext cx="973" cy="1362"/>
              </a:xfrm>
              <a:custGeom>
                <a:avLst/>
                <a:gdLst>
                  <a:gd name="T0" fmla="*/ 0 w 1948"/>
                  <a:gd name="T1" fmla="*/ 0 h 2724"/>
                  <a:gd name="T2" fmla="*/ 0 w 1948"/>
                  <a:gd name="T3" fmla="*/ 1687 h 2724"/>
                  <a:gd name="T4" fmla="*/ 870 w 1948"/>
                  <a:gd name="T5" fmla="*/ 1687 h 2724"/>
                  <a:gd name="T6" fmla="*/ 1478 w 1948"/>
                  <a:gd name="T7" fmla="*/ 2724 h 2724"/>
                  <a:gd name="T8" fmla="*/ 1948 w 1948"/>
                  <a:gd name="T9" fmla="*/ 2475 h 2724"/>
                  <a:gd name="T10" fmla="*/ 1824 w 1948"/>
                  <a:gd name="T11" fmla="*/ 2210 h 2724"/>
                  <a:gd name="T12" fmla="*/ 1589 w 1948"/>
                  <a:gd name="T13" fmla="*/ 2336 h 2724"/>
                  <a:gd name="T14" fmla="*/ 1049 w 1948"/>
                  <a:gd name="T15" fmla="*/ 1380 h 2724"/>
                  <a:gd name="T16" fmla="*/ 315 w 1948"/>
                  <a:gd name="T17" fmla="*/ 1380 h 2724"/>
                  <a:gd name="T18" fmla="*/ 315 w 1948"/>
                  <a:gd name="T19" fmla="*/ 1051 h 2724"/>
                  <a:gd name="T20" fmla="*/ 870 w 1948"/>
                  <a:gd name="T21" fmla="*/ 1051 h 2724"/>
                  <a:gd name="T22" fmla="*/ 870 w 1948"/>
                  <a:gd name="T23" fmla="*/ 775 h 2724"/>
                  <a:gd name="T24" fmla="*/ 317 w 1948"/>
                  <a:gd name="T25" fmla="*/ 775 h 2724"/>
                  <a:gd name="T26" fmla="*/ 317 w 1948"/>
                  <a:gd name="T27" fmla="*/ 0 h 2724"/>
                  <a:gd name="T28" fmla="*/ 0 w 1948"/>
                  <a:gd name="T29" fmla="*/ 0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48" h="2724">
                    <a:moveTo>
                      <a:pt x="0" y="0"/>
                    </a:moveTo>
                    <a:lnTo>
                      <a:pt x="0" y="1687"/>
                    </a:lnTo>
                    <a:lnTo>
                      <a:pt x="870" y="1687"/>
                    </a:lnTo>
                    <a:lnTo>
                      <a:pt x="1478" y="2724"/>
                    </a:lnTo>
                    <a:lnTo>
                      <a:pt x="1948" y="2475"/>
                    </a:lnTo>
                    <a:lnTo>
                      <a:pt x="1824" y="2210"/>
                    </a:lnTo>
                    <a:lnTo>
                      <a:pt x="1589" y="2336"/>
                    </a:lnTo>
                    <a:lnTo>
                      <a:pt x="1049" y="1380"/>
                    </a:lnTo>
                    <a:lnTo>
                      <a:pt x="315" y="1380"/>
                    </a:lnTo>
                    <a:lnTo>
                      <a:pt x="315" y="1051"/>
                    </a:lnTo>
                    <a:lnTo>
                      <a:pt x="870" y="1051"/>
                    </a:lnTo>
                    <a:lnTo>
                      <a:pt x="870" y="775"/>
                    </a:lnTo>
                    <a:lnTo>
                      <a:pt x="317" y="775"/>
                    </a:lnTo>
                    <a:lnTo>
                      <a:pt x="31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A"/>
              </a:p>
            </p:txBody>
          </p:sp>
        </p:grpSp>
        <p:pic>
          <p:nvPicPr>
            <p:cNvPr id="17" name="Picture 33" descr="FRUSTRA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822" y="3316880"/>
              <a:ext cx="1016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250586813"/>
              </p:ext>
            </p:extLst>
          </p:nvPr>
        </p:nvGraphicFramePr>
        <p:xfrm>
          <a:off x="1088320" y="5430456"/>
          <a:ext cx="2828925" cy="65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25" name="Groupe 24"/>
          <p:cNvGrpSpPr/>
          <p:nvPr/>
        </p:nvGrpSpPr>
        <p:grpSpPr>
          <a:xfrm>
            <a:off x="4668189" y="5223966"/>
            <a:ext cx="6093014" cy="1544622"/>
            <a:chOff x="4165126" y="5058151"/>
            <a:chExt cx="6093014" cy="1544622"/>
          </a:xfrm>
        </p:grpSpPr>
        <p:grpSp>
          <p:nvGrpSpPr>
            <p:cNvPr id="22" name="Groupe 21"/>
            <p:cNvGrpSpPr/>
            <p:nvPr/>
          </p:nvGrpSpPr>
          <p:grpSpPr>
            <a:xfrm>
              <a:off x="4165126" y="5058151"/>
              <a:ext cx="2991279" cy="1544622"/>
              <a:chOff x="6642408" y="4791154"/>
              <a:chExt cx="2991279" cy="1544622"/>
            </a:xfrm>
          </p:grpSpPr>
          <p:pic>
            <p:nvPicPr>
              <p:cNvPr id="18" name="Picture 30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408" y="4791154"/>
                <a:ext cx="993615" cy="1544622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1" name="ZoneTexte 20"/>
              <p:cNvSpPr txBox="1"/>
              <p:nvPr/>
            </p:nvSpPr>
            <p:spPr>
              <a:xfrm>
                <a:off x="7636024" y="5123465"/>
                <a:ext cx="1997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Écriture verticale</a:t>
                </a:r>
              </a:p>
            </p:txBody>
          </p:sp>
        </p:grp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238" y="5076276"/>
              <a:ext cx="1685902" cy="1391008"/>
            </a:xfrm>
            <a:prstGeom prst="rect">
              <a:avLst/>
            </a:prstGeom>
          </p:spPr>
        </p:pic>
        <p:sp>
          <p:nvSpPr>
            <p:cNvPr id="24" name="ZoneTexte 23"/>
            <p:cNvSpPr txBox="1"/>
            <p:nvPr/>
          </p:nvSpPr>
          <p:spPr>
            <a:xfrm>
              <a:off x="5902150" y="5843401"/>
              <a:ext cx="252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Écriture droite-gauche</a:t>
              </a:r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96" y="5531561"/>
            <a:ext cx="394048" cy="39404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85" y="5574409"/>
            <a:ext cx="275741" cy="3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3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: 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CA" dirty="0"/>
              <a:t>Voiture</a:t>
            </a:r>
          </a:p>
          <a:p>
            <a:pPr marL="383540" lvl="1"/>
            <a:r>
              <a:rPr lang="fr-CA" dirty="0"/>
              <a:t>Tous les contrôles nécessaires à la conduite du véhicule</a:t>
            </a:r>
            <a:endParaRPr lang="fr-CA">
              <a:cs typeface="Calibri" panose="020F0502020204030204"/>
            </a:endParaRPr>
          </a:p>
          <a:p>
            <a:r>
              <a:rPr lang="fr-CA" dirty="0"/>
              <a:t>Ordinateur</a:t>
            </a:r>
          </a:p>
          <a:p>
            <a:pPr marL="383540" lvl="1"/>
            <a:r>
              <a:rPr lang="fr-CA" dirty="0"/>
              <a:t>Souris, clavier, écran (KVM)</a:t>
            </a:r>
            <a:endParaRPr lang="fr-CA">
              <a:cs typeface="Calibri" panose="020F0502020204030204"/>
            </a:endParaRPr>
          </a:p>
          <a:p>
            <a:r>
              <a:rPr lang="fr-CA" dirty="0"/>
              <a:t>Autres exemples?</a:t>
            </a:r>
          </a:p>
          <a:p>
            <a:pPr marL="383540" lvl="1"/>
            <a:r>
              <a:rPr lang="fr-CA" dirty="0"/>
              <a:t>En développement?</a:t>
            </a:r>
            <a:endParaRPr lang="fr-CA">
              <a:cs typeface="Calibri" panose="020F0502020204030204"/>
            </a:endParaRPr>
          </a:p>
          <a:p>
            <a:pPr marL="383540" lvl="1"/>
            <a:r>
              <a:rPr lang="fr-CA" dirty="0"/>
              <a:t>En interface graphique utilisateur (Autres que KVM)?</a:t>
            </a:r>
            <a:endParaRPr lang="fr-CA">
              <a:cs typeface="Calibri" panose="020F0502020204030204"/>
            </a:endParaRPr>
          </a:p>
          <a:p>
            <a:pPr marL="383540" lvl="1"/>
            <a:endParaRPr lang="fr-CA">
              <a:cs typeface="Calibri" panose="020F0502020204030204"/>
            </a:endParaRPr>
          </a:p>
          <a:p>
            <a:pPr marL="200660" lvl="1" indent="0">
              <a:buNone/>
            </a:pPr>
            <a:r>
              <a:rPr lang="fr-CA">
                <a:cs typeface="Calibri" panose="020F0502020204030204"/>
              </a:rPr>
              <a:t>(Secret: Mathieu est le meilleur, c'est pas lui qui le dit)</a:t>
            </a:r>
          </a:p>
        </p:txBody>
      </p:sp>
    </p:spTree>
    <p:extLst>
      <p:ext uri="{BB962C8B-B14F-4D97-AF65-F5344CB8AC3E}">
        <p14:creationId xmlns:p14="http://schemas.microsoft.com/office/powerpoint/2010/main" val="87131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Facteur : Niveau d’expertise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Novice et première utilisation</a:t>
            </a:r>
          </a:p>
          <a:p>
            <a:pPr lvl="1"/>
            <a:r>
              <a:rPr lang="fr-CA" dirty="0"/>
              <a:t>Anxieux, à rassurer pour faciliter l’apprentissage et éviter les rejets</a:t>
            </a:r>
          </a:p>
          <a:p>
            <a:pPr lvl="1"/>
            <a:r>
              <a:rPr lang="fr-CA" dirty="0"/>
              <a:t>Parfois et souvent, réfractaire aux changements</a:t>
            </a:r>
          </a:p>
          <a:p>
            <a:pPr lvl="1"/>
            <a:r>
              <a:rPr lang="fr-CA" dirty="0"/>
              <a:t>Limiter le nombre d’actions et de concepts</a:t>
            </a:r>
          </a:p>
          <a:p>
            <a:pPr lvl="1"/>
            <a:r>
              <a:rPr lang="fr-CA" dirty="0"/>
              <a:t>Feedback d’information</a:t>
            </a:r>
          </a:p>
          <a:p>
            <a:pPr lvl="1"/>
            <a:r>
              <a:rPr lang="fr-CA" dirty="0"/>
              <a:t>Messages d’erreur informatifs</a:t>
            </a:r>
          </a:p>
          <a:p>
            <a:pPr lvl="1"/>
            <a:r>
              <a:rPr lang="fr-CA" dirty="0"/>
              <a:t>Manuel d’utilisateur intuitif, didacticiel</a:t>
            </a:r>
          </a:p>
          <a:p>
            <a:pPr lvl="1"/>
            <a:r>
              <a:rPr lang="fr-CA" dirty="0"/>
              <a:t>Aide contextuelle</a:t>
            </a:r>
          </a:p>
        </p:txBody>
      </p:sp>
      <p:pic>
        <p:nvPicPr>
          <p:cNvPr id="4" name="Picture 22" descr="FRUSTR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224" y="3637822"/>
            <a:ext cx="2022657" cy="22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50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Facteur : Niveau d’expertise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Utilisateur occasionnel</a:t>
            </a:r>
          </a:p>
          <a:p>
            <a:pPr lvl="1"/>
            <a:r>
              <a:rPr lang="fr-CA" dirty="0"/>
              <a:t>Connaissance globale du système mais a de la difficulté à se rappeler la position des différentes fonctionnalités</a:t>
            </a:r>
          </a:p>
          <a:p>
            <a:pPr lvl="1"/>
            <a:r>
              <a:rPr lang="fr-CA" dirty="0"/>
              <a:t>Consistance de l’interface</a:t>
            </a:r>
          </a:p>
          <a:p>
            <a:pPr lvl="1"/>
            <a:r>
              <a:rPr lang="fr-CA" dirty="0"/>
              <a:t>Prévention des erreurs</a:t>
            </a:r>
          </a:p>
          <a:p>
            <a:pPr lvl="2"/>
            <a:r>
              <a:rPr lang="fr-CA" dirty="0"/>
              <a:t>Utilisateur-explorateur</a:t>
            </a:r>
          </a:p>
          <a:p>
            <a:pPr lvl="1"/>
            <a:r>
              <a:rPr lang="fr-CA" dirty="0"/>
              <a:t>Aide en ligne</a:t>
            </a:r>
          </a:p>
        </p:txBody>
      </p:sp>
    </p:spTree>
    <p:extLst>
      <p:ext uri="{BB962C8B-B14F-4D97-AF65-F5344CB8AC3E}">
        <p14:creationId xmlns:p14="http://schemas.microsoft.com/office/powerpoint/2010/main" val="123575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Facteur : Niveau d’expertise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Expert</a:t>
            </a:r>
          </a:p>
          <a:p>
            <a:pPr lvl="1"/>
            <a:r>
              <a:rPr lang="fr-CA" dirty="0"/>
              <a:t>Excellente connaissance du domaine de la tâche, du système et de son interface</a:t>
            </a:r>
          </a:p>
          <a:p>
            <a:pPr lvl="2"/>
            <a:r>
              <a:rPr lang="fr-CA" dirty="0"/>
              <a:t>Recherche avant tout l’efficacité et la rapidité</a:t>
            </a:r>
          </a:p>
          <a:p>
            <a:pPr lvl="1"/>
            <a:r>
              <a:rPr lang="fr-CA" dirty="0"/>
              <a:t>Raccourcis clavier</a:t>
            </a:r>
          </a:p>
          <a:p>
            <a:pPr lvl="1"/>
            <a:r>
              <a:rPr lang="fr-CA" dirty="0"/>
              <a:t>Ligne </a:t>
            </a:r>
            <a:r>
              <a:rPr lang="fr-CA"/>
              <a:t>de commandes</a:t>
            </a:r>
            <a:endParaRPr lang="fr-CA" dirty="0"/>
          </a:p>
          <a:p>
            <a:pPr lvl="1"/>
            <a:r>
              <a:rPr lang="fr-CA" dirty="0"/>
              <a:t>Création de macros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73" y="1846263"/>
            <a:ext cx="3091055" cy="4022725"/>
          </a:xfrm>
        </p:spPr>
      </p:pic>
    </p:spTree>
    <p:extLst>
      <p:ext uri="{BB962C8B-B14F-4D97-AF65-F5344CB8AC3E}">
        <p14:creationId xmlns:p14="http://schemas.microsoft.com/office/powerpoint/2010/main" val="3211078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: flexibilité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5803" y="2055532"/>
            <a:ext cx="4313864" cy="3777622"/>
          </a:xfrm>
        </p:spPr>
        <p:txBody>
          <a:bodyPr/>
          <a:lstStyle/>
          <a:p>
            <a:r>
              <a:rPr lang="fr-CA" dirty="0"/>
              <a:t>Adaptation</a:t>
            </a:r>
          </a:p>
          <a:p>
            <a:pPr lvl="1"/>
            <a:r>
              <a:rPr lang="fr-CA" dirty="0"/>
              <a:t>Adaptabilité : Paramétrisation par l’utilisateur</a:t>
            </a:r>
          </a:p>
          <a:p>
            <a:pPr lvl="2"/>
            <a:r>
              <a:rPr lang="fr-CA" dirty="0"/>
              <a:t>Ex : Possibilité de créer ses propres raccourcis claviers</a:t>
            </a:r>
          </a:p>
          <a:p>
            <a:pPr lvl="1"/>
            <a:r>
              <a:rPr lang="fr-CA" dirty="0"/>
              <a:t>Adaptativité : Modification initiée par le système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63" y="2169073"/>
            <a:ext cx="2505199" cy="3778250"/>
          </a:xfrm>
        </p:spPr>
      </p:pic>
      <p:grpSp>
        <p:nvGrpSpPr>
          <p:cNvPr id="9" name="Groupe 8"/>
          <p:cNvGrpSpPr/>
          <p:nvPr/>
        </p:nvGrpSpPr>
        <p:grpSpPr>
          <a:xfrm>
            <a:off x="6932386" y="3537880"/>
            <a:ext cx="5238371" cy="2438400"/>
            <a:chOff x="5712178" y="3454400"/>
            <a:chExt cx="5238371" cy="2438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5712178" y="3454400"/>
              <a:ext cx="1806222" cy="24384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Accolade fermante 6"/>
            <p:cNvSpPr/>
            <p:nvPr/>
          </p:nvSpPr>
          <p:spPr>
            <a:xfrm>
              <a:off x="7635522" y="3454400"/>
              <a:ext cx="1016000" cy="2438400"/>
            </a:xfrm>
            <a:prstGeom prst="rightBrac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8651522" y="4488934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Le système s’adapte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396327" y="4643553"/>
            <a:ext cx="2743059" cy="1816966"/>
            <a:chOff x="1396327" y="4643553"/>
            <a:chExt cx="2743059" cy="1816966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619" y="6041361"/>
              <a:ext cx="2162477" cy="419158"/>
            </a:xfrm>
            <a:prstGeom prst="rect">
              <a:avLst/>
            </a:prstGeom>
          </p:spPr>
        </p:pic>
        <p:sp>
          <p:nvSpPr>
            <p:cNvPr id="11" name="Rectangle à coins arrondis 10"/>
            <p:cNvSpPr/>
            <p:nvPr/>
          </p:nvSpPr>
          <p:spPr>
            <a:xfrm>
              <a:off x="1515320" y="5947323"/>
              <a:ext cx="2421909" cy="33020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Accolade ouvrante 11"/>
            <p:cNvSpPr/>
            <p:nvPr/>
          </p:nvSpPr>
          <p:spPr>
            <a:xfrm rot="5400000">
              <a:off x="2444215" y="4408007"/>
              <a:ext cx="563402" cy="2421193"/>
            </a:xfrm>
            <a:prstGeom prst="leftBrace">
              <a:avLst>
                <a:gd name="adj1" fmla="val 8333"/>
                <a:gd name="adj2" fmla="val 47909"/>
              </a:avLst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96327" y="4643553"/>
              <a:ext cx="2743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dirty="0"/>
                <a:t>L’utilisateur adapte le</a:t>
              </a:r>
              <a:br>
                <a:rPr lang="fr-CA" dirty="0"/>
              </a:br>
              <a:r>
                <a:rPr lang="fr-CA" dirty="0"/>
                <a:t>logiciel selon ses besoins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133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: Styles d’interactions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Plusieurs styles d’interaction envisageable pour une tâche donnée</a:t>
            </a:r>
          </a:p>
          <a:p>
            <a:pPr lvl="1"/>
            <a:r>
              <a:rPr lang="fr-CA" dirty="0"/>
              <a:t>Langage de commande</a:t>
            </a:r>
          </a:p>
          <a:p>
            <a:pPr lvl="1"/>
            <a:r>
              <a:rPr lang="fr-CA" dirty="0"/>
              <a:t>Langages de requêtes et questions / réponses</a:t>
            </a:r>
          </a:p>
          <a:p>
            <a:pPr lvl="1"/>
            <a:r>
              <a:rPr lang="fr-CA" dirty="0"/>
              <a:t>Menus</a:t>
            </a:r>
          </a:p>
          <a:p>
            <a:pPr lvl="1"/>
            <a:r>
              <a:rPr lang="fr-CA" dirty="0"/>
              <a:t>Manipulation directe: interfaces WIMP</a:t>
            </a:r>
          </a:p>
          <a:p>
            <a:pPr lvl="1"/>
            <a:r>
              <a:rPr lang="fr-CA" dirty="0"/>
              <a:t>Formulaires de saisie</a:t>
            </a:r>
          </a:p>
          <a:p>
            <a:pPr lvl="1"/>
            <a:r>
              <a:rPr lang="fr-CA" dirty="0"/>
              <a:t>Interfaces tactiles</a:t>
            </a:r>
          </a:p>
          <a:p>
            <a:pPr lvl="1"/>
            <a:r>
              <a:rPr lang="fr-CA" dirty="0"/>
              <a:t>Langage naturel (écrit, parole)</a:t>
            </a:r>
          </a:p>
          <a:p>
            <a:pPr lvl="1"/>
            <a:r>
              <a:rPr lang="fr-CA" dirty="0"/>
              <a:t>Interfaces 3D, gestuelles, réalité augmentée…</a:t>
            </a:r>
          </a:p>
        </p:txBody>
      </p:sp>
    </p:spTree>
    <p:extLst>
      <p:ext uri="{BB962C8B-B14F-4D97-AF65-F5344CB8AC3E}">
        <p14:creationId xmlns:p14="http://schemas.microsoft.com/office/powerpoint/2010/main" val="3677201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: Styles d’interactions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269304"/>
              </p:ext>
            </p:extLst>
          </p:nvPr>
        </p:nvGraphicFramePr>
        <p:xfrm>
          <a:off x="1608083" y="1681655"/>
          <a:ext cx="98965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8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149">
                <a:tc>
                  <a:txBody>
                    <a:bodyPr/>
                    <a:lstStyle/>
                    <a:p>
                      <a:endParaRPr lang="fr-CA" sz="3200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3200" dirty="0"/>
                        <a:t>Avantages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3200" dirty="0"/>
                        <a:t>Inconvénients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550">
                <a:tc>
                  <a:txBody>
                    <a:bodyPr/>
                    <a:lstStyle/>
                    <a:p>
                      <a:r>
                        <a:rPr lang="fr-CA" sz="1400" dirty="0"/>
                        <a:t>Langages</a:t>
                      </a:r>
                      <a:r>
                        <a:rPr lang="fr-CA" sz="1400" baseline="0" dirty="0"/>
                        <a:t> de commande</a:t>
                      </a:r>
                      <a:endParaRPr lang="fr-CA" sz="1400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 dirty="0"/>
                        <a:t>complexité</a:t>
                      </a:r>
                    </a:p>
                    <a:p>
                      <a:r>
                        <a:rPr lang="fr-CA" sz="1400" dirty="0"/>
                        <a:t>flexibilité</a:t>
                      </a:r>
                    </a:p>
                    <a:p>
                      <a:r>
                        <a:rPr lang="fr-CA" sz="1400" dirty="0"/>
                        <a:t>richesse d’expression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 dirty="0"/>
                        <a:t>complexité</a:t>
                      </a:r>
                    </a:p>
                    <a:p>
                      <a:r>
                        <a:rPr lang="fr-CA" sz="1400" dirty="0"/>
                        <a:t>apprentissage</a:t>
                      </a:r>
                    </a:p>
                    <a:p>
                      <a:r>
                        <a:rPr lang="fr-CA" sz="1400" dirty="0"/>
                        <a:t>erreurs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550">
                <a:tc>
                  <a:txBody>
                    <a:bodyPr/>
                    <a:lstStyle/>
                    <a:p>
                      <a:r>
                        <a:rPr lang="fr-CA" sz="1400" dirty="0"/>
                        <a:t>Sélection</a:t>
                      </a:r>
                      <a:r>
                        <a:rPr lang="fr-CA" sz="1400" baseline="0" dirty="0"/>
                        <a:t> de menus</a:t>
                      </a:r>
                      <a:endParaRPr lang="fr-CA" sz="1400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 dirty="0"/>
                        <a:t>structuration</a:t>
                      </a:r>
                    </a:p>
                    <a:p>
                      <a:r>
                        <a:rPr lang="fr-CA" sz="1400" dirty="0"/>
                        <a:t>apprentissage aisé</a:t>
                      </a:r>
                    </a:p>
                    <a:p>
                      <a:r>
                        <a:rPr lang="fr-CA" sz="1400" dirty="0"/>
                        <a:t>gestion erreurs 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 dirty="0"/>
                        <a:t>lenteur</a:t>
                      </a:r>
                    </a:p>
                    <a:p>
                      <a:r>
                        <a:rPr lang="fr-CA" sz="1400" dirty="0"/>
                        <a:t>masquage info</a:t>
                      </a:r>
                    </a:p>
                    <a:p>
                      <a:r>
                        <a:rPr lang="fr-CA" sz="1400" dirty="0"/>
                        <a:t>peu flexible 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22">
                <a:tc>
                  <a:txBody>
                    <a:bodyPr/>
                    <a:lstStyle/>
                    <a:p>
                      <a:r>
                        <a:rPr lang="fr-CA" sz="1400" dirty="0"/>
                        <a:t>Manipulation</a:t>
                      </a:r>
                      <a:r>
                        <a:rPr lang="fr-CA" sz="1400" baseline="0" dirty="0"/>
                        <a:t> directe (WIMP)</a:t>
                      </a:r>
                      <a:endParaRPr lang="fr-CA" sz="1400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 dirty="0"/>
                        <a:t>visuel</a:t>
                      </a:r>
                    </a:p>
                    <a:p>
                      <a:r>
                        <a:rPr lang="fr-CA" sz="1400" dirty="0"/>
                        <a:t>apprentissage aisé</a:t>
                      </a:r>
                    </a:p>
                    <a:p>
                      <a:r>
                        <a:rPr lang="fr-CA" sz="1400" dirty="0"/>
                        <a:t>rétention apprentissage</a:t>
                      </a:r>
                    </a:p>
                    <a:p>
                      <a:r>
                        <a:rPr lang="fr-CA" sz="1400" dirty="0"/>
                        <a:t>flexibilité</a:t>
                      </a:r>
                    </a:p>
                    <a:p>
                      <a:r>
                        <a:rPr lang="fr-CA" sz="1400" dirty="0"/>
                        <a:t>WYSIWYG 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 dirty="0"/>
                        <a:t>lenteur (relative)</a:t>
                      </a:r>
                    </a:p>
                    <a:p>
                      <a:r>
                        <a:rPr lang="fr-CA" sz="1400" dirty="0"/>
                        <a:t>pointage</a:t>
                      </a:r>
                    </a:p>
                    <a:p>
                      <a:r>
                        <a:rPr lang="fr-CA" sz="1400" dirty="0"/>
                        <a:t>ambiguïté icônes</a:t>
                      </a:r>
                    </a:p>
                    <a:p>
                      <a:r>
                        <a:rPr lang="fr-CA" sz="1400" dirty="0"/>
                        <a:t>coûteux en espace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550">
                <a:tc>
                  <a:txBody>
                    <a:bodyPr/>
                    <a:lstStyle/>
                    <a:p>
                      <a:r>
                        <a:rPr lang="fr-CA" sz="1400" dirty="0"/>
                        <a:t>Formulaires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b="1" dirty="0"/>
                        <a:t>saisie données</a:t>
                      </a:r>
                    </a:p>
                    <a:p>
                      <a:r>
                        <a:rPr lang="fr-CA" sz="1400" dirty="0"/>
                        <a:t>apprentissage aisé</a:t>
                      </a:r>
                    </a:p>
                    <a:p>
                      <a:r>
                        <a:rPr lang="fr-CA" sz="1400" dirty="0"/>
                        <a:t>prévention erreurs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usage spécifique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64">
                <a:tc>
                  <a:txBody>
                    <a:bodyPr/>
                    <a:lstStyle/>
                    <a:p>
                      <a:r>
                        <a:rPr lang="fr-CA" sz="1400" dirty="0"/>
                        <a:t>Langage naturel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Naturalité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Imprécision (accent)</a:t>
                      </a:r>
                    </a:p>
                    <a:p>
                      <a:r>
                        <a:rPr lang="fr-CA" sz="1400" dirty="0"/>
                        <a:t>ambiguïté 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064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2809" y="2179520"/>
            <a:ext cx="1364400" cy="1364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: Styles d’interactions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018097" y="2360621"/>
            <a:ext cx="7015277" cy="3523125"/>
            <a:chOff x="611188" y="1412875"/>
            <a:chExt cx="7632700" cy="460692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682625" y="2222500"/>
              <a:ext cx="2736850" cy="925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541338" indent="-36195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255713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43510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fr-FR" sz="2000" b="1" dirty="0">
                  <a:latin typeface="Arial" charset="0"/>
                  <a:cs typeface="Arial" charset="0"/>
                </a:rPr>
                <a:t>Langages de commande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3168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541338" indent="-36195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255713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43510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fr-FR" sz="2000" b="1" dirty="0">
                  <a:latin typeface="Arial" charset="0"/>
                  <a:cs typeface="Arial" charset="0"/>
                </a:rPr>
                <a:t>Sélection</a:t>
              </a:r>
              <a:r>
                <a:rPr lang="fr-FR" dirty="0"/>
                <a:t> </a:t>
              </a:r>
              <a:r>
                <a:rPr lang="fr-FR" sz="2000" b="1" dirty="0">
                  <a:latin typeface="Arial" charset="0"/>
                  <a:cs typeface="Arial" charset="0"/>
                </a:rPr>
                <a:t>de</a:t>
              </a:r>
              <a:r>
                <a:rPr lang="fr-FR" dirty="0"/>
                <a:t> </a:t>
              </a:r>
              <a:r>
                <a:rPr lang="fr-FR" sz="2000" b="1" dirty="0">
                  <a:latin typeface="Arial" charset="0"/>
                  <a:cs typeface="Arial" charset="0"/>
                </a:rPr>
                <a:t>menus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12775" y="4035425"/>
              <a:ext cx="3311525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541338" indent="-36195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255713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43510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fr-FR" sz="2000" b="1">
                  <a:latin typeface="Arial" charset="0"/>
                  <a:cs typeface="Arial" charset="0"/>
                </a:rPr>
                <a:t>Manipulation</a:t>
              </a:r>
              <a:r>
                <a:rPr lang="fr-FR"/>
                <a:t> </a:t>
              </a:r>
              <a:r>
                <a:rPr lang="fr-FR" sz="2000" b="1">
                  <a:latin typeface="Arial" charset="0"/>
                  <a:cs typeface="Arial" charset="0"/>
                </a:rPr>
                <a:t>directe</a:t>
              </a:r>
              <a:r>
                <a:rPr lang="fr-FR"/>
                <a:t> </a:t>
              </a:r>
              <a:r>
                <a:rPr lang="fr-FR" sz="2000" b="1">
                  <a:latin typeface="Arial" charset="0"/>
                  <a:cs typeface="Arial" charset="0"/>
                </a:rPr>
                <a:t>(WIMP)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12775" y="5622925"/>
              <a:ext cx="36718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541338" indent="-36195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255713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435100"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87638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fr-FR" sz="2000" b="1">
                  <a:latin typeface="Arial" charset="0"/>
                  <a:cs typeface="Arial" charset="0"/>
                </a:rPr>
                <a:t>Formulaires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 rot="19358425">
              <a:off x="4067175" y="1447800"/>
              <a:ext cx="989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 dirty="0">
                  <a:latin typeface="Arial" charset="0"/>
                  <a:cs typeface="Arial" charset="0"/>
                </a:rPr>
                <a:t>novice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 rot="19358425">
              <a:off x="5583238" y="1412875"/>
              <a:ext cx="16525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>
                  <a:latin typeface="Arial" charset="0"/>
                  <a:cs typeface="Arial" charset="0"/>
                </a:rPr>
                <a:t>occasionnel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 rot="19358425">
              <a:off x="7235825" y="1519238"/>
              <a:ext cx="946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 dirty="0">
                  <a:latin typeface="Arial" charset="0"/>
                  <a:cs typeface="Arial" charset="0"/>
                </a:rPr>
                <a:t>expert</a:t>
              </a:r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3995738" y="4221163"/>
              <a:ext cx="4248150" cy="431800"/>
              <a:chOff x="2517" y="2659"/>
              <a:chExt cx="2676" cy="272"/>
            </a:xfrm>
          </p:grpSpPr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2517" y="2659"/>
                <a:ext cx="862" cy="27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24" y="2659"/>
                <a:ext cx="862" cy="27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331" y="2659"/>
                <a:ext cx="862" cy="272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CCFFCC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643438" y="5516563"/>
              <a:ext cx="3600450" cy="431800"/>
              <a:chOff x="2925" y="3249"/>
              <a:chExt cx="2268" cy="272"/>
            </a:xfrm>
          </p:grpSpPr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>
                <a:off x="3424" y="3249"/>
                <a:ext cx="862" cy="272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4331" y="3249"/>
                <a:ext cx="862" cy="272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21" name="Rectangle 27"/>
              <p:cNvSpPr>
                <a:spLocks noChangeArrowheads="1"/>
              </p:cNvSpPr>
              <p:nvPr/>
            </p:nvSpPr>
            <p:spPr bwMode="auto">
              <a:xfrm>
                <a:off x="2925" y="3249"/>
                <a:ext cx="454" cy="272"/>
              </a:xfrm>
              <a:prstGeom prst="rect">
                <a:avLst/>
              </a:prstGeom>
              <a:gradFill rotWithShape="1">
                <a:gsLst>
                  <a:gs pos="0">
                    <a:srgbClr val="CCFFCC">
                      <a:alpha val="75000"/>
                    </a:srgbClr>
                  </a:gs>
                  <a:gs pos="100000">
                    <a:srgbClr val="66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</p:grp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6875463" y="2420939"/>
              <a:ext cx="1368425" cy="4318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grpSp>
          <p:nvGrpSpPr>
            <p:cNvPr id="15" name="Group 30"/>
            <p:cNvGrpSpPr>
              <a:grpSpLocks/>
            </p:cNvGrpSpPr>
            <p:nvPr/>
          </p:nvGrpSpPr>
          <p:grpSpPr bwMode="auto">
            <a:xfrm>
              <a:off x="3995738" y="3276600"/>
              <a:ext cx="4248150" cy="439738"/>
              <a:chOff x="2517" y="2064"/>
              <a:chExt cx="2676" cy="277"/>
            </a:xfrm>
          </p:grpSpPr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2517" y="2069"/>
                <a:ext cx="862" cy="27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3424" y="2069"/>
                <a:ext cx="862" cy="27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/>
            </p:nvSpPr>
            <p:spPr bwMode="auto">
              <a:xfrm>
                <a:off x="4331" y="2064"/>
                <a:ext cx="862" cy="272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CCFFCC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A"/>
              </a:p>
            </p:txBody>
          </p:sp>
        </p:grpSp>
      </p:grpSp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57" y="2360183"/>
            <a:ext cx="1323188" cy="172896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762D923-9078-4994-B00B-B27938980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108" y="627829"/>
            <a:ext cx="1965887" cy="19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2.77556E-17 -2.22222E-6 L 1.16016 -0.0004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F39C8-064A-46EC-981F-EA461004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le fun!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945DF-7A8B-4BAE-956E-0D6CA44A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u="sng" dirty="0">
                <a:hlinkClick r:id="rId2"/>
              </a:rPr>
              <a:t>https://uxdesign.cc/the-worst-volume-control-ui-in-the-world-60713dc86950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7694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lignes directrices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7396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Lignes directrices (</a:t>
            </a:r>
            <a:r>
              <a:rPr lang="fr-CA" i="1" dirty="0"/>
              <a:t>guidelines)</a:t>
            </a:r>
            <a:r>
              <a:rPr lang="fr-CA" dirty="0"/>
              <a:t> : Description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lignes directrices sont les normes établies par les organismes fournisseurs de système</a:t>
            </a:r>
          </a:p>
          <a:p>
            <a:pPr lvl="1"/>
            <a:r>
              <a:rPr lang="fr-CA" dirty="0"/>
              <a:t>Ex : Microsoft, Android, Apple, …</a:t>
            </a:r>
          </a:p>
          <a:p>
            <a:r>
              <a:rPr lang="fr-CA" dirty="0"/>
              <a:t>Ces guides permettent aux utilisateurs d’identifier un style d’interface au système</a:t>
            </a:r>
          </a:p>
        </p:txBody>
      </p:sp>
    </p:spTree>
    <p:extLst>
      <p:ext uri="{BB962C8B-B14F-4D97-AF65-F5344CB8AC3E}">
        <p14:creationId xmlns:p14="http://schemas.microsoft.com/office/powerpoint/2010/main" val="34061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: Types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1952625"/>
            <a:ext cx="5838825" cy="3810000"/>
          </a:xfrm>
        </p:spPr>
      </p:pic>
      <p:sp>
        <p:nvSpPr>
          <p:cNvPr id="8" name="ZoneTexte 7"/>
          <p:cNvSpPr txBox="1"/>
          <p:nvPr/>
        </p:nvSpPr>
        <p:spPr>
          <a:xfrm>
            <a:off x="542973" y="5654724"/>
            <a:ext cx="604890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dirty="0"/>
              <a:t>IHM : Interface homme-machine</a:t>
            </a:r>
          </a:p>
          <a:p>
            <a:r>
              <a:rPr lang="fr-CA" dirty="0"/>
              <a:t>API : Application </a:t>
            </a:r>
            <a:r>
              <a:rPr lang="fr-CA" dirty="0" err="1"/>
              <a:t>programming</a:t>
            </a:r>
            <a:r>
              <a:rPr lang="fr-CA" dirty="0"/>
              <a:t> interface</a:t>
            </a:r>
          </a:p>
          <a:p>
            <a:r>
              <a:rPr lang="fr-CA">
                <a:cs typeface="Calibri" panose="020F0502020204030204"/>
              </a:rPr>
              <a:t>Mathieu Savard -&gt; qui a écrit ça? On va m'accuser pour tout ça</a:t>
            </a:r>
          </a:p>
        </p:txBody>
      </p:sp>
    </p:spTree>
    <p:extLst>
      <p:ext uri="{BB962C8B-B14F-4D97-AF65-F5344CB8AC3E}">
        <p14:creationId xmlns:p14="http://schemas.microsoft.com/office/powerpoint/2010/main" val="4201669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Lignes directrices : L’image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Chaque organisme possède son image</a:t>
            </a:r>
          </a:p>
          <a:p>
            <a:r>
              <a:rPr lang="fr-CA" dirty="0"/>
              <a:t>Chez les grands organismes, nous croisons le terme « u</a:t>
            </a:r>
            <a:r>
              <a:rPr lang="fr-CA" i="1" dirty="0"/>
              <a:t>ser </a:t>
            </a:r>
            <a:r>
              <a:rPr lang="fr-CA" i="1" dirty="0" err="1"/>
              <a:t>experience</a:t>
            </a:r>
            <a:r>
              <a:rPr lang="fr-CA" i="1" dirty="0"/>
              <a:t> »</a:t>
            </a:r>
          </a:p>
          <a:p>
            <a:r>
              <a:rPr lang="fr-CA" dirty="0"/>
              <a:t>Ainsi l’ergonomie d’une application est de plus en plus axée sur le retour et le sentiment des utilisateurs</a:t>
            </a:r>
          </a:p>
          <a:p>
            <a:r>
              <a:rPr lang="fr-CA" dirty="0"/>
              <a:t>Les grosses firmes possèdent pour la majorité une équipe d’experts et qui étudient cette aspect des applications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7668" y="5395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77099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Lignes directrices :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y a quelques années Android mettait l’emphase sur 3 points (Avant le </a:t>
            </a:r>
            <a:r>
              <a:rPr lang="fr-CA" i="1" dirty="0" err="1">
                <a:hlinkClick r:id="rId3"/>
              </a:rPr>
              <a:t>Material</a:t>
            </a:r>
            <a:r>
              <a:rPr lang="fr-CA" i="1" dirty="0">
                <a:hlinkClick r:id="rId3"/>
              </a:rPr>
              <a:t> Design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Flamboyance</a:t>
            </a:r>
          </a:p>
          <a:p>
            <a:pPr lvl="2"/>
            <a:r>
              <a:rPr lang="fr-CA" dirty="0"/>
              <a:t>Beauté de l’application</a:t>
            </a:r>
          </a:p>
          <a:p>
            <a:pPr lvl="1"/>
            <a:r>
              <a:rPr lang="fr-CA" dirty="0"/>
              <a:t>Simplicité</a:t>
            </a:r>
          </a:p>
          <a:p>
            <a:pPr lvl="2"/>
            <a:r>
              <a:rPr lang="fr-CA" dirty="0"/>
              <a:t>Utilisation simple</a:t>
            </a:r>
          </a:p>
          <a:p>
            <a:pPr lvl="1"/>
            <a:r>
              <a:rPr lang="fr-CA" dirty="0"/>
              <a:t>Impressionne moi!</a:t>
            </a:r>
          </a:p>
          <a:p>
            <a:pPr lvl="2"/>
            <a:r>
              <a:rPr lang="fr-CA" dirty="0"/>
              <a:t>Beaucoup de caractéristiques</a:t>
            </a:r>
          </a:p>
        </p:txBody>
      </p:sp>
    </p:spTree>
    <p:extLst>
      <p:ext uri="{BB962C8B-B14F-4D97-AF65-F5344CB8AC3E}">
        <p14:creationId xmlns:p14="http://schemas.microsoft.com/office/powerpoint/2010/main" val="689137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Cas Android : Flamboyance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Il faut que cela ait l’air facile</a:t>
            </a:r>
          </a:p>
          <a:p>
            <a:pPr lvl="1"/>
            <a:r>
              <a:rPr lang="fr-CA" dirty="0"/>
              <a:t>Appareil-photo avec bouton pour prise de photo</a:t>
            </a:r>
          </a:p>
          <a:p>
            <a:r>
              <a:rPr lang="fr-CA" dirty="0"/>
              <a:t>Animation bien placée</a:t>
            </a:r>
          </a:p>
          <a:p>
            <a:pPr lvl="1"/>
            <a:r>
              <a:rPr lang="fr-CA" dirty="0"/>
              <a:t>Changement d’écran</a:t>
            </a:r>
          </a:p>
          <a:p>
            <a:r>
              <a:rPr lang="fr-CA" dirty="0"/>
              <a:t>Utilisation de métaphore</a:t>
            </a:r>
          </a:p>
          <a:p>
            <a:pPr lvl="1"/>
            <a:r>
              <a:rPr lang="fr-CA" dirty="0"/>
              <a:t>Enveloppe pour accéder aux courriels</a:t>
            </a:r>
          </a:p>
          <a:p>
            <a:r>
              <a:rPr lang="fr-CA" dirty="0"/>
              <a:t>Personnalisation</a:t>
            </a:r>
          </a:p>
          <a:p>
            <a:pPr lvl="1"/>
            <a:r>
              <a:rPr lang="fr-CA" dirty="0"/>
              <a:t>Personnalisation des animations ou de l’arrière-plan ou encore ajout de widget</a:t>
            </a:r>
          </a:p>
          <a:p>
            <a:r>
              <a:rPr lang="fr-CA" dirty="0"/>
              <a:t>Apprendre les coutumes de l’utilisateur</a:t>
            </a:r>
          </a:p>
          <a:p>
            <a:pPr lvl="1"/>
            <a:r>
              <a:rPr lang="fr-CA" dirty="0"/>
              <a:t>Recherche adaptative de Google</a:t>
            </a:r>
          </a:p>
        </p:txBody>
      </p:sp>
    </p:spTree>
    <p:extLst>
      <p:ext uri="{BB962C8B-B14F-4D97-AF65-F5344CB8AC3E}">
        <p14:creationId xmlns:p14="http://schemas.microsoft.com/office/powerpoint/2010/main" val="92894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Cas Android : Simplicité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Garde ça court!</a:t>
            </a:r>
          </a:p>
          <a:p>
            <a:pPr lvl="1"/>
            <a:r>
              <a:rPr lang="fr-CA" dirty="0"/>
              <a:t>Posez des questions simples : Avez-vous un compte Google?</a:t>
            </a:r>
          </a:p>
          <a:p>
            <a:r>
              <a:rPr lang="fr-CA" dirty="0"/>
              <a:t>Une image vos milles mots</a:t>
            </a:r>
          </a:p>
          <a:p>
            <a:pPr lvl="1"/>
            <a:r>
              <a:rPr lang="fr-CA" dirty="0"/>
              <a:t>Une photo du contact avec son nom</a:t>
            </a:r>
          </a:p>
          <a:p>
            <a:r>
              <a:rPr lang="fr-CA" dirty="0"/>
              <a:t>Prends l’initiative, mais laisse-moi décider</a:t>
            </a:r>
          </a:p>
          <a:p>
            <a:pPr lvl="1"/>
            <a:r>
              <a:rPr lang="fr-CA" dirty="0"/>
              <a:t>Montrer les boutons de partage après la prise d’une photo</a:t>
            </a:r>
          </a:p>
          <a:p>
            <a:r>
              <a:rPr lang="fr-CA" dirty="0"/>
              <a:t>Montre-moi seulement ce que j’ai de besoin lorsque j’en ai de besoin	</a:t>
            </a:r>
          </a:p>
          <a:p>
            <a:pPr lvl="1"/>
            <a:r>
              <a:rPr lang="fr-CA" dirty="0"/>
              <a:t>Les 3 carreaux pour les options d’application Android</a:t>
            </a:r>
          </a:p>
        </p:txBody>
      </p:sp>
    </p:spTree>
    <p:extLst>
      <p:ext uri="{BB962C8B-B14F-4D97-AF65-F5344CB8AC3E}">
        <p14:creationId xmlns:p14="http://schemas.microsoft.com/office/powerpoint/2010/main" val="2407423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Cas Android : Simplicité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Je devrais toujours savoir où je suis</a:t>
            </a:r>
          </a:p>
          <a:p>
            <a:pPr lvl="1"/>
            <a:r>
              <a:rPr lang="fr-CA" dirty="0"/>
              <a:t>Le bouton précédent lors de la navigation</a:t>
            </a:r>
          </a:p>
          <a:p>
            <a:r>
              <a:rPr lang="fr-CA" dirty="0"/>
              <a:t>Ne perds pas mes choses!</a:t>
            </a:r>
          </a:p>
          <a:p>
            <a:pPr lvl="1"/>
            <a:r>
              <a:rPr lang="fr-CA" dirty="0"/>
              <a:t>Synchronisation</a:t>
            </a:r>
          </a:p>
          <a:p>
            <a:r>
              <a:rPr lang="fr-CA" dirty="0"/>
              <a:t>Interrompes-moi seulement si c’est important</a:t>
            </a:r>
          </a:p>
          <a:p>
            <a:pPr lvl="1"/>
            <a:r>
              <a:rPr lang="fr-CA" dirty="0"/>
              <a:t>Les notifications dans la barre de notification qui n’interrompt pas l’utilisateur lorsqu’il fait autre chose</a:t>
            </a:r>
          </a:p>
        </p:txBody>
      </p:sp>
    </p:spTree>
    <p:extLst>
      <p:ext uri="{BB962C8B-B14F-4D97-AF65-F5344CB8AC3E}">
        <p14:creationId xmlns:p14="http://schemas.microsoft.com/office/powerpoint/2010/main" val="3814335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Cas Android : Impressionne-moi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Donne-moi des trucs qui sont pareils partout</a:t>
            </a:r>
          </a:p>
          <a:p>
            <a:pPr lvl="1"/>
            <a:r>
              <a:rPr lang="fr-CA" dirty="0"/>
              <a:t>Toujours le même geste pour « zoomer »</a:t>
            </a:r>
          </a:p>
          <a:p>
            <a:r>
              <a:rPr lang="fr-CA" dirty="0"/>
              <a:t>Ce n’est pas de ma faute</a:t>
            </a:r>
          </a:p>
          <a:p>
            <a:pPr lvl="1"/>
            <a:r>
              <a:rPr lang="fr-CA" dirty="0"/>
              <a:t>Si quelque chose ne fonctionne pas bien, donner les instructions pour faciliter le retour à la normale</a:t>
            </a:r>
          </a:p>
          <a:p>
            <a:r>
              <a:rPr lang="fr-CA" dirty="0"/>
              <a:t>Fait les choses complexes pour moi</a:t>
            </a:r>
          </a:p>
          <a:p>
            <a:pPr lvl="1"/>
            <a:r>
              <a:rPr lang="fr-CA" dirty="0"/>
              <a:t>Exemple les effets à la </a:t>
            </a:r>
            <a:r>
              <a:rPr lang="fr-CA" dirty="0" err="1"/>
              <a:t>Instagram</a:t>
            </a:r>
            <a:r>
              <a:rPr lang="fr-CA" dirty="0"/>
              <a:t>  qui font faire en sorte que le travail a l’air d’être fait à partir de Photoshop</a:t>
            </a:r>
          </a:p>
          <a:p>
            <a:r>
              <a:rPr lang="fr-CA" dirty="0"/>
              <a:t>Rend les choses importantes rapides d’accès</a:t>
            </a:r>
          </a:p>
          <a:p>
            <a:pPr lvl="1"/>
            <a:r>
              <a:rPr lang="fr-CA" dirty="0"/>
              <a:t>Exemple le bouton « Pause » pour le lecteur média</a:t>
            </a:r>
          </a:p>
        </p:txBody>
      </p:sp>
    </p:spTree>
    <p:extLst>
      <p:ext uri="{BB962C8B-B14F-4D97-AF65-F5344CB8AC3E}">
        <p14:creationId xmlns:p14="http://schemas.microsoft.com/office/powerpoint/2010/main" val="1524401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Quels problèmes peut-on déceler dans cet interface?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49" y="1744717"/>
            <a:ext cx="6281849" cy="4726814"/>
          </a:xfrm>
        </p:spPr>
      </p:pic>
    </p:spTree>
    <p:extLst>
      <p:ext uri="{BB962C8B-B14F-4D97-AF65-F5344CB8AC3E}">
        <p14:creationId xmlns:p14="http://schemas.microsoft.com/office/powerpoint/2010/main" val="1900741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Questions libres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Comment positionneriez-vous les objets graphiques pour accéder aux applications</a:t>
            </a:r>
          </a:p>
          <a:p>
            <a:pPr lvl="1"/>
            <a:r>
              <a:rPr lang="fr-CA" dirty="0"/>
              <a:t>Un cellulaire</a:t>
            </a:r>
          </a:p>
          <a:p>
            <a:pPr lvl="1"/>
            <a:r>
              <a:rPr lang="fr-CA" dirty="0"/>
              <a:t>Une tablette</a:t>
            </a:r>
          </a:p>
          <a:p>
            <a:pPr lvl="1"/>
            <a:r>
              <a:rPr lang="fr-CA" dirty="0"/>
              <a:t>Un PC</a:t>
            </a:r>
          </a:p>
          <a:p>
            <a:pPr lvl="1"/>
            <a:r>
              <a:rPr lang="fr-CA" dirty="0"/>
              <a:t>Un écran tactile pour automobile</a:t>
            </a:r>
          </a:p>
          <a:p>
            <a:pPr lvl="1"/>
            <a:r>
              <a:rPr lang="fr-CA" dirty="0"/>
              <a:t>Une montre</a:t>
            </a:r>
          </a:p>
        </p:txBody>
      </p:sp>
    </p:spTree>
    <p:extLst>
      <p:ext uri="{BB962C8B-B14F-4D97-AF65-F5344CB8AC3E}">
        <p14:creationId xmlns:p14="http://schemas.microsoft.com/office/powerpoint/2010/main" val="1175270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Mon esquisse pour un tableau de bord de voiture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34" y="2175641"/>
            <a:ext cx="6039511" cy="3778250"/>
          </a:xfrm>
        </p:spPr>
      </p:pic>
      <p:sp>
        <p:nvSpPr>
          <p:cNvPr id="5" name="Rectangle 4"/>
          <p:cNvSpPr/>
          <p:nvPr/>
        </p:nvSpPr>
        <p:spPr>
          <a:xfrm>
            <a:off x="9328976" y="2300209"/>
            <a:ext cx="2522021" cy="2144888"/>
          </a:xfrm>
          <a:prstGeom prst="wedgeRectCallout">
            <a:avLst>
              <a:gd name="adj1" fmla="val -74099"/>
              <a:gd name="adj2" fmla="val 26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Réalisé avec le site www.proto.io</a:t>
            </a:r>
          </a:p>
        </p:txBody>
      </p:sp>
    </p:spTree>
    <p:extLst>
      <p:ext uri="{BB962C8B-B14F-4D97-AF65-F5344CB8AC3E}">
        <p14:creationId xmlns:p14="http://schemas.microsoft.com/office/powerpoint/2010/main" val="2933783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http://www.nngroup.com/articles/short-term-memory-and-web-usability/</a:t>
            </a:r>
            <a:endParaRPr lang="fr-CA" dirty="0"/>
          </a:p>
          <a:p>
            <a:pPr lvl="1"/>
            <a:r>
              <a:rPr lang="fr-CA" dirty="0"/>
              <a:t>Site regroupant plusieurs articles sur les lignes directrices des interfaces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319068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Selon les définitions de l’interface, nous pourrions décrire l’interface utilisateur comme suit</a:t>
            </a:r>
          </a:p>
          <a:p>
            <a:pPr lvl="1"/>
            <a:r>
              <a:rPr lang="fr-CA" dirty="0"/>
              <a:t>Ensemble de moyens avec lesquels une personne (utilisateur) interagit avec une machine, une périphérique, un logiciel ou tout autre outil complexe (système)</a:t>
            </a:r>
          </a:p>
          <a:p>
            <a:r>
              <a:rPr lang="fr-CA" dirty="0"/>
              <a:t>L’interface utilisateur fournit des moyens pour</a:t>
            </a:r>
          </a:p>
          <a:p>
            <a:pPr lvl="1"/>
            <a:r>
              <a:rPr lang="fr-CA" dirty="0"/>
              <a:t>Entrer des données ainsi permettant à l’utilisateur de manipuler un système</a:t>
            </a:r>
          </a:p>
          <a:p>
            <a:pPr lvl="1"/>
            <a:r>
              <a:rPr lang="fr-CA" dirty="0"/>
              <a:t>Afficher des données ainsi permettant au système de produire des effets suite à la manipulation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706060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Humour</a:t>
            </a:r>
            <a:r>
              <a:rPr lang="fr-CA"/>
              <a:t>: </a:t>
            </a:r>
            <a:r>
              <a:rPr lang="fr-CA" sz="1000"/>
              <a:t>Mathieu S.</a:t>
            </a:r>
          </a:p>
        </p:txBody>
      </p:sp>
      <p:pic>
        <p:nvPicPr>
          <p:cNvPr id="4" name="Espace réservé du contenu 3" descr="interface_homme_fem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37" y="1905000"/>
            <a:ext cx="5747925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4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89"/>
          <a:stretch/>
        </p:blipFill>
        <p:spPr>
          <a:xfrm>
            <a:off x="696001" y="1"/>
            <a:ext cx="1079111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32000" y="0"/>
            <a:ext cx="360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Bouton d’action : Suivant 4">
            <a:hlinkClick r:id="" action="ppaction://hlinkshowjump?jump=nextslide" highlightClick="1"/>
          </p:cNvPr>
          <p:cNvSpPr/>
          <p:nvPr/>
        </p:nvSpPr>
        <p:spPr>
          <a:xfrm rot="5400000">
            <a:off x="11832622" y="6497378"/>
            <a:ext cx="360000" cy="36124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7721504"/>
      </p:ext>
    </p:extLst>
  </p:cSld>
  <p:clrMapOvr>
    <a:masterClrMapping/>
  </p:clrMapOvr>
  <p:transition spd="slow" advClick="0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12" b="11976"/>
          <a:stretch/>
        </p:blipFill>
        <p:spPr>
          <a:xfrm>
            <a:off x="696001" y="0"/>
            <a:ext cx="1079111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32000" y="0"/>
            <a:ext cx="360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Bouton d'action : Précédent 3">
            <a:hlinkClick r:id="" action="ppaction://hlinkshowjump?jump=previousslide" highlightClick="1"/>
          </p:cNvPr>
          <p:cNvSpPr/>
          <p:nvPr/>
        </p:nvSpPr>
        <p:spPr>
          <a:xfrm rot="5400000">
            <a:off x="11832000" y="0"/>
            <a:ext cx="360000" cy="36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Bouton d’action : Suivant 4">
            <a:hlinkClick r:id="rId3" action="ppaction://hlinksldjump" highlightClick="1"/>
          </p:cNvPr>
          <p:cNvSpPr/>
          <p:nvPr/>
        </p:nvSpPr>
        <p:spPr>
          <a:xfrm rot="5400000">
            <a:off x="11832622" y="6497378"/>
            <a:ext cx="360000" cy="36124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1502407"/>
      </p:ext>
    </p:extLst>
  </p:cSld>
  <p:clrMapOvr>
    <a:masterClrMapping/>
  </p:clrMapOvr>
  <p:transition spd="slow" advClick="0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25" b="76"/>
          <a:stretch/>
        </p:blipFill>
        <p:spPr>
          <a:xfrm>
            <a:off x="696001" y="0"/>
            <a:ext cx="10791119" cy="1854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32000" y="0"/>
            <a:ext cx="360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Bouton d'action : Précédent 3">
            <a:hlinkClick r:id="" action="ppaction://hlinkshowjump?jump=previousslide" highlightClick="1"/>
          </p:cNvPr>
          <p:cNvSpPr/>
          <p:nvPr/>
        </p:nvSpPr>
        <p:spPr>
          <a:xfrm rot="5400000">
            <a:off x="11832000" y="0"/>
            <a:ext cx="360000" cy="36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6886279"/>
      </p:ext>
    </p:extLst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Utilité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UI permet d’échanger des données entre les humains et les machines</a:t>
            </a:r>
          </a:p>
          <a:p>
            <a:r>
              <a:rPr lang="fr-CA" dirty="0"/>
              <a:t>L’un des buts de la discipline est de donner des outils et des éléments pour mettre en forme au mieux l’environnement du système et ainsi de permettre à l’utilisateur d’interagir plus </a:t>
            </a:r>
            <a:r>
              <a:rPr lang="fr-CA" b="1" dirty="0"/>
              <a:t>agréablement</a:t>
            </a:r>
            <a:r>
              <a:rPr lang="fr-CA" dirty="0"/>
              <a:t> ou plus </a:t>
            </a:r>
            <a:r>
              <a:rPr lang="fr-CA" b="1" dirty="0"/>
              <a:t>efficacement</a:t>
            </a:r>
            <a:r>
              <a:rPr lang="fr-CA" dirty="0"/>
              <a:t> avec la machine</a:t>
            </a:r>
          </a:p>
          <a:p>
            <a:r>
              <a:rPr lang="fr-CA" dirty="0"/>
              <a:t>Pour faciliter la communication, on utilise différents éléments</a:t>
            </a:r>
          </a:p>
          <a:p>
            <a:pPr lvl="1"/>
            <a:r>
              <a:rPr lang="fr-CA" dirty="0"/>
              <a:t>Souris, clavier, etc.</a:t>
            </a:r>
          </a:p>
          <a:p>
            <a:pPr lvl="1"/>
            <a:r>
              <a:rPr lang="fr-CA" dirty="0"/>
              <a:t>Écran, imprimante, etc.</a:t>
            </a:r>
          </a:p>
          <a:p>
            <a:r>
              <a:rPr lang="fr-CA" dirty="0"/>
              <a:t>Exercice : Nommez d’autres éléments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5494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Histoire des interfaces utilisateurs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103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histoire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peut séparer l’histoire des UI en plusieurs parties</a:t>
            </a:r>
          </a:p>
          <a:p>
            <a:pPr lvl="1"/>
            <a:r>
              <a:rPr lang="fr-CA" dirty="0"/>
              <a:t>Interface en lot (</a:t>
            </a:r>
            <a:r>
              <a:rPr lang="fr-CA" i="1" dirty="0"/>
              <a:t>batch interface</a:t>
            </a:r>
            <a:r>
              <a:rPr lang="fr-CA" dirty="0"/>
              <a:t>), 1945-1968</a:t>
            </a:r>
          </a:p>
          <a:p>
            <a:pPr lvl="1"/>
            <a:r>
              <a:rPr lang="fr-CA" dirty="0"/>
              <a:t>Interface en ligne de commande/console (</a:t>
            </a:r>
            <a:r>
              <a:rPr lang="fr-CA" i="1" dirty="0"/>
              <a:t>command line</a:t>
            </a:r>
            <a:r>
              <a:rPr lang="fr-CA" dirty="0"/>
              <a:t>), 1969-1980</a:t>
            </a:r>
          </a:p>
          <a:p>
            <a:pPr lvl="2"/>
            <a:r>
              <a:rPr lang="fr-CA" dirty="0"/>
              <a:t>Encore utilisé par les gens en TI</a:t>
            </a:r>
          </a:p>
          <a:p>
            <a:pPr lvl="1"/>
            <a:r>
              <a:rPr lang="fr-CA" dirty="0"/>
              <a:t>Interface utilisateur graphique (GUI), 1980-présent</a:t>
            </a:r>
          </a:p>
          <a:p>
            <a:pPr lvl="2"/>
            <a:r>
              <a:rPr lang="fr-CA" dirty="0"/>
              <a:t>Ce que la plupart de la population connaît</a:t>
            </a:r>
          </a:p>
          <a:p>
            <a:pPr lvl="1"/>
            <a:r>
              <a:rPr lang="fr-CA" dirty="0"/>
              <a:t>Interface utilisateur tactile (TUI), 1990-présent</a:t>
            </a:r>
          </a:p>
          <a:p>
            <a:pPr lvl="2"/>
            <a:r>
              <a:rPr lang="fr-CA" dirty="0"/>
              <a:t>POS, Téléphone intelligent, tablette, …</a:t>
            </a:r>
          </a:p>
          <a:p>
            <a:pPr lvl="1"/>
            <a:r>
              <a:rPr lang="fr-CA" dirty="0"/>
              <a:t>Autres</a:t>
            </a:r>
          </a:p>
          <a:p>
            <a:pPr lvl="2"/>
            <a:r>
              <a:rPr lang="fr-CA" dirty="0"/>
              <a:t>IU cinématique (KUI), IU tangible (TUI), IU naturel (NUI), …</a:t>
            </a:r>
          </a:p>
        </p:txBody>
      </p:sp>
    </p:spTree>
    <p:extLst>
      <p:ext uri="{BB962C8B-B14F-4D97-AF65-F5344CB8AC3E}">
        <p14:creationId xmlns:p14="http://schemas.microsoft.com/office/powerpoint/2010/main" val="223104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utilisateur : Interface en 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Préhistorique…</a:t>
            </a:r>
          </a:p>
          <a:p>
            <a:r>
              <a:rPr lang="fr-CA" dirty="0"/>
              <a:t>Années : Ordinateurs très rares et très dispendieux</a:t>
            </a:r>
          </a:p>
          <a:p>
            <a:r>
              <a:rPr lang="fr-CA" dirty="0"/>
              <a:t>Les ordis étaient moins puissants qu’un micro-ondes</a:t>
            </a:r>
          </a:p>
          <a:p>
            <a:r>
              <a:rPr lang="fr-CA" dirty="0"/>
              <a:t>L’interfaçage était considéré comme du surplus et on devait utiliser la puissance du processeur de façon optimale</a:t>
            </a:r>
          </a:p>
          <a:p>
            <a:r>
              <a:rPr lang="fr-CA" dirty="0"/>
              <a:t>Interface rudimentaire avec des interrupteurs et des câbles…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204" y="2034717"/>
            <a:ext cx="3127854" cy="40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3225</TotalTime>
  <Words>2689</Words>
  <Application>Microsoft Office PowerPoint</Application>
  <PresentationFormat>Grand écran</PresentationFormat>
  <Paragraphs>404</Paragraphs>
  <Slides>53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53</vt:i4>
      </vt:variant>
    </vt:vector>
  </HeadingPairs>
  <TitlesOfParts>
    <vt:vector size="55" baseType="lpstr">
      <vt:lpstr>HDOfficeLightV0</vt:lpstr>
      <vt:lpstr>Rétrospective</vt:lpstr>
      <vt:lpstr>Développement : Sujets spéciaux</vt:lpstr>
      <vt:lpstr>Plan de leçon</vt:lpstr>
      <vt:lpstr>Interface : Exemples</vt:lpstr>
      <vt:lpstr>Interface : Types</vt:lpstr>
      <vt:lpstr>Interface utilisateur : Définition</vt:lpstr>
      <vt:lpstr>Interface utilisateur : Utilité</vt:lpstr>
      <vt:lpstr>Histoire des interfaces utilisateurs</vt:lpstr>
      <vt:lpstr>Interface utilisateur : histoire</vt:lpstr>
      <vt:lpstr>Interface utilisateur : Interface en lot</vt:lpstr>
      <vt:lpstr>Interface utilisateur : Interface en lot</vt:lpstr>
      <vt:lpstr>Interface utilisateur : Lignes de commande (CLI)</vt:lpstr>
      <vt:lpstr>Interface utilisateur : Interface utilisateur graphique (GUI)</vt:lpstr>
      <vt:lpstr>Interface utilisateur : Interface utilisateur graphique (GUI)</vt:lpstr>
      <vt:lpstr>Interface utilisateur : Interface utilisateur graphique (GUI)</vt:lpstr>
      <vt:lpstr>Interface utilisateur : Interface utilisateur graphique (GUI)</vt:lpstr>
      <vt:lpstr>Interface utilisateur : Interface utilisateur graphique (GUI)</vt:lpstr>
      <vt:lpstr>Présentation PowerPoint</vt:lpstr>
      <vt:lpstr>Interface utilisateur : Tactile</vt:lpstr>
      <vt:lpstr>Interface utilisateur : futur?</vt:lpstr>
      <vt:lpstr>Conclusion : histoire</vt:lpstr>
      <vt:lpstr>Concepts</vt:lpstr>
      <vt:lpstr>Plan de section</vt:lpstr>
      <vt:lpstr>Concept : Prise en compte de l’utilisateur</vt:lpstr>
      <vt:lpstr>Concept : Prise en compte de l’utilisateur</vt:lpstr>
      <vt:lpstr>Concept : Prise en compte de l’utilisateur</vt:lpstr>
      <vt:lpstr>Concept : Facteurs de qualité essentiels</vt:lpstr>
      <vt:lpstr>Concept : Standardisation et consistance</vt:lpstr>
      <vt:lpstr>Concept : Standardisation et consistance</vt:lpstr>
      <vt:lpstr>Concept : Diversité des utilisateurs</vt:lpstr>
      <vt:lpstr>Facteur : Niveau d’expertise</vt:lpstr>
      <vt:lpstr>Facteur : Niveau d’expertise</vt:lpstr>
      <vt:lpstr>Facteur : Niveau d’expertise</vt:lpstr>
      <vt:lpstr>Concept : flexibilité</vt:lpstr>
      <vt:lpstr>Concept : Styles d’interactions</vt:lpstr>
      <vt:lpstr>Concept : Styles d’interactions</vt:lpstr>
      <vt:lpstr>Concept : Styles d’interactions</vt:lpstr>
      <vt:lpstr>Pour le fun!</vt:lpstr>
      <vt:lpstr>Les lignes directrices</vt:lpstr>
      <vt:lpstr>Lignes directrices (guidelines) : Description</vt:lpstr>
      <vt:lpstr>Lignes directrices : L’image</vt:lpstr>
      <vt:lpstr>Lignes directrices : Exemple</vt:lpstr>
      <vt:lpstr>Cas Android : Flamboyance</vt:lpstr>
      <vt:lpstr>Cas Android : Simplicité</vt:lpstr>
      <vt:lpstr>Cas Android : Simplicité</vt:lpstr>
      <vt:lpstr>Cas Android : Impressionne-moi</vt:lpstr>
      <vt:lpstr>Quels problèmes peut-on déceler dans cet interface?</vt:lpstr>
      <vt:lpstr>Questions libres</vt:lpstr>
      <vt:lpstr>Mon esquisse pour un tableau de bord de voiture</vt:lpstr>
      <vt:lpstr>Références</vt:lpstr>
      <vt:lpstr>Humour: Mathieu S.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d’applications interactives III</dc:title>
  <dc:creator>Nicolas Bourré</dc:creator>
  <cp:lastModifiedBy>Nicolas Bourré</cp:lastModifiedBy>
  <cp:revision>94</cp:revision>
  <dcterms:created xsi:type="dcterms:W3CDTF">2014-05-19T17:48:01Z</dcterms:created>
  <dcterms:modified xsi:type="dcterms:W3CDTF">2021-08-23T18:37:01Z</dcterms:modified>
</cp:coreProperties>
</file>