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2" r:id="rId2"/>
    <p:sldId id="283" r:id="rId3"/>
    <p:sldId id="285" r:id="rId4"/>
    <p:sldId id="286" r:id="rId5"/>
    <p:sldId id="287" r:id="rId6"/>
    <p:sldId id="284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7" r:id="rId16"/>
    <p:sldId id="298" r:id="rId17"/>
    <p:sldId id="299" r:id="rId18"/>
    <p:sldId id="301" r:id="rId19"/>
    <p:sldId id="302" r:id="rId20"/>
    <p:sldId id="300" r:id="rId21"/>
    <p:sldId id="303" r:id="rId22"/>
    <p:sldId id="304" r:id="rId23"/>
    <p:sldId id="305" r:id="rId24"/>
    <p:sldId id="306" r:id="rId25"/>
    <p:sldId id="307" r:id="rId26"/>
    <p:sldId id="308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09" r:id="rId38"/>
    <p:sldId id="296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F5E7F-8FA1-4D02-BFD2-3CE3964B3F80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10532-59A0-429D-A7D6-0AB3C3F5BB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934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5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Référence : https://www.youtube.com/watch?v=aWePkE2ReGw&amp;t=362s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10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ApiHelper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InitializeClient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ApiClient.DefaultRequestHeaders.Accept.Clear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ApiClient.DefaultRequestHeaders.Accept.Add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MediaTypeWithQualityHeaderValue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75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 code du cache a été ajouté par moi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591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https://stackoverflow.com/questions/15915503/net-newtonsoft-json-deserialize-map-to-a-different-property-name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110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910C-3382-49DB-86E3-4317CFF53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5BF501-4E66-443E-A440-EC0764E37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19BE8-A70C-47B9-ACD5-423B996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A2218-F381-4A27-AC93-7BA8F3E5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FF6CD-97FB-431B-A9BA-3B9AAFA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422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1EE39-E072-4198-9C87-88663F89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F262F2-4483-4C0E-8ED5-706E18F70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FE97E3-9459-4721-BE08-F6C65BBE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5D6CB-7B8A-4882-8D17-1EBEDE1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46D21-4D50-47EF-A096-E20A5097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560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268C55-51A4-48C7-AC78-71EE9DAB4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F57088-B105-4CF1-9315-8D1A60E3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25AC9B-C6BD-489A-BA73-BE0EE1E7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E7B78-30FA-4B09-87F6-B783233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F9B80-60FA-41B4-BE17-564180AE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19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9F109-F634-4D93-822C-8C9A7F10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21A8B-BDC1-45E3-8235-1DD03283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6AF245-00AB-48A5-9A1D-1641899B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84743-07A7-4A25-9B18-F1FAF3EC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BEF93F-C5B3-4EE6-9294-225EB0CF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96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A1084-FDEA-49AC-88AB-B2D4E5F6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FF23C-ACB4-430E-910E-EDCD86D9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3D0B5-F774-4418-8640-9800FF45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7BE99-D898-4BAA-BB96-957F282A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63F57-7C66-45DE-8090-D3254C3F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59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8903C-2577-4D2E-92E2-A2D70934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48F93-09C7-4CE6-8BE2-9DBF104F3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1DFE9E-16AF-4375-B9B9-2334A0D9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476BB-CD38-4F62-B434-0E213AF3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F1143-5776-4B36-B2DB-ADE59122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DA83FA-76CB-47BB-8AFA-748D63E6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420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24200-A0A0-4631-8B44-25A2CDD0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89D8C-2F01-4513-BD96-FE7ACAB0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1FD536-7FBD-4BEC-84B1-D4629AC74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4FBF57-527E-4D73-9BCE-0D657E3D3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82DF22-B80C-4486-85B2-944FB181B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BFA561-E234-4B1D-B5B0-A2135345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1CCB21-C1BE-438B-B455-5B01017A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EA3B18-A65F-40E7-912D-F9F5284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053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84FD8-157C-46FB-9D2B-9A0EFACB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2D9008-9A5A-4C09-B9DE-CEA77CE8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E3F781-76E9-4A70-AEFB-DC067510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300C39-D188-4A93-B685-D567410C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6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13526F-EEEA-4505-8B91-31607797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DAABF0-2CC0-4260-9E24-214F49CE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420DC2-0BE8-4CFE-ABAB-AE8BE6EC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1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45163-C8A4-43F7-94A7-AA112310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669DE-B48C-4359-BC56-C56DCA85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A445E4-6DDD-44F3-8D70-71E7C6F59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50953-03EF-4D42-81BB-66EB1757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6551B-0A01-457C-BB37-84B54AD7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4C40A1-DBFB-4179-BDD7-8F1BDCF9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154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DB20B-049A-4DDC-A4C1-1709305E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E4475-E5F7-4FEF-ABC0-958F1FB2F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5E3CB6-DC5B-4251-A77B-93CAA60F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B9944-081A-4DE7-B0BA-873C3832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FE0462-B8D3-403F-888C-0B804883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735380-AFF4-4E30-8891-07276800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85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311B2A-473B-4BFF-B6D5-0474038E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2CD7D-3FA3-4FCB-8821-673EC9F7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EA07B-F068-49CC-A558-924F8ED3C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7B7A-6AB3-4550-8EDF-06647B3BD2B1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6C092-EEB7-4DB8-B612-DDB41F8E8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8DFF0-0009-46E8-96FD-27EFE0FC6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CEEA-C930-4D06-AAC4-C0A6492DE1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278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unrise-sunset.org/api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list.fun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info.0.json" TargetMode="External"/><Relationship Id="rId2" Type="http://schemas.openxmlformats.org/officeDocument/2006/relationships/hyperlink" Target="https://xkcd.com/js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sunrise-sunset.org/json?lat=36.7201600&amp;lng=-4.4203400" TargetMode="External"/><Relationship Id="rId4" Type="http://schemas.openxmlformats.org/officeDocument/2006/relationships/hyperlink" Target="https://sunrise-sunset.org/ap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614/info.0.json" TargetMode="External"/><Relationship Id="rId2" Type="http://schemas.openxmlformats.org/officeDocument/2006/relationships/hyperlink" Target="https://xkcd.com/info.0.js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4749182-1654-4411-AD40-4DFEB588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Requête web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4B8C82-EEFD-49D3-A03D-67D2E09C5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008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BBD62-47E8-434C-991A-9E260A1A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CAFD1-A60F-4520-84E4-724D66E7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Créez une nouvelle solution .Net Core avec  WPF</a:t>
            </a:r>
          </a:p>
          <a:p>
            <a:pPr lvl="1"/>
            <a:r>
              <a:rPr lang="fr-CA" dirty="0"/>
              <a:t>Donnez le nom </a:t>
            </a:r>
            <a:r>
              <a:rPr lang="fr-CA" dirty="0" err="1"/>
              <a:t>ApiConsumerDemo</a:t>
            </a:r>
            <a:endParaRPr lang="fr-CA" dirty="0"/>
          </a:p>
          <a:p>
            <a:r>
              <a:rPr lang="fr-CA" dirty="0"/>
              <a:t>Ajoutez un projet de bibliothèque de classe .Net Core</a:t>
            </a:r>
          </a:p>
          <a:p>
            <a:pPr lvl="1"/>
            <a:r>
              <a:rPr lang="fr-CA" dirty="0"/>
              <a:t>Donnez le nom </a:t>
            </a:r>
            <a:r>
              <a:rPr lang="fr-CA" dirty="0" err="1"/>
              <a:t>ApiLibrary</a:t>
            </a:r>
            <a:endParaRPr lang="fr-CA" dirty="0"/>
          </a:p>
          <a:p>
            <a:endParaRPr lang="fr-CA" dirty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8080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F0902-EE66-4A63-97E4-7841E95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Fenêtre principale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BE36B-5555-4E69-91A5-A5A495A60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670" y="1835108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fr-CA" dirty="0"/>
              <a:t>La fenêtre principale est composée de trois boutons et d’une image</a:t>
            </a:r>
          </a:p>
          <a:p>
            <a:r>
              <a:rPr lang="fr-CA" dirty="0"/>
              <a:t>On permettra à l’utilisateur de naviguer à travers les images et les boutons seront désactivés si l’on atteint de début ou la fin de la liste</a:t>
            </a:r>
          </a:p>
          <a:p>
            <a:r>
              <a:rPr lang="fr-CA" dirty="0"/>
              <a:t>Le bouton « Information du soleil » montrera une nouvelle fenêtre pour permettre l’extraction de l’information</a:t>
            </a:r>
          </a:p>
        </p:txBody>
      </p:sp>
      <p:pic>
        <p:nvPicPr>
          <p:cNvPr id="8" name="Espace réservé du contenu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72A405A-5A0C-4A05-9A3A-85C14E87F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70" y="841058"/>
            <a:ext cx="6555730" cy="5489808"/>
          </a:xfrm>
        </p:spPr>
      </p:pic>
    </p:spTree>
    <p:extLst>
      <p:ext uri="{BB962C8B-B14F-4D97-AF65-F5344CB8AC3E}">
        <p14:creationId xmlns:p14="http://schemas.microsoft.com/office/powerpoint/2010/main" val="372991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A9C99-313E-476F-964C-D7478D6B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 </a:t>
            </a:r>
            <a:r>
              <a:rPr lang="fr-CA" dirty="0" err="1"/>
              <a:t>ApiHelper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6B385-01A4-4D20-B28B-E159BBC7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le projet </a:t>
            </a:r>
            <a:r>
              <a:rPr lang="fr-CA" dirty="0" err="1"/>
              <a:t>ApiLibrary</a:t>
            </a:r>
            <a:r>
              <a:rPr lang="fr-CA" dirty="0"/>
              <a:t>, ajoutez une </a:t>
            </a:r>
            <a:r>
              <a:rPr lang="fr-CA" b="1" dirty="0"/>
              <a:t>classe statique et publique</a:t>
            </a:r>
            <a:r>
              <a:rPr lang="fr-CA" dirty="0"/>
              <a:t> </a:t>
            </a:r>
            <a:r>
              <a:rPr lang="fr-CA" dirty="0" err="1"/>
              <a:t>ApiHelper</a:t>
            </a:r>
            <a:endParaRPr lang="fr-CA" dirty="0"/>
          </a:p>
          <a:p>
            <a:r>
              <a:rPr lang="fr-CA" dirty="0"/>
              <a:t>Elle servira à créer un </a:t>
            </a:r>
            <a:r>
              <a:rPr lang="fr-CA" b="1" dirty="0"/>
              <a:t>objet statique</a:t>
            </a:r>
            <a:r>
              <a:rPr lang="fr-CA" dirty="0"/>
              <a:t> </a:t>
            </a:r>
            <a:r>
              <a:rPr lang="fr-CA" dirty="0" err="1"/>
              <a:t>HttpClient</a:t>
            </a:r>
            <a:endParaRPr lang="fr-CA" dirty="0"/>
          </a:p>
          <a:p>
            <a:r>
              <a:rPr lang="fr-CA" dirty="0"/>
              <a:t>Installez dans le projet les paquets </a:t>
            </a:r>
            <a:r>
              <a:rPr lang="fr-CA" dirty="0" err="1"/>
              <a:t>Nuget</a:t>
            </a:r>
            <a:r>
              <a:rPr lang="fr-CA" dirty="0"/>
              <a:t> suivant :</a:t>
            </a:r>
          </a:p>
          <a:p>
            <a:pPr lvl="1"/>
            <a:r>
              <a:rPr lang="fr-CA" dirty="0" err="1"/>
              <a:t>Microsoft.Aspnet.WebApi.Client</a:t>
            </a:r>
            <a:r>
              <a:rPr lang="fr-CA" dirty="0"/>
              <a:t> : Permet d’avoir la classe </a:t>
            </a:r>
            <a:r>
              <a:rPr lang="fr-CA" dirty="0" err="1"/>
              <a:t>HttpClient</a:t>
            </a:r>
            <a:endParaRPr lang="fr-CA" dirty="0"/>
          </a:p>
          <a:p>
            <a:pPr lvl="1"/>
            <a:r>
              <a:rPr lang="fr-CA" dirty="0" err="1"/>
              <a:t>Newtonsoft.Json</a:t>
            </a:r>
            <a:r>
              <a:rPr lang="fr-CA" dirty="0"/>
              <a:t> : Permet de facilité la gestion des fichiers json</a:t>
            </a:r>
          </a:p>
          <a:p>
            <a:pPr lvl="2"/>
            <a:r>
              <a:rPr lang="fr-CA" dirty="0"/>
              <a:t>Ce sera une mise à jour</a:t>
            </a:r>
          </a:p>
          <a:p>
            <a:r>
              <a:rPr lang="fr-CA" dirty="0"/>
              <a:t>Dans tous les projets, je suggère d’avoir les paquets les plus récents dès le début du projet</a:t>
            </a:r>
          </a:p>
          <a:p>
            <a:pPr lvl="1"/>
            <a:endParaRPr lang="fr-CA" dirty="0"/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272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4D455-A84E-4CED-A999-ABA826E3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 </a:t>
            </a:r>
            <a:r>
              <a:rPr lang="fr-CA" dirty="0" err="1"/>
              <a:t>ApiHelper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6A20D-ED87-4D41-B675-BEEA88FEB3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Ajoutez la propriété statique </a:t>
            </a:r>
            <a:r>
              <a:rPr lang="fr-CA" dirty="0" err="1"/>
              <a:t>HttpClient</a:t>
            </a:r>
            <a:r>
              <a:rPr lang="fr-CA" dirty="0"/>
              <a:t> </a:t>
            </a:r>
            <a:r>
              <a:rPr lang="fr-CA" dirty="0" err="1"/>
              <a:t>ApiClient</a:t>
            </a:r>
            <a:endParaRPr lang="fr-CA" dirty="0"/>
          </a:p>
          <a:p>
            <a:r>
              <a:rPr lang="fr-CA" dirty="0"/>
              <a:t>On met la propriété statique car l’on ne veut gérer qu’un seul client HTTP pour l’ensemble de l’application</a:t>
            </a:r>
          </a:p>
          <a:p>
            <a:r>
              <a:rPr lang="fr-CA" dirty="0"/>
              <a:t>Le </a:t>
            </a:r>
            <a:r>
              <a:rPr lang="fr-CA" dirty="0" err="1"/>
              <a:t>HttpClient</a:t>
            </a:r>
            <a:r>
              <a:rPr lang="fr-CA" dirty="0"/>
              <a:t> permet la communication TCP/IP</a:t>
            </a:r>
          </a:p>
          <a:p>
            <a:r>
              <a:rPr lang="fr-CA" dirty="0"/>
              <a:t>Le </a:t>
            </a:r>
            <a:r>
              <a:rPr lang="fr-CA" dirty="0" err="1"/>
              <a:t>HttpClient</a:t>
            </a:r>
            <a:r>
              <a:rPr lang="fr-CA" dirty="0"/>
              <a:t> agit comme un navigation web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6AABF6-AB3B-4112-AC6F-7BB4E573B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Ajoutez la méthode statique </a:t>
            </a:r>
            <a:r>
              <a:rPr lang="fr-CA" dirty="0" err="1"/>
              <a:t>InitializeClient</a:t>
            </a:r>
            <a:r>
              <a:rPr lang="fr-CA" dirty="0"/>
              <a:t>()</a:t>
            </a:r>
          </a:p>
          <a:p>
            <a:r>
              <a:rPr lang="fr-CA" dirty="0"/>
              <a:t>Cette méthode servira à instancier l’objet </a:t>
            </a:r>
            <a:r>
              <a:rPr lang="fr-CA" dirty="0" err="1"/>
              <a:t>ApiClient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412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E0122CF-4F5A-40EB-91D9-84DB301F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Méthode </a:t>
            </a:r>
            <a:r>
              <a:rPr lang="fr-CA" dirty="0" err="1"/>
              <a:t>InitializeClient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38480F-5FB9-466A-A208-5140A71E50A3}"/>
              </a:ext>
            </a:extLst>
          </p:cNvPr>
          <p:cNvSpPr txBox="1"/>
          <p:nvPr/>
        </p:nvSpPr>
        <p:spPr>
          <a:xfrm>
            <a:off x="838200" y="2413337"/>
            <a:ext cx="89182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InitializeClient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ApiClient.DefaultRequestHeaders.Accept.Clear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ApiClient.DefaultRequestHeaders.Accept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Add(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MediaTypeWithQualityHeaderValue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223E4A3B-83D5-4697-977B-79AA3DC8647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7532370" y="2413336"/>
            <a:ext cx="1188720" cy="1015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A1D307C-7C72-4596-86BE-0E0AAB270B92}"/>
              </a:ext>
            </a:extLst>
          </p:cNvPr>
          <p:cNvSpPr txBox="1"/>
          <p:nvPr/>
        </p:nvSpPr>
        <p:spPr>
          <a:xfrm>
            <a:off x="8721090" y="1951672"/>
            <a:ext cx="304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Supprime la collection des </a:t>
            </a:r>
            <a:br>
              <a:rPr lang="fr-CA" dirty="0"/>
            </a:br>
            <a:r>
              <a:rPr lang="fr-CA" dirty="0"/>
              <a:t>types de contenu acceptés par</a:t>
            </a:r>
            <a:br>
              <a:rPr lang="fr-CA" dirty="0"/>
            </a:br>
            <a:r>
              <a:rPr lang="fr-CA" dirty="0"/>
              <a:t>le « </a:t>
            </a:r>
            <a:r>
              <a:rPr lang="fr-CA" dirty="0" err="1"/>
              <a:t>Accept</a:t>
            </a:r>
            <a:r>
              <a:rPr lang="fr-CA" dirty="0"/>
              <a:t> </a:t>
            </a:r>
            <a:r>
              <a:rPr lang="fr-CA" dirty="0" err="1"/>
              <a:t>request</a:t>
            </a:r>
            <a:r>
              <a:rPr lang="fr-CA" dirty="0"/>
              <a:t> header »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AE5C75D7-6968-4452-B1AF-EEB739382028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435543" y="4199395"/>
            <a:ext cx="403860" cy="706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93D442E-D091-4C88-93D2-46FBD05F38A8}"/>
              </a:ext>
            </a:extLst>
          </p:cNvPr>
          <p:cNvSpPr txBox="1"/>
          <p:nvPr/>
        </p:nvSpPr>
        <p:spPr>
          <a:xfrm>
            <a:off x="2839403" y="4721661"/>
            <a:ext cx="681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Ajoute à la collection la règle que l’on accepte les requêtes de type json</a:t>
            </a:r>
          </a:p>
        </p:txBody>
      </p:sp>
    </p:spTree>
    <p:extLst>
      <p:ext uri="{BB962C8B-B14F-4D97-AF65-F5344CB8AC3E}">
        <p14:creationId xmlns:p14="http://schemas.microsoft.com/office/powerpoint/2010/main" val="12383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FCACC50-59A4-4873-8A35-95C1D9D9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HttpClient</a:t>
            </a:r>
            <a:r>
              <a:rPr lang="fr-CA" dirty="0"/>
              <a:t> : Supplément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094595-1BCE-4090-8D68-7A1218E7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peut ajouter une adresse de base à un objet </a:t>
            </a:r>
            <a:r>
              <a:rPr lang="fr-CA" dirty="0" err="1"/>
              <a:t>HttpClient</a:t>
            </a:r>
            <a:r>
              <a:rPr lang="fr-CA" dirty="0"/>
              <a:t> via la propriété « </a:t>
            </a:r>
            <a:r>
              <a:rPr lang="fr-CA" dirty="0" err="1"/>
              <a:t>BaseAddress</a:t>
            </a:r>
            <a:r>
              <a:rPr lang="fr-CA" dirty="0"/>
              <a:t> »</a:t>
            </a:r>
          </a:p>
          <a:p>
            <a:r>
              <a:rPr lang="fr-CA" dirty="0"/>
              <a:t>Cela permet d’éviter de toujours définir l’adresse de base à l’objet</a:t>
            </a:r>
          </a:p>
          <a:p>
            <a:r>
              <a:rPr lang="fr-CA" dirty="0"/>
              <a:t>Ainsi, on aurait seulement à ajouter l’adresse relative et l’objet s’occuperait de concaténer l’adresse de base aux requêtes</a:t>
            </a:r>
          </a:p>
          <a:p>
            <a:r>
              <a:rPr lang="fr-CA" dirty="0"/>
              <a:t>Exemple</a:t>
            </a:r>
          </a:p>
          <a:p>
            <a:pPr lvl="1"/>
            <a:r>
              <a:rPr lang="fr-CA" dirty="0" err="1"/>
              <a:t>ApiClient.BaseAddress</a:t>
            </a:r>
            <a:r>
              <a:rPr lang="fr-CA" dirty="0"/>
              <a:t> = new Uri("http://www.google.ca/");</a:t>
            </a:r>
          </a:p>
          <a:p>
            <a:r>
              <a:rPr lang="fr-CA" dirty="0"/>
              <a:t>Dans le projet, nous n’utilisons pas cette propriété car on va utiliser le client pour différentes adresses</a:t>
            </a:r>
          </a:p>
        </p:txBody>
      </p:sp>
    </p:spTree>
    <p:extLst>
      <p:ext uri="{BB962C8B-B14F-4D97-AF65-F5344CB8AC3E}">
        <p14:creationId xmlns:p14="http://schemas.microsoft.com/office/powerpoint/2010/main" val="397931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658F1-2769-4479-B960-6522AF6E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Initialisation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E96C6-9C3E-43B3-9BE6-C6301895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le constructeur de la fenêtre principale sous la ligne « </a:t>
            </a:r>
            <a:r>
              <a:rPr lang="fr-CA" dirty="0" err="1"/>
              <a:t>InitializeComponent</a:t>
            </a:r>
            <a:r>
              <a:rPr lang="fr-CA" dirty="0"/>
              <a:t>(); »</a:t>
            </a:r>
          </a:p>
          <a:p>
            <a:r>
              <a:rPr lang="fr-CA" dirty="0"/>
              <a:t>Initialisez le client en appelant la méthode statique « </a:t>
            </a:r>
            <a:r>
              <a:rPr lang="fr-CA" dirty="0" err="1"/>
              <a:t>ApiHelper.InitializeClient</a:t>
            </a:r>
            <a:r>
              <a:rPr lang="fr-CA" dirty="0"/>
              <a:t>() »</a:t>
            </a:r>
          </a:p>
          <a:p>
            <a:r>
              <a:rPr lang="fr-CA" dirty="0"/>
              <a:t>Ainsi lorsque la fenêtre apparaîtra, nous aurons un navigateur pour notre application</a:t>
            </a:r>
          </a:p>
          <a:p>
            <a:r>
              <a:rPr lang="fr-CA" dirty="0"/>
              <a:t>On pourrait mettre ce code l’</a:t>
            </a:r>
            <a:r>
              <a:rPr lang="fr-CA" dirty="0" err="1"/>
              <a:t>App.xaml.cs</a:t>
            </a:r>
            <a:r>
              <a:rPr lang="fr-CA" dirty="0"/>
              <a:t>, mais il sera plus visible dans la fenêtre principale lorsque l’on codera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2792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7A6F6-5E48-4DFC-A014-FF552D05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 pour charger les comiques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49791-ABB9-45F1-8949-511D9CFF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Ajoutez une classe publique « </a:t>
            </a:r>
            <a:r>
              <a:rPr lang="fr-CA" dirty="0" err="1"/>
              <a:t>ComicProcessor</a:t>
            </a:r>
            <a:r>
              <a:rPr lang="fr-CA" dirty="0"/>
              <a:t> »</a:t>
            </a:r>
          </a:p>
          <a:p>
            <a:r>
              <a:rPr lang="fr-CA" dirty="0"/>
              <a:t>Ajoutez une méthode asynchrone qui ne retourne rien pour l’instant qui se nomme </a:t>
            </a:r>
            <a:r>
              <a:rPr lang="fr-CA" dirty="0" err="1"/>
              <a:t>LoadComic</a:t>
            </a:r>
            <a:r>
              <a:rPr lang="fr-CA" dirty="0"/>
              <a:t> qui prend en paramètre un entier nommée « </a:t>
            </a:r>
            <a:r>
              <a:rPr lang="fr-CA" dirty="0" err="1"/>
              <a:t>comicNumber</a:t>
            </a:r>
            <a:r>
              <a:rPr lang="fr-CA" dirty="0"/>
              <a:t> »</a:t>
            </a:r>
          </a:p>
          <a:p>
            <a:pPr lvl="1"/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LoadComic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comicNumber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  <a:endParaRPr lang="fr-CA" dirty="0"/>
          </a:p>
          <a:p>
            <a:r>
              <a:rPr lang="fr-CA" dirty="0"/>
              <a:t>Dans la méthode, nous allons construire l’url pour récupérer le contenu de la requête</a:t>
            </a:r>
          </a:p>
          <a:p>
            <a:r>
              <a:rPr lang="fr-CA" dirty="0"/>
              <a:t>Ajoutez le code suivant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1BFE57-C1FF-432F-969F-E771A78753A7}"/>
              </a:ext>
            </a:extLst>
          </p:cNvPr>
          <p:cNvSpPr txBox="1"/>
          <p:nvPr/>
        </p:nvSpPr>
        <p:spPr>
          <a:xfrm>
            <a:off x="5006340" y="4988461"/>
            <a:ext cx="69637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url;</a:t>
            </a:r>
          </a:p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comicNumber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url = 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$"https://xkcd.com/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comicNumber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/info.0.json"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url = 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$"https://xkcd.com/info.0.json"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53515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CEDB6-7137-4D78-843C-264BD79D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LoadComic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2A67B-0E0F-422F-94AB-DF4A92FF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Ajoutez le bloc suivant</a:t>
            </a:r>
          </a:p>
          <a:p>
            <a:pPr lvl="1"/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ApiHelper.ApiClient.GetAsync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(url)) { }</a:t>
            </a:r>
            <a:endParaRPr lang="fr-CA" dirty="0"/>
          </a:p>
          <a:p>
            <a:r>
              <a:rPr lang="fr-CA" dirty="0"/>
              <a:t>Cette ligne attend le résultat pour une requête GET pour ensuite exécuter le code qui sera dans le bloc</a:t>
            </a:r>
          </a:p>
          <a:p>
            <a:r>
              <a:rPr lang="fr-CA" dirty="0"/>
              <a:t>Le mot clé </a:t>
            </a:r>
            <a:r>
              <a:rPr lang="fr-CA" b="1" dirty="0" err="1"/>
              <a:t>using</a:t>
            </a:r>
            <a:r>
              <a:rPr lang="fr-CA" dirty="0"/>
              <a:t> permet de créer un objet qui aura la durée de vie du bloc, i.e. qu’à la fin du bloc il y a un </a:t>
            </a:r>
            <a:r>
              <a:rPr lang="fr-CA" b="1" dirty="0"/>
              <a:t>dispose</a:t>
            </a:r>
            <a:r>
              <a:rPr lang="fr-CA" dirty="0"/>
              <a:t> implicite</a:t>
            </a:r>
          </a:p>
          <a:p>
            <a:r>
              <a:rPr lang="fr-CA" dirty="0"/>
              <a:t>Dans notre cas, cela permettra de fermer les ports ouverts et de minimiser l’utilisation de la mémoire</a:t>
            </a:r>
          </a:p>
          <a:p>
            <a:pPr lvl="1"/>
            <a:r>
              <a:rPr lang="fr-CA" dirty="0"/>
              <a:t>C’est une bonne pratique de gérer la mémoire, les ports et les threads</a:t>
            </a:r>
          </a:p>
        </p:txBody>
      </p:sp>
    </p:spTree>
    <p:extLst>
      <p:ext uri="{BB962C8B-B14F-4D97-AF65-F5344CB8AC3E}">
        <p14:creationId xmlns:p14="http://schemas.microsoft.com/office/powerpoint/2010/main" val="1317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8306C-5329-4F74-9FCD-967FE1A6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LoadComic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DCC85-2490-4F5A-ABCF-B8581475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Dans le bloc </a:t>
            </a:r>
            <a:r>
              <a:rPr lang="fr-CA" b="1" dirty="0" err="1"/>
              <a:t>using</a:t>
            </a:r>
            <a:r>
              <a:rPr lang="fr-CA" b="1" dirty="0"/>
              <a:t>,</a:t>
            </a:r>
            <a:r>
              <a:rPr lang="fr-CA" dirty="0"/>
              <a:t> ajoutez ce code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Ce code indique que si la réponse est un succès, nous allons effectuer du code X sinon nous allons déclencher une exception avec le message retourné par la réponse</a:t>
            </a:r>
          </a:p>
          <a:p>
            <a:r>
              <a:rPr lang="fr-CA" dirty="0"/>
              <a:t>Pour le contenu de la réponse nous avons besoin de gérer un objet dont nous allons créer une nouvelle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C40BC9-98C3-490A-9F87-ADB58444A0C3}"/>
              </a:ext>
            </a:extLst>
          </p:cNvPr>
          <p:cNvSpPr txBox="1"/>
          <p:nvPr/>
        </p:nvSpPr>
        <p:spPr>
          <a:xfrm>
            <a:off x="2946083" y="2230457"/>
            <a:ext cx="6097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response.ReasonPhrase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3299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444731-F948-4B5B-8FC1-24DACD5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Consommer un 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27C990-27E3-44BC-820D-309B2896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 moins en moins nombreux sont les applications qui ne se connectent sur le web d’une manière ou d’une autre</a:t>
            </a:r>
          </a:p>
          <a:p>
            <a:r>
              <a:rPr lang="fr-CA" dirty="0"/>
              <a:t>.Net offre quelques méthodes pour faire des requêtes sur le web</a:t>
            </a:r>
          </a:p>
          <a:p>
            <a:pPr lvl="1"/>
            <a:r>
              <a:rPr lang="fr-CA" dirty="0" err="1"/>
              <a:t>HttpWebRequest</a:t>
            </a:r>
            <a:r>
              <a:rPr lang="fr-CA" dirty="0"/>
              <a:t>, </a:t>
            </a:r>
            <a:r>
              <a:rPr lang="fr-CA" dirty="0" err="1"/>
              <a:t>WebClient</a:t>
            </a:r>
            <a:r>
              <a:rPr lang="fr-CA" dirty="0"/>
              <a:t>, </a:t>
            </a:r>
            <a:r>
              <a:rPr lang="fr-CA" dirty="0" err="1"/>
              <a:t>HttpClient</a:t>
            </a:r>
            <a:r>
              <a:rPr lang="fr-CA" dirty="0"/>
              <a:t> et d’autres</a:t>
            </a:r>
          </a:p>
          <a:p>
            <a:r>
              <a:rPr lang="fr-CA" dirty="0"/>
              <a:t>Nous allons utiliser </a:t>
            </a:r>
            <a:r>
              <a:rPr lang="fr-CA" dirty="0" err="1"/>
              <a:t>HttpClient</a:t>
            </a:r>
            <a:r>
              <a:rPr lang="fr-CA" dirty="0"/>
              <a:t> pour sa simplicité</a:t>
            </a:r>
          </a:p>
          <a:p>
            <a:r>
              <a:rPr lang="fr-CA" dirty="0"/>
              <a:t>De plus, nous allons utiliser des API qui ne nécessitent pas une authentification</a:t>
            </a:r>
          </a:p>
          <a:p>
            <a:pPr lvl="1"/>
            <a:r>
              <a:rPr lang="fr-CA" dirty="0"/>
              <a:t>Il n’y a pas vraiment de forme générique et chaque API peut être distinct</a:t>
            </a:r>
          </a:p>
        </p:txBody>
      </p:sp>
    </p:spTree>
    <p:extLst>
      <p:ext uri="{BB962C8B-B14F-4D97-AF65-F5344CB8AC3E}">
        <p14:creationId xmlns:p14="http://schemas.microsoft.com/office/powerpoint/2010/main" val="372541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4DC04-C756-420F-94BA-F60EF2AE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Model pour les comiques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13F48-A66F-434A-A986-F5DED9A5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Nous allons revenir pour terminer la méthode </a:t>
            </a:r>
            <a:r>
              <a:rPr lang="fr-CA" dirty="0" err="1"/>
              <a:t>LoadComic</a:t>
            </a:r>
            <a:endParaRPr lang="fr-CA" dirty="0"/>
          </a:p>
          <a:p>
            <a:r>
              <a:rPr lang="fr-CA" dirty="0"/>
              <a:t>Ajoutez une nouvelle classe publique nommée </a:t>
            </a:r>
            <a:r>
              <a:rPr lang="fr-CA" b="1" dirty="0" err="1"/>
              <a:t>ComicModel</a:t>
            </a:r>
            <a:r>
              <a:rPr lang="fr-CA" dirty="0"/>
              <a:t> qui contient l’information lié à la bande dessinée</a:t>
            </a:r>
          </a:p>
          <a:p>
            <a:r>
              <a:rPr lang="fr-CA" dirty="0"/>
              <a:t>Ajoutez les propriétés publiques suivantes :</a:t>
            </a:r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/>
              <a:t>Pour éviter un mapping entre la réponse json et les propriétés de la classe, nous utilisons les mêmes nom que le json</a:t>
            </a:r>
          </a:p>
          <a:p>
            <a:r>
              <a:rPr lang="fr-CA" dirty="0"/>
              <a:t>En effet, la librairie de </a:t>
            </a:r>
            <a:r>
              <a:rPr lang="fr-CA" dirty="0" err="1"/>
              <a:t>NewtonSoft</a:t>
            </a:r>
            <a:r>
              <a:rPr lang="fr-CA" dirty="0"/>
              <a:t> fait le mapping automatiquement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C8D7582-75B8-47FF-8857-F7331BFD893E}"/>
              </a:ext>
            </a:extLst>
          </p:cNvPr>
          <p:cNvSpPr txBox="1"/>
          <p:nvPr/>
        </p:nvSpPr>
        <p:spPr>
          <a:xfrm>
            <a:off x="3368993" y="366456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 {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CA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Zoom de diapositive 6">
                <a:extLst>
                  <a:ext uri="{FF2B5EF4-FFF2-40B4-BE49-F238E27FC236}">
                    <a16:creationId xmlns:a16="http://schemas.microsoft.com/office/drawing/2014/main" id="{BBEB64EA-1A4C-4587-9869-F5B1ABEA3B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00060" y="2862759"/>
              <a:ext cx="3048000" cy="1714500"/>
            </p:xfrm>
            <a:graphic>
              <a:graphicData uri="http://schemas.microsoft.com/office/powerpoint/2016/slidezoom">
                <pslz:sldZm>
                  <pslz:sldZmObj sldId="289" cId="3267683023">
                    <pslz:zmPr id="{A79DE193-8B34-43A5-B649-AEB146C450E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Zoom de diapositive 6">
                <a:extLst>
                  <a:ext uri="{FF2B5EF4-FFF2-40B4-BE49-F238E27FC236}">
                    <a16:creationId xmlns:a16="http://schemas.microsoft.com/office/drawing/2014/main" id="{BBEB64EA-1A4C-4587-9869-F5B1ABEA3B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60" y="286275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26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CB799-4C59-4C0A-AF28-1B344CB3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LoadComic</a:t>
            </a:r>
            <a:r>
              <a:rPr lang="fr-CA" dirty="0"/>
              <a:t> : 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9B169-A283-4305-90F3-0CA441C8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Revenons dans le code de </a:t>
            </a:r>
            <a:r>
              <a:rPr lang="fr-CA" b="1" dirty="0" err="1"/>
              <a:t>LoadComic</a:t>
            </a:r>
            <a:r>
              <a:rPr lang="fr-CA" dirty="0"/>
              <a:t> de la classe </a:t>
            </a:r>
            <a:r>
              <a:rPr lang="fr-CA" b="1" dirty="0" err="1"/>
              <a:t>ComicProcessor</a:t>
            </a:r>
            <a:endParaRPr lang="fr-CA" b="1" dirty="0"/>
          </a:p>
          <a:p>
            <a:r>
              <a:rPr lang="fr-CA" dirty="0"/>
              <a:t>Dans le bloc où la réponse est validée, ajoutez le code qui suit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Remarquez qu’il faut modifier la signature de la méthode pour pouvoir retourner un objet </a:t>
            </a:r>
            <a:r>
              <a:rPr lang="fr-CA" dirty="0" err="1"/>
              <a:t>ComicModel</a:t>
            </a:r>
            <a:endParaRPr lang="fr-CA" dirty="0"/>
          </a:p>
          <a:p>
            <a:r>
              <a:rPr lang="fr-CA" dirty="0"/>
              <a:t>La nouvelle signature sera la suivante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56F09F-62E4-466B-AC3B-8E9774B0F23E}"/>
              </a:ext>
            </a:extLst>
          </p:cNvPr>
          <p:cNvSpPr txBox="1"/>
          <p:nvPr/>
        </p:nvSpPr>
        <p:spPr>
          <a:xfrm>
            <a:off x="1688306" y="2991534"/>
            <a:ext cx="8815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ComicModel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ComicModel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FEB828-1759-4858-97B2-51E49EA4B090}"/>
              </a:ext>
            </a:extLst>
          </p:cNvPr>
          <p:cNvSpPr txBox="1"/>
          <p:nvPr/>
        </p:nvSpPr>
        <p:spPr>
          <a:xfrm>
            <a:off x="1551147" y="5780546"/>
            <a:ext cx="881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ComicModel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LoadComic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comicNumber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DD63A9-6043-46B1-807D-4ABF20FCA340}"/>
              </a:ext>
            </a:extLst>
          </p:cNvPr>
          <p:cNvSpPr txBox="1"/>
          <p:nvPr/>
        </p:nvSpPr>
        <p:spPr>
          <a:xfrm>
            <a:off x="6455190" y="3375711"/>
            <a:ext cx="512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Cette méthode permet de convertir le json</a:t>
            </a:r>
            <a:br>
              <a:rPr lang="fr-CA" dirty="0"/>
            </a:br>
            <a:r>
              <a:rPr lang="fr-CA" dirty="0"/>
              <a:t>dans le modèle fourni d’où l’utilité d’avoir les mêmes</a:t>
            </a:r>
            <a:br>
              <a:rPr lang="fr-CA" dirty="0"/>
            </a:br>
            <a:r>
              <a:rPr lang="fr-CA" dirty="0"/>
              <a:t>nom de propriétés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154C70-A295-43E5-BABB-E377795B24D8}"/>
              </a:ext>
            </a:extLst>
          </p:cNvPr>
          <p:cNvSpPr txBox="1"/>
          <p:nvPr/>
        </p:nvSpPr>
        <p:spPr>
          <a:xfrm>
            <a:off x="1519335" y="6257056"/>
            <a:ext cx="98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J’ai mis la méthode statique, car je n’ai pas besoin de générer un objet </a:t>
            </a:r>
            <a:r>
              <a:rPr lang="fr-CA" b="1" dirty="0" err="1"/>
              <a:t>ComicProcessor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44264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43F91-A2EC-4554-9522-A6A1B6D9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 de la fenêtre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A3428-B18A-4D1F-B955-E871E418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 indiqué dans les premières diapos, dans un monde idéal on utiliserait le MVVM, mais pour des raisons de simplicité, nous allons mettre le code dans la fenêtre directement</a:t>
            </a:r>
          </a:p>
          <a:p>
            <a:r>
              <a:rPr lang="fr-CA" dirty="0"/>
              <a:t>Nous avons besoin d’un tâche asynchrone pour charger l’image</a:t>
            </a:r>
          </a:p>
          <a:p>
            <a:pPr lvl="1"/>
            <a:r>
              <a:rPr lang="fr-CA" dirty="0"/>
              <a:t>La raison est que l’on ne sait pas combien de temps cela pourra prendre et on ne veut pas geler l’interface</a:t>
            </a:r>
          </a:p>
          <a:p>
            <a:r>
              <a:rPr lang="fr-CA" dirty="0"/>
              <a:t>Dans le code de la fenêtre, ajoutez une tâche </a:t>
            </a:r>
            <a:r>
              <a:rPr lang="fr-CA" b="1" dirty="0" err="1"/>
              <a:t>LoadImage</a:t>
            </a:r>
            <a:r>
              <a:rPr lang="fr-CA" dirty="0"/>
              <a:t> qui recevra en paramètre un entier nommé </a:t>
            </a:r>
            <a:r>
              <a:rPr lang="fr-CA" b="1" dirty="0" err="1"/>
              <a:t>imageNumber</a:t>
            </a:r>
            <a:endParaRPr lang="fr-CA" b="1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65F591-B6C7-47B6-9B36-EC5D113FA190}"/>
              </a:ext>
            </a:extLst>
          </p:cNvPr>
          <p:cNvSpPr txBox="1"/>
          <p:nvPr/>
        </p:nvSpPr>
        <p:spPr>
          <a:xfrm>
            <a:off x="2830354" y="5243245"/>
            <a:ext cx="65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LoadImage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imageNumber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3361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2411E-0620-4011-909B-8C0C75FB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Tâche </a:t>
            </a:r>
            <a:r>
              <a:rPr lang="fr-CA" dirty="0" err="1"/>
              <a:t>LoadImage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EF8CF5-C601-440C-B455-ECC71654D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A" dirty="0"/>
              <a:t>Le contenu de la tâche est affiché ci-contre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363125-3A95-449A-A87B-BDDA98F52FD3}"/>
              </a:ext>
            </a:extLst>
          </p:cNvPr>
          <p:cNvSpPr txBox="1"/>
          <p:nvPr/>
        </p:nvSpPr>
        <p:spPr>
          <a:xfrm>
            <a:off x="7938668" y="2477800"/>
            <a:ext cx="30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On attend de récupérer le json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398ACD1-03E3-4FCE-B9F6-95A1FB041F3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143750" y="2628900"/>
            <a:ext cx="794918" cy="3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76B5650-F5D0-44CB-B4C8-20C6C9FF9590}"/>
              </a:ext>
            </a:extLst>
          </p:cNvPr>
          <p:cNvSpPr txBox="1"/>
          <p:nvPr/>
        </p:nvSpPr>
        <p:spPr>
          <a:xfrm>
            <a:off x="5130698" y="3499307"/>
            <a:ext cx="573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Ajoutez les membres privés </a:t>
            </a:r>
            <a:r>
              <a:rPr lang="fr-CA" b="1" dirty="0" err="1"/>
              <a:t>maxNumber</a:t>
            </a:r>
            <a:r>
              <a:rPr lang="fr-CA" dirty="0"/>
              <a:t> et </a:t>
            </a:r>
            <a:r>
              <a:rPr lang="fr-CA" b="1" dirty="0" err="1"/>
              <a:t>currentNumber</a:t>
            </a:r>
            <a:endParaRPr lang="fr-CA" b="1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0C5DB4-E523-4BB2-84F7-2AC3E28300B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80510" y="3683973"/>
            <a:ext cx="105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C88B206-BD0E-4562-A53F-0652D1E6B3ED}"/>
              </a:ext>
            </a:extLst>
          </p:cNvPr>
          <p:cNvCxnSpPr/>
          <p:nvPr/>
        </p:nvCxnSpPr>
        <p:spPr>
          <a:xfrm flipH="1">
            <a:off x="2411730" y="3785850"/>
            <a:ext cx="2686050" cy="4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2B73586-D98F-4FFA-915D-6F9CF73AD0AB}"/>
              </a:ext>
            </a:extLst>
          </p:cNvPr>
          <p:cNvSpPr txBox="1"/>
          <p:nvPr/>
        </p:nvSpPr>
        <p:spPr>
          <a:xfrm>
            <a:off x="5043309" y="4000889"/>
            <a:ext cx="543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Indique que l’url fourni est un URL complet et non relatif</a:t>
            </a:r>
            <a:endParaRPr lang="fr-CA" b="1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14A3AF0-8EE9-4899-97FF-9E07CC05EB48}"/>
              </a:ext>
            </a:extLst>
          </p:cNvPr>
          <p:cNvCxnSpPr>
            <a:cxnSpLocks/>
          </p:cNvCxnSpPr>
          <p:nvPr/>
        </p:nvCxnSpPr>
        <p:spPr>
          <a:xfrm flipH="1">
            <a:off x="6229350" y="4370221"/>
            <a:ext cx="182880" cy="3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7D31968-C3B8-4E76-9793-421CA5E495A5}"/>
              </a:ext>
            </a:extLst>
          </p:cNvPr>
          <p:cNvSpPr txBox="1"/>
          <p:nvPr/>
        </p:nvSpPr>
        <p:spPr>
          <a:xfrm>
            <a:off x="779443" y="2478862"/>
            <a:ext cx="78065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comic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ComicProcessor.LoadComic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imageNumber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imageNumber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maxNumber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comic.Num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currentNumber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comic.Num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uriSource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Uri(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comic.Img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UriKind.Absolute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comicImage.Source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BitmapImage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uriSource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RequestCachePolicy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RequestCacheLevel.CacheIfAvailable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CA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3F251DC-99A5-4C71-81DC-BB94A52240A3}"/>
              </a:ext>
            </a:extLst>
          </p:cNvPr>
          <p:cNvSpPr txBox="1"/>
          <p:nvPr/>
        </p:nvSpPr>
        <p:spPr>
          <a:xfrm>
            <a:off x="8543274" y="4760734"/>
            <a:ext cx="3379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Ce paramètre permet de mettre </a:t>
            </a:r>
            <a:br>
              <a:rPr lang="fr-CA" dirty="0"/>
            </a:br>
            <a:r>
              <a:rPr lang="fr-CA" dirty="0"/>
              <a:t>en cache l’image. Si l’image est</a:t>
            </a:r>
            <a:br>
              <a:rPr lang="fr-CA" dirty="0"/>
            </a:br>
            <a:r>
              <a:rPr lang="fr-CA" dirty="0"/>
              <a:t>déjà en cache, l’appli va la charger</a:t>
            </a:r>
            <a:br>
              <a:rPr lang="fr-CA" dirty="0"/>
            </a:br>
            <a:r>
              <a:rPr lang="fr-CA" dirty="0"/>
              <a:t>à partir de la cache.</a:t>
            </a:r>
          </a:p>
          <a:p>
            <a:r>
              <a:rPr lang="fr-CA" dirty="0"/>
              <a:t>PS : Il n’est pas obligatoire.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C31E224-34D3-423F-8ACA-2E0E89514003}"/>
              </a:ext>
            </a:extLst>
          </p:cNvPr>
          <p:cNvCxnSpPr/>
          <p:nvPr/>
        </p:nvCxnSpPr>
        <p:spPr>
          <a:xfrm flipH="1">
            <a:off x="8037720" y="5372100"/>
            <a:ext cx="46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F330E-B4B3-4D73-83F8-72FDD468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Chargement de l’image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FAECC0-1DC0-4C71-8683-DC483D39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Pour charger l’image directement, nous allons tout simplement appeler la tâche </a:t>
            </a:r>
            <a:r>
              <a:rPr lang="fr-CA" dirty="0" err="1"/>
              <a:t>LoadImage</a:t>
            </a:r>
            <a:r>
              <a:rPr lang="fr-CA" dirty="0"/>
              <a:t> une fois que la fenêtre est chargée</a:t>
            </a:r>
          </a:p>
          <a:p>
            <a:r>
              <a:rPr lang="fr-CA" dirty="0"/>
              <a:t>Il faudra utiliser l’événement </a:t>
            </a:r>
            <a:r>
              <a:rPr lang="fr-CA" b="1" dirty="0" err="1"/>
              <a:t>Loaded</a:t>
            </a:r>
            <a:r>
              <a:rPr lang="fr-CA" dirty="0"/>
              <a:t> de la fenêtre</a:t>
            </a:r>
          </a:p>
          <a:p>
            <a:r>
              <a:rPr lang="fr-CA" dirty="0"/>
              <a:t>À partir du XAML dans la balise </a:t>
            </a:r>
            <a:r>
              <a:rPr lang="fr-CA" dirty="0" err="1"/>
              <a:t>Window</a:t>
            </a:r>
            <a:r>
              <a:rPr lang="fr-CA" dirty="0"/>
              <a:t>, ajoutez l’événement </a:t>
            </a:r>
            <a:r>
              <a:rPr lang="fr-CA" dirty="0" err="1"/>
              <a:t>Loaded</a:t>
            </a:r>
            <a:r>
              <a:rPr lang="fr-CA" dirty="0"/>
              <a:t> et générer la méthode</a:t>
            </a:r>
          </a:p>
          <a:p>
            <a:r>
              <a:rPr lang="fr-CA" dirty="0"/>
              <a:t>Ajoutez le modificateur </a:t>
            </a:r>
            <a:r>
              <a:rPr lang="fr-CA" b="1" dirty="0" err="1"/>
              <a:t>await</a:t>
            </a:r>
            <a:r>
              <a:rPr lang="fr-CA" dirty="0"/>
              <a:t> à l’événement</a:t>
            </a:r>
          </a:p>
          <a:p>
            <a:r>
              <a:rPr lang="fr-CA" dirty="0"/>
              <a:t>Dans la méthode, vous n’avez qu’à appeler ce code</a:t>
            </a:r>
          </a:p>
          <a:p>
            <a:pPr lvl="1"/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LoadImage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CA" dirty="0"/>
          </a:p>
          <a:p>
            <a:r>
              <a:rPr lang="fr-CA" dirty="0"/>
              <a:t>À partir de ce point, l’application devrait être exécutable et afficher la première image</a:t>
            </a:r>
          </a:p>
        </p:txBody>
      </p:sp>
    </p:spTree>
    <p:extLst>
      <p:ext uri="{BB962C8B-B14F-4D97-AF65-F5344CB8AC3E}">
        <p14:creationId xmlns:p14="http://schemas.microsoft.com/office/powerpoint/2010/main" val="34034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A9CF8-01D4-4375-8BEB-B457324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 des fonctions aux boutons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D540-3572-42C1-A9E3-6EF8AA6623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Ajoutez les événements pour les boutons précédents et suivants</a:t>
            </a:r>
          </a:p>
          <a:p>
            <a:r>
              <a:rPr lang="fr-CA" dirty="0"/>
              <a:t>Modifiez les méthodes pour qu’elles soient asynchrone</a:t>
            </a:r>
          </a:p>
          <a:p>
            <a:r>
              <a:rPr lang="fr-CA" dirty="0"/>
              <a:t>Le code pour le bouton précédent sera celui-ci contre</a:t>
            </a:r>
          </a:p>
          <a:p>
            <a:r>
              <a:rPr lang="fr-CA" dirty="0"/>
              <a:t>Il suffit de dupliquer ce code pour le bouton suivant en inversant la logique</a:t>
            </a:r>
          </a:p>
          <a:p>
            <a:pPr lvl="1"/>
            <a:r>
              <a:rPr lang="fr-CA" dirty="0"/>
              <a:t>T’es capable! </a:t>
            </a:r>
            <a:r>
              <a:rPr lang="fr-CA" dirty="0">
                <a:sym typeface="Wingdings" panose="05000000000000000000" pitchFamily="2" charset="2"/>
              </a:rPr>
              <a:t></a:t>
            </a: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3403F0-A798-40E9-9222-889D6D5E7AF1}"/>
              </a:ext>
            </a:extLst>
          </p:cNvPr>
          <p:cNvSpPr txBox="1"/>
          <p:nvPr/>
        </p:nvSpPr>
        <p:spPr>
          <a:xfrm>
            <a:off x="6019800" y="2174001"/>
            <a:ext cx="6094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currentNumber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currentNumber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1;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nextImageButton.IsEnabled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LoadImage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currentNumber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currentNumber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previousImageButton.IsEnabled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77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7CC6D-EB89-4E4F-86EF-43C29739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 de la première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30CA83-F182-40EC-9075-C01FC8AC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HttpClient</a:t>
            </a:r>
            <a:r>
              <a:rPr lang="fr-CA" dirty="0"/>
              <a:t> agit comme un navigateur</a:t>
            </a:r>
          </a:p>
          <a:p>
            <a:pPr lvl="1"/>
            <a:r>
              <a:rPr lang="fr-CA" dirty="0"/>
              <a:t>On a besoin de la librairie </a:t>
            </a:r>
            <a:r>
              <a:rPr lang="fr-CA" dirty="0" err="1"/>
              <a:t>Microsoft.Aspnet.WebApi.Client</a:t>
            </a:r>
            <a:r>
              <a:rPr lang="fr-CA" dirty="0"/>
              <a:t> pour effectuer des requêtes asynchrones</a:t>
            </a:r>
          </a:p>
          <a:p>
            <a:r>
              <a:rPr lang="fr-CA" dirty="0"/>
              <a:t>On utilise des tâches asynchrones pour récupérer de l’information à partir du web</a:t>
            </a:r>
          </a:p>
          <a:p>
            <a:r>
              <a:rPr lang="fr-CA" dirty="0"/>
              <a:t>La librairie </a:t>
            </a:r>
            <a:r>
              <a:rPr lang="fr-CA" dirty="0" err="1"/>
              <a:t>NewtonSoft.json</a:t>
            </a:r>
            <a:r>
              <a:rPr lang="fr-CA" dirty="0"/>
              <a:t> permet facilement de mapper le json avec les modèles C#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8880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DB5377-8048-4373-B21A-CE65B587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Partie 2 : Information du soleil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E5EDD5-52E4-4D67-BDCD-29732EE98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123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DC80E1D-0323-467F-8D31-C7794AFF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415D21B-14AA-4030-954D-E87386476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Dans cette partie, on ira chercher les informations du levée et du coucher du Soleil</a:t>
            </a:r>
          </a:p>
          <a:p>
            <a:r>
              <a:rPr lang="fr-CA" dirty="0"/>
              <a:t>Il n’y aura qu’un bouton et deux blocs de texte</a:t>
            </a:r>
          </a:p>
          <a:p>
            <a:r>
              <a:rPr lang="fr-CA" dirty="0"/>
              <a:t>Ajouter une nouvelle fenêtre WPF et ajoutez-lui le XAML ci-contre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BC9A64-9F66-4AA1-9092-1B48288A76FE}"/>
              </a:ext>
            </a:extLst>
          </p:cNvPr>
          <p:cNvSpPr txBox="1"/>
          <p:nvPr/>
        </p:nvSpPr>
        <p:spPr>
          <a:xfrm>
            <a:off x="6019800" y="2522264"/>
            <a:ext cx="60942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="loadSunInfo"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="20"&gt;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Télécharger les informations du soleil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="sunriseText"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="20"/&gt;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="sunsetText"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="20"/&gt;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560450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24D45-EC50-4B34-AB27-91F0A5F9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CBB43-A3E1-4012-8DE5-A80133131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La première étape sera de prendre connaissance du résultat json</a:t>
            </a:r>
          </a:p>
          <a:p>
            <a:r>
              <a:rPr lang="fr-CA" dirty="0"/>
              <a:t>Atteignez la </a:t>
            </a:r>
            <a:r>
              <a:rPr lang="fr-CA" dirty="0">
                <a:hlinkClick r:id="rId2"/>
              </a:rPr>
              <a:t>documentation</a:t>
            </a:r>
            <a:r>
              <a:rPr lang="fr-CA" dirty="0"/>
              <a:t> de l’api</a:t>
            </a:r>
          </a:p>
          <a:p>
            <a:r>
              <a:rPr lang="fr-CA" dirty="0"/>
              <a:t>Exécutez un des exemples</a:t>
            </a:r>
          </a:p>
          <a:p>
            <a:r>
              <a:rPr lang="fr-CA" dirty="0"/>
              <a:t>Vous pouvez modifier les paramètres de longitude et latitude dans l’URL pour prendre un lieu qui vous intéresse</a:t>
            </a:r>
          </a:p>
          <a:p>
            <a:r>
              <a:rPr lang="fr-CA" dirty="0"/>
              <a:t>Prenez note du résultat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19108D-2597-443B-A30E-3A2F956B0B63}"/>
              </a:ext>
            </a:extLst>
          </p:cNvPr>
          <p:cNvSpPr txBox="1"/>
          <p:nvPr/>
        </p:nvSpPr>
        <p:spPr>
          <a:xfrm>
            <a:off x="6172202" y="1555458"/>
            <a:ext cx="60942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{</a:t>
            </a:r>
          </a:p>
          <a:p>
            <a:r>
              <a:rPr lang="fr-CA" dirty="0"/>
              <a:t>   "</a:t>
            </a:r>
            <a:r>
              <a:rPr lang="fr-CA" dirty="0" err="1"/>
              <a:t>results</a:t>
            </a:r>
            <a:r>
              <a:rPr lang="fr-CA" dirty="0"/>
              <a:t>":{</a:t>
            </a:r>
          </a:p>
          <a:p>
            <a:r>
              <a:rPr lang="fr-CA" dirty="0"/>
              <a:t>      "sunrise":"5:51:57 AM",</a:t>
            </a:r>
          </a:p>
          <a:p>
            <a:r>
              <a:rPr lang="fr-CA" dirty="0"/>
              <a:t>      "sunset":"6:40:47 PM",</a:t>
            </a:r>
          </a:p>
          <a:p>
            <a:r>
              <a:rPr lang="fr-CA" dirty="0"/>
              <a:t>      "solar_noon":"12:16:22 PM",</a:t>
            </a:r>
          </a:p>
          <a:p>
            <a:r>
              <a:rPr lang="fr-CA" dirty="0"/>
              <a:t>      "day_length":"12:48:50",</a:t>
            </a:r>
          </a:p>
          <a:p>
            <a:r>
              <a:rPr lang="fr-CA" dirty="0"/>
              <a:t>      "civil_twilight_begin":"5:25:46 AM",</a:t>
            </a:r>
          </a:p>
          <a:p>
            <a:r>
              <a:rPr lang="fr-CA" dirty="0"/>
              <a:t>      "civil_twilight_end":"7:06:59 PM",</a:t>
            </a:r>
          </a:p>
          <a:p>
            <a:r>
              <a:rPr lang="fr-CA" dirty="0"/>
              <a:t>      "nautical_twilight_begin":"4:54:41 AM",</a:t>
            </a:r>
          </a:p>
          <a:p>
            <a:r>
              <a:rPr lang="fr-CA" dirty="0"/>
              <a:t>      "nautical_twilight_end":"7:38:03 PM",</a:t>
            </a:r>
          </a:p>
          <a:p>
            <a:r>
              <a:rPr lang="fr-CA" dirty="0"/>
              <a:t>      "astronomical_twilight_begin":"4:22:42 AM",</a:t>
            </a:r>
          </a:p>
          <a:p>
            <a:r>
              <a:rPr lang="fr-CA" dirty="0"/>
              <a:t>      "astronomical_twilight_end":"8:10:03 PM"</a:t>
            </a:r>
          </a:p>
          <a:p>
            <a:r>
              <a:rPr lang="fr-CA" dirty="0"/>
              <a:t>   },</a:t>
            </a:r>
          </a:p>
          <a:p>
            <a:r>
              <a:rPr lang="fr-CA" dirty="0"/>
              <a:t>   "</a:t>
            </a:r>
            <a:r>
              <a:rPr lang="fr-CA" dirty="0" err="1"/>
              <a:t>status</a:t>
            </a:r>
            <a:r>
              <a:rPr lang="fr-CA" dirty="0"/>
              <a:t>":"OK"</a:t>
            </a:r>
          </a:p>
          <a:p>
            <a:r>
              <a:rPr lang="fr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25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936F0-759A-47B5-A5F0-C6CC2B04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 </a:t>
            </a:r>
            <a:r>
              <a:rPr lang="en-CA" dirty="0" err="1"/>
              <a:t>projet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927A4-EBD5-4071-B113-1B3B584A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Nous allons développer une petite application qui fait des requêtes dans deux API distincts</a:t>
            </a:r>
          </a:p>
          <a:p>
            <a:r>
              <a:rPr lang="fr-CA" dirty="0"/>
              <a:t>Dans un premier temps, nous allons récupérer les images des bandes dessinées de XKCD</a:t>
            </a:r>
          </a:p>
          <a:p>
            <a:r>
              <a:rPr lang="fr-CA" dirty="0"/>
              <a:t>Dans un second temps, nous allons récupérer les informations sur le levé et le couché du soleil à un endroit spécifique</a:t>
            </a:r>
          </a:p>
        </p:txBody>
      </p:sp>
    </p:spTree>
    <p:extLst>
      <p:ext uri="{BB962C8B-B14F-4D97-AF65-F5344CB8AC3E}">
        <p14:creationId xmlns:p14="http://schemas.microsoft.com/office/powerpoint/2010/main" val="2549193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24D45-EC50-4B34-AB27-91F0A5F9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CBB43-A3E1-4012-8DE5-A80133131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Ce qui est en gras est l’information qui nous intéresse</a:t>
            </a:r>
          </a:p>
          <a:p>
            <a:r>
              <a:rPr lang="fr-CA" dirty="0"/>
              <a:t>Remarquez qu’il y a deux niveaux pour les informations qui nous intéressent</a:t>
            </a:r>
          </a:p>
          <a:p>
            <a:r>
              <a:rPr lang="fr-CA" dirty="0"/>
              <a:t>La solution pour régler ce problème est relativement simple, il suffit de créer deux modèles soient un premier qui aura tout le résultat et un second qui aura le sous-résultat</a:t>
            </a:r>
          </a:p>
          <a:p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19108D-2597-443B-A30E-3A2F956B0B63}"/>
              </a:ext>
            </a:extLst>
          </p:cNvPr>
          <p:cNvSpPr txBox="1"/>
          <p:nvPr/>
        </p:nvSpPr>
        <p:spPr>
          <a:xfrm>
            <a:off x="6172202" y="1555458"/>
            <a:ext cx="60942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{</a:t>
            </a:r>
          </a:p>
          <a:p>
            <a:r>
              <a:rPr lang="fr-CA" dirty="0"/>
              <a:t>   "</a:t>
            </a:r>
            <a:r>
              <a:rPr lang="fr-CA" dirty="0" err="1"/>
              <a:t>results</a:t>
            </a:r>
            <a:r>
              <a:rPr lang="fr-CA" dirty="0"/>
              <a:t>":{</a:t>
            </a:r>
          </a:p>
          <a:p>
            <a:r>
              <a:rPr lang="fr-CA" dirty="0"/>
              <a:t>      "</a:t>
            </a:r>
            <a:r>
              <a:rPr lang="fr-CA" b="1" dirty="0"/>
              <a:t>sunrise</a:t>
            </a:r>
            <a:r>
              <a:rPr lang="fr-CA" dirty="0"/>
              <a:t>":"5:51:57 AM",</a:t>
            </a:r>
          </a:p>
          <a:p>
            <a:r>
              <a:rPr lang="fr-CA" dirty="0"/>
              <a:t>      "</a:t>
            </a:r>
            <a:r>
              <a:rPr lang="fr-CA" b="1" dirty="0"/>
              <a:t>sunset</a:t>
            </a:r>
            <a:r>
              <a:rPr lang="fr-CA" dirty="0"/>
              <a:t>":"6:40:47 PM",</a:t>
            </a:r>
          </a:p>
          <a:p>
            <a:r>
              <a:rPr lang="fr-CA" dirty="0"/>
              <a:t>      "solar_noon":"12:16:22 PM",</a:t>
            </a:r>
          </a:p>
          <a:p>
            <a:r>
              <a:rPr lang="fr-CA" dirty="0"/>
              <a:t>      "day_length":"12:48:50",</a:t>
            </a:r>
          </a:p>
          <a:p>
            <a:r>
              <a:rPr lang="fr-CA" dirty="0"/>
              <a:t>      "civil_twilight_begin":"5:25:46 AM",</a:t>
            </a:r>
          </a:p>
          <a:p>
            <a:r>
              <a:rPr lang="fr-CA" dirty="0"/>
              <a:t>      "civil_twilight_end":"7:06:59 PM",</a:t>
            </a:r>
          </a:p>
          <a:p>
            <a:r>
              <a:rPr lang="fr-CA" dirty="0"/>
              <a:t>      "nautical_twilight_begin":"4:54:41 AM",</a:t>
            </a:r>
          </a:p>
          <a:p>
            <a:r>
              <a:rPr lang="fr-CA" dirty="0"/>
              <a:t>      "nautical_twilight_end":"7:38:03 PM",</a:t>
            </a:r>
          </a:p>
          <a:p>
            <a:r>
              <a:rPr lang="fr-CA" dirty="0"/>
              <a:t>      "astronomical_twilight_begin":"4:22:42 AM",</a:t>
            </a:r>
          </a:p>
          <a:p>
            <a:r>
              <a:rPr lang="fr-CA" dirty="0"/>
              <a:t>      "astronomical_twilight_end":"8:10:03 PM"</a:t>
            </a:r>
          </a:p>
          <a:p>
            <a:r>
              <a:rPr lang="fr-CA" dirty="0"/>
              <a:t>   },</a:t>
            </a:r>
          </a:p>
          <a:p>
            <a:r>
              <a:rPr lang="fr-CA" dirty="0"/>
              <a:t>   "</a:t>
            </a:r>
            <a:r>
              <a:rPr lang="fr-CA" dirty="0" err="1"/>
              <a:t>status</a:t>
            </a:r>
            <a:r>
              <a:rPr lang="fr-CA" dirty="0"/>
              <a:t>":"OK"</a:t>
            </a:r>
          </a:p>
          <a:p>
            <a:r>
              <a:rPr lang="fr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98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24D45-EC50-4B34-AB27-91F0A5F9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CBB43-A3E1-4012-8DE5-A80133131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Ainsi, on créera deux modèles : un nommé </a:t>
            </a:r>
            <a:r>
              <a:rPr lang="fr-CA" b="1" dirty="0" err="1"/>
              <a:t>SunResultModel</a:t>
            </a:r>
            <a:r>
              <a:rPr lang="fr-CA" dirty="0"/>
              <a:t> et un second nommé </a:t>
            </a:r>
            <a:r>
              <a:rPr lang="fr-CA" b="1" dirty="0" err="1"/>
              <a:t>SunModel</a:t>
            </a:r>
            <a:r>
              <a:rPr lang="fr-CA" dirty="0"/>
              <a:t> </a:t>
            </a:r>
          </a:p>
          <a:p>
            <a:r>
              <a:rPr lang="fr-CA" dirty="0"/>
              <a:t>Dans la classe </a:t>
            </a:r>
            <a:r>
              <a:rPr lang="fr-CA" b="1" dirty="0" err="1"/>
              <a:t>SunResultModel</a:t>
            </a:r>
            <a:r>
              <a:rPr lang="fr-CA" dirty="0"/>
              <a:t>, on n’aura que la propriété publique </a:t>
            </a:r>
            <a:r>
              <a:rPr lang="fr-CA" b="1" dirty="0" err="1"/>
              <a:t>Results</a:t>
            </a:r>
            <a:r>
              <a:rPr lang="fr-CA" dirty="0"/>
              <a:t> qui sera un </a:t>
            </a:r>
            <a:r>
              <a:rPr lang="fr-CA" b="1" dirty="0" err="1"/>
              <a:t>SunModel</a:t>
            </a:r>
            <a:endParaRPr lang="fr-CA" b="1" dirty="0"/>
          </a:p>
          <a:p>
            <a:r>
              <a:rPr lang="fr-CA" dirty="0" err="1"/>
              <a:t>SunModel</a:t>
            </a:r>
            <a:r>
              <a:rPr lang="fr-CA" dirty="0"/>
              <a:t> aura deux propriétés </a:t>
            </a:r>
            <a:r>
              <a:rPr lang="fr-CA" dirty="0" err="1"/>
              <a:t>DateTime</a:t>
            </a:r>
            <a:r>
              <a:rPr lang="fr-CA" dirty="0"/>
              <a:t> nommées </a:t>
            </a:r>
            <a:r>
              <a:rPr lang="fr-CA" b="1" dirty="0"/>
              <a:t>Sunrise</a:t>
            </a:r>
            <a:r>
              <a:rPr lang="fr-CA" dirty="0"/>
              <a:t> et </a:t>
            </a:r>
            <a:r>
              <a:rPr lang="fr-CA" b="1" dirty="0"/>
              <a:t>Sunset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19108D-2597-443B-A30E-3A2F956B0B63}"/>
              </a:ext>
            </a:extLst>
          </p:cNvPr>
          <p:cNvSpPr txBox="1"/>
          <p:nvPr/>
        </p:nvSpPr>
        <p:spPr>
          <a:xfrm>
            <a:off x="6172202" y="1555458"/>
            <a:ext cx="60942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{</a:t>
            </a:r>
          </a:p>
          <a:p>
            <a:r>
              <a:rPr lang="fr-CA" dirty="0"/>
              <a:t>   "</a:t>
            </a:r>
            <a:r>
              <a:rPr lang="fr-CA" dirty="0" err="1"/>
              <a:t>results</a:t>
            </a:r>
            <a:r>
              <a:rPr lang="fr-CA" dirty="0"/>
              <a:t>":{</a:t>
            </a:r>
          </a:p>
          <a:p>
            <a:r>
              <a:rPr lang="fr-CA" dirty="0"/>
              <a:t>      "sunrise":"5:51:57 AM",</a:t>
            </a:r>
          </a:p>
          <a:p>
            <a:r>
              <a:rPr lang="fr-CA" dirty="0"/>
              <a:t>      "sunset":"6:40:47 PM",</a:t>
            </a:r>
          </a:p>
          <a:p>
            <a:r>
              <a:rPr lang="fr-CA" dirty="0"/>
              <a:t>      "solar_noon":"12:16:22 PM",</a:t>
            </a:r>
          </a:p>
          <a:p>
            <a:r>
              <a:rPr lang="fr-CA" dirty="0"/>
              <a:t>      "day_length":"12:48:50",</a:t>
            </a:r>
          </a:p>
          <a:p>
            <a:r>
              <a:rPr lang="fr-CA" dirty="0"/>
              <a:t>      "civil_twilight_begin":"5:25:46 AM",</a:t>
            </a:r>
          </a:p>
          <a:p>
            <a:r>
              <a:rPr lang="fr-CA" dirty="0"/>
              <a:t>      "civil_twilight_end":"7:06:59 PM",</a:t>
            </a:r>
          </a:p>
          <a:p>
            <a:r>
              <a:rPr lang="fr-CA" dirty="0"/>
              <a:t>      "nautical_twilight_begin":"4:54:41 AM",</a:t>
            </a:r>
          </a:p>
          <a:p>
            <a:r>
              <a:rPr lang="fr-CA" dirty="0"/>
              <a:t>      "nautical_twilight_end":"7:38:03 PM",</a:t>
            </a:r>
          </a:p>
          <a:p>
            <a:r>
              <a:rPr lang="fr-CA" dirty="0"/>
              <a:t>      "astronomical_twilight_begin":"4:22:42 AM",</a:t>
            </a:r>
          </a:p>
          <a:p>
            <a:r>
              <a:rPr lang="fr-CA" dirty="0"/>
              <a:t>      "astronomical_twilight_end":"8:10:03 PM"</a:t>
            </a:r>
          </a:p>
          <a:p>
            <a:r>
              <a:rPr lang="fr-CA" dirty="0"/>
              <a:t>   },</a:t>
            </a:r>
          </a:p>
          <a:p>
            <a:r>
              <a:rPr lang="fr-CA" dirty="0"/>
              <a:t>   "</a:t>
            </a:r>
            <a:r>
              <a:rPr lang="fr-CA" dirty="0" err="1"/>
              <a:t>status</a:t>
            </a:r>
            <a:r>
              <a:rPr lang="fr-CA" dirty="0"/>
              <a:t>":"OK"</a:t>
            </a:r>
          </a:p>
          <a:p>
            <a:r>
              <a:rPr lang="fr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7318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C94EA-D9BD-49B8-B7EF-83CCBBFF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SunProcessor</a:t>
            </a:r>
            <a:endParaRPr lang="fr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9593A6A-E599-44EF-912C-80CD4906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Comme le </a:t>
            </a:r>
            <a:r>
              <a:rPr lang="fr-CA" b="1" dirty="0" err="1"/>
              <a:t>ComicProcessor</a:t>
            </a:r>
            <a:r>
              <a:rPr lang="fr-CA" dirty="0"/>
              <a:t>, nous allons avoir besoin d’un </a:t>
            </a:r>
            <a:r>
              <a:rPr lang="fr-CA" b="1" dirty="0" err="1"/>
              <a:t>SunProcessor</a:t>
            </a:r>
            <a:endParaRPr lang="fr-CA" b="1" dirty="0"/>
          </a:p>
          <a:p>
            <a:r>
              <a:rPr lang="fr-CA" dirty="0"/>
              <a:t>Ajoutez une classe publique nommée </a:t>
            </a:r>
            <a:r>
              <a:rPr lang="fr-CA" b="1" dirty="0" err="1"/>
              <a:t>SunProcessor</a:t>
            </a:r>
            <a:endParaRPr lang="fr-CA" dirty="0"/>
          </a:p>
          <a:p>
            <a:r>
              <a:rPr lang="fr-CA" dirty="0"/>
              <a:t>Elle sera pratiquement identique à </a:t>
            </a:r>
            <a:r>
              <a:rPr lang="fr-CA" b="1" dirty="0" err="1"/>
              <a:t>ComicProcessor</a:t>
            </a:r>
            <a:endParaRPr lang="fr-CA" b="1" dirty="0"/>
          </a:p>
          <a:p>
            <a:r>
              <a:rPr lang="fr-CA" dirty="0"/>
              <a:t>Pour être plus rapide, copiez-collez la tâche </a:t>
            </a:r>
            <a:r>
              <a:rPr lang="fr-CA" b="1" dirty="0" err="1"/>
              <a:t>LoadComic</a:t>
            </a:r>
            <a:r>
              <a:rPr lang="fr-CA" dirty="0"/>
              <a:t> de </a:t>
            </a:r>
            <a:r>
              <a:rPr lang="fr-CA" b="1" dirty="0" err="1"/>
              <a:t>ComicProcessor</a:t>
            </a:r>
            <a:r>
              <a:rPr lang="fr-CA" dirty="0"/>
              <a:t> dans </a:t>
            </a:r>
            <a:r>
              <a:rPr lang="fr-CA" b="1" dirty="0" err="1"/>
              <a:t>SunProcessor</a:t>
            </a:r>
            <a:endParaRPr lang="fr-CA" b="1" dirty="0"/>
          </a:p>
          <a:p>
            <a:r>
              <a:rPr lang="fr-CA" dirty="0"/>
              <a:t>Adaptez le code pour que la tâche retourne un </a:t>
            </a:r>
            <a:r>
              <a:rPr lang="fr-CA" b="1" dirty="0" err="1"/>
              <a:t>SunModel</a:t>
            </a:r>
            <a:endParaRPr lang="fr-CA" b="1" dirty="0"/>
          </a:p>
          <a:p>
            <a:r>
              <a:rPr lang="fr-CA" dirty="0"/>
              <a:t>Vous pouvez supprimer le paramètre et le bloc qui gère le </a:t>
            </a:r>
            <a:r>
              <a:rPr lang="fr-CA" b="1" dirty="0" err="1"/>
              <a:t>comicNumber</a:t>
            </a:r>
            <a:r>
              <a:rPr lang="fr-CA" dirty="0"/>
              <a:t>, car ils ne seront pas nécessaire</a:t>
            </a:r>
          </a:p>
          <a:p>
            <a:r>
              <a:rPr lang="fr-CA" dirty="0"/>
              <a:t>Modifiez le url pour celui que vous avez choisi pour obtenir les informations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23452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EF01F-546E-4526-9356-99DEE8B5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SunProcessor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F7F360-1A92-4A84-98CD-5482815D2413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SunModel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LoadSunInformation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url = 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"https://api.sunrise-sunset.org/</a:t>
            </a:r>
            <a:r>
              <a:rPr lang="fr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json?lat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=46.5389609&amp;lng=-72.7467621&amp;date=</a:t>
            </a:r>
            <a:r>
              <a:rPr lang="fr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today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ApiHelper.ApiClient.GetAsync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(url))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SunResultModel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SunResultModel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result.Results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response.ReasonPhrase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60130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D2161-EE3A-4FCF-8C68-FB84A1E9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Code-</a:t>
            </a:r>
            <a:r>
              <a:rPr lang="fr-CA" dirty="0" err="1"/>
              <a:t>behind</a:t>
            </a:r>
            <a:r>
              <a:rPr lang="fr-CA" dirty="0"/>
              <a:t> de la fenêtre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6D8AB-C946-423F-9E2D-58520C00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le code pour l’information du soleil, ajoutez l’événement </a:t>
            </a:r>
            <a:r>
              <a:rPr lang="fr-CA" b="1" dirty="0"/>
              <a:t>Click</a:t>
            </a:r>
            <a:r>
              <a:rPr lang="fr-CA" dirty="0"/>
              <a:t> pour le bouton et modifier la méthode pour qu’elle soit </a:t>
            </a:r>
            <a:r>
              <a:rPr lang="fr-CA" b="1" dirty="0" err="1"/>
              <a:t>async</a:t>
            </a:r>
            <a:endParaRPr lang="fr-CA" b="1" dirty="0"/>
          </a:p>
          <a:p>
            <a:r>
              <a:rPr lang="fr-CA" dirty="0"/>
              <a:t>Voici le code du bouton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EF80FF-1FEA-4B47-B2A1-6966F1B10BBA}"/>
              </a:ext>
            </a:extLst>
          </p:cNvPr>
          <p:cNvSpPr txBox="1"/>
          <p:nvPr/>
        </p:nvSpPr>
        <p:spPr>
          <a:xfrm>
            <a:off x="679509" y="3429000"/>
            <a:ext cx="109140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SunProcessor.LoadSunInformation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sunriseText.Text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$"Le levée du Soleil sera à 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sunInfo.Sunrise.ToLocalTime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ToShortTimeString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sunsetText.Text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$"Le couché du Soleil sera à 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sunInfo.Sunset.ToLocalTime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ToShortTimeString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CA" sz="1400" dirty="0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B84C8C5-9532-4657-B06F-C18DFF1739DB}"/>
              </a:ext>
            </a:extLst>
          </p:cNvPr>
          <p:cNvSpPr/>
          <p:nvPr/>
        </p:nvSpPr>
        <p:spPr>
          <a:xfrm rot="5400000">
            <a:off x="7420060" y="3757316"/>
            <a:ext cx="377505" cy="1090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F5AC01-0A61-426B-9077-1067804F87BD}"/>
              </a:ext>
            </a:extLst>
          </p:cNvPr>
          <p:cNvSpPr txBox="1"/>
          <p:nvPr/>
        </p:nvSpPr>
        <p:spPr>
          <a:xfrm>
            <a:off x="5605859" y="4529081"/>
            <a:ext cx="40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Converti une heure UTC en format locale</a:t>
            </a:r>
          </a:p>
        </p:txBody>
      </p:sp>
    </p:spTree>
    <p:extLst>
      <p:ext uri="{BB962C8B-B14F-4D97-AF65-F5344CB8AC3E}">
        <p14:creationId xmlns:p14="http://schemas.microsoft.com/office/powerpoint/2010/main" val="2630457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258D-5082-4F2D-9B2A-F152B38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Afficher la fenêtre du soleil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0E9A1E-E64F-469A-A0DB-C7866296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Ajoutez l’événement </a:t>
            </a:r>
            <a:r>
              <a:rPr lang="fr-CA" b="1" dirty="0"/>
              <a:t>Click</a:t>
            </a:r>
            <a:r>
              <a:rPr lang="fr-CA" dirty="0"/>
              <a:t> pour le bouton de la fenêtre des bandes dessinées lié à l’ouverture des informations du soleil</a:t>
            </a:r>
          </a:p>
          <a:p>
            <a:r>
              <a:rPr lang="fr-CA" dirty="0"/>
              <a:t>Ajoutez le code qui suit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Le projet devrait être maintenant fonctionnel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396511-6102-47ED-A7A6-C59BB4458989}"/>
              </a:ext>
            </a:extLst>
          </p:cNvPr>
          <p:cNvSpPr txBox="1"/>
          <p:nvPr/>
        </p:nvSpPr>
        <p:spPr>
          <a:xfrm>
            <a:off x="3273804" y="3258933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sunInfo.Show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82598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3D744-B9D5-418E-80E8-3D3E65F8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 de la 2</a:t>
            </a:r>
            <a:r>
              <a:rPr lang="fr-CA" baseline="30000" dirty="0"/>
              <a:t>e</a:t>
            </a:r>
            <a:r>
              <a:rPr lang="fr-CA" dirty="0"/>
              <a:t>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1A976-24C9-4752-A54A-5E41A519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peut charger un json parent et ensuite récupérer les enfants à l’aide de sous-</a:t>
            </a:r>
            <a:r>
              <a:rPr lang="fr-CA" dirty="0" err="1"/>
              <a:t>models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129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A7CEB-23F8-4D2F-91F3-E514B492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Annexe : mapping des propriétés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E9F5B-83B4-4BFD-9CEE-044CFFC82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Souvent, on ne peut pas avoir les mêmes nom de propriétés que dans le json</a:t>
            </a:r>
          </a:p>
          <a:p>
            <a:r>
              <a:rPr lang="fr-CA" dirty="0"/>
              <a:t>Une solution simple est d’utiliser l’annotation de données </a:t>
            </a:r>
            <a:r>
              <a:rPr lang="fr-CA" b="1" dirty="0" err="1"/>
              <a:t>JsonProperty</a:t>
            </a:r>
            <a:r>
              <a:rPr lang="fr-CA" dirty="0"/>
              <a:t> comme montrée ci-contre </a:t>
            </a:r>
          </a:p>
          <a:p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0ADCF-BFA1-4485-8A52-C1A4E411582A}"/>
              </a:ext>
            </a:extLst>
          </p:cNvPr>
          <p:cNvSpPr txBox="1"/>
          <p:nvPr/>
        </p:nvSpPr>
        <p:spPr>
          <a:xfrm>
            <a:off x="7048948" y="1825625"/>
            <a:ext cx="49135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ComicModel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JsonProperty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Number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JsonProperty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fr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ImagePath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882048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F3F33-41B6-40B4-B4A4-62C10A88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E8089-377C-4537-9829-588D15658B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Liste d’API intéressantes</a:t>
            </a:r>
          </a:p>
          <a:p>
            <a:pPr lvl="1"/>
            <a:r>
              <a:rPr lang="fr-CA" dirty="0">
                <a:hlinkClick r:id="rId2"/>
              </a:rPr>
              <a:t>https://apilist.fun/</a:t>
            </a:r>
            <a:endParaRPr lang="fr-CA" dirty="0"/>
          </a:p>
          <a:p>
            <a:pPr lvl="1"/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0AD11-7AD8-4B84-98CB-92F6141E58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156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FAE30-3417-43B5-B47C-79202483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pour récupérer les comiques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2AD03B9-A1AB-45E9-8C5B-EFA149C2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468" y="1857870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407446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82BE0-E8F3-4203-BC7A-85D4BB9D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 pour les informations du soleil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32D6CCB-34F2-4DC0-9290-34BD7C6D7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468" y="1857870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4038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B0848-4DA9-4BED-9BCE-42DBC84B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 les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récupérées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DBC4D-ECEE-42C6-8BA0-E977BB84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XKCD, le API est très simple la documentation se retrouve sous ce lien : </a:t>
            </a:r>
            <a:r>
              <a:rPr lang="fr-CA" dirty="0">
                <a:hlinkClick r:id="rId2"/>
              </a:rPr>
              <a:t>https://xkcd.com/json.html</a:t>
            </a:r>
            <a:endParaRPr lang="fr-CA" dirty="0"/>
          </a:p>
          <a:p>
            <a:pPr lvl="1"/>
            <a:r>
              <a:rPr lang="fr-CA" dirty="0"/>
              <a:t>Cliquez sur le lien </a:t>
            </a:r>
            <a:r>
              <a:rPr lang="fr-CA" dirty="0">
                <a:hlinkClick r:id="rId3"/>
              </a:rPr>
              <a:t>https://xkcd.com/info.0.json</a:t>
            </a:r>
            <a:r>
              <a:rPr lang="fr-CA" dirty="0"/>
              <a:t> </a:t>
            </a:r>
          </a:p>
          <a:p>
            <a:r>
              <a:rPr lang="fr-CA" dirty="0"/>
              <a:t>Pour sunrise-sunset.org, la documentation se retrouve sous ce lien : </a:t>
            </a:r>
            <a:r>
              <a:rPr lang="fr-CA" dirty="0">
                <a:hlinkClick r:id="rId4"/>
              </a:rPr>
              <a:t>https://sunrise-sunset.org/api</a:t>
            </a:r>
            <a:endParaRPr lang="fr-CA" dirty="0"/>
          </a:p>
          <a:p>
            <a:pPr lvl="1"/>
            <a:r>
              <a:rPr lang="fr-CA" dirty="0"/>
              <a:t>Cliquez sur le lien </a:t>
            </a:r>
            <a:r>
              <a:rPr lang="fr-CA" dirty="0">
                <a:hlinkClick r:id="rId5"/>
              </a:rPr>
              <a:t>https://api.sunrise-sunset.org/json?lat=36.7201600&amp;lng=-4.4203400</a:t>
            </a:r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4860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51AA2-EA27-484F-86CB-E991821E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JSON : XKCD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9EA9-1698-4DE0-856A-4EA4B874B4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Le lien </a:t>
            </a:r>
            <a:r>
              <a:rPr lang="fr-CA" dirty="0">
                <a:hlinkClick r:id="rId2"/>
              </a:rPr>
              <a:t>https://xkcd.com/info.0.json</a:t>
            </a:r>
            <a:r>
              <a:rPr lang="fr-CA" dirty="0"/>
              <a:t> nous renvoie un json avec l’information concernant le comique actif</a:t>
            </a:r>
          </a:p>
          <a:p>
            <a:r>
              <a:rPr lang="fr-CA" dirty="0"/>
              <a:t>Le lien </a:t>
            </a:r>
            <a:r>
              <a:rPr lang="fr-CA" dirty="0">
                <a:hlinkClick r:id="rId3"/>
              </a:rPr>
              <a:t>http://xkcd.com/614/info.0.json</a:t>
            </a:r>
            <a:r>
              <a:rPr lang="fr-CA" dirty="0"/>
              <a:t> nous renvoie le json avec l’information concernant le comique #614</a:t>
            </a:r>
          </a:p>
          <a:p>
            <a:r>
              <a:rPr lang="fr-CA" dirty="0"/>
              <a:t>Le format du json est celui montré ci-contre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33FAE1-1042-4E40-966A-4AF9866D1ECE}"/>
              </a:ext>
            </a:extLst>
          </p:cNvPr>
          <p:cNvSpPr txBox="1"/>
          <p:nvPr/>
        </p:nvSpPr>
        <p:spPr>
          <a:xfrm>
            <a:off x="6403022" y="2110633"/>
            <a:ext cx="55756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/>
              <a:t>{</a:t>
            </a:r>
          </a:p>
          <a:p>
            <a:r>
              <a:rPr lang="fr-CA" sz="1600" dirty="0"/>
              <a:t>   "month":"9",</a:t>
            </a:r>
          </a:p>
          <a:p>
            <a:r>
              <a:rPr lang="fr-CA" sz="1600" dirty="0"/>
              <a:t>   "num":2354,</a:t>
            </a:r>
          </a:p>
          <a:p>
            <a:r>
              <a:rPr lang="fr-CA" sz="1600" dirty="0"/>
              <a:t>   "</a:t>
            </a:r>
            <a:r>
              <a:rPr lang="fr-CA" sz="1600" dirty="0" err="1"/>
              <a:t>link</a:t>
            </a:r>
            <a:r>
              <a:rPr lang="fr-CA" sz="1600" dirty="0"/>
              <a:t>":"",</a:t>
            </a:r>
          </a:p>
          <a:p>
            <a:r>
              <a:rPr lang="fr-CA" sz="1600" dirty="0"/>
              <a:t>   "year":"2020",</a:t>
            </a:r>
          </a:p>
          <a:p>
            <a:r>
              <a:rPr lang="fr-CA" sz="1600" dirty="0"/>
              <a:t>   "news":"",</a:t>
            </a:r>
          </a:p>
          <a:p>
            <a:r>
              <a:rPr lang="fr-CA" sz="1600" dirty="0"/>
              <a:t>   "safe_</a:t>
            </a:r>
            <a:r>
              <a:rPr lang="fr-CA" sz="1600" dirty="0" err="1"/>
              <a:t>title</a:t>
            </a:r>
            <a:r>
              <a:rPr lang="fr-CA" sz="1600" dirty="0"/>
              <a:t>":"</a:t>
            </a:r>
            <a:r>
              <a:rPr lang="fr-CA" sz="1600" dirty="0" err="1"/>
              <a:t>Stellar</a:t>
            </a:r>
            <a:r>
              <a:rPr lang="fr-CA" sz="1600" dirty="0"/>
              <a:t> </a:t>
            </a:r>
            <a:r>
              <a:rPr lang="fr-CA" sz="1600" dirty="0" err="1"/>
              <a:t>Evolution</a:t>
            </a:r>
            <a:r>
              <a:rPr lang="fr-CA" sz="1600" dirty="0"/>
              <a:t>",</a:t>
            </a:r>
          </a:p>
          <a:p>
            <a:r>
              <a:rPr lang="fr-CA" sz="1600" dirty="0"/>
              <a:t>   "</a:t>
            </a:r>
            <a:r>
              <a:rPr lang="fr-CA" sz="1600" dirty="0" err="1"/>
              <a:t>transcript</a:t>
            </a:r>
            <a:r>
              <a:rPr lang="fr-CA" sz="1600" dirty="0"/>
              <a:t>":"",</a:t>
            </a:r>
          </a:p>
          <a:p>
            <a:r>
              <a:rPr lang="fr-CA" sz="1600" dirty="0"/>
              <a:t>   "</a:t>
            </a:r>
            <a:r>
              <a:rPr lang="fr-CA" sz="1600" dirty="0" err="1"/>
              <a:t>alt":"It</a:t>
            </a:r>
            <a:r>
              <a:rPr lang="fr-CA" sz="1600" dirty="0"/>
              <a:t> </a:t>
            </a:r>
            <a:r>
              <a:rPr lang="fr-CA" sz="1600" dirty="0" err="1"/>
              <a:t>may</a:t>
            </a:r>
            <a:r>
              <a:rPr lang="fr-CA" sz="1600" dirty="0"/>
              <a:t> </a:t>
            </a:r>
            <a:r>
              <a:rPr lang="fr-CA" sz="1600" dirty="0" err="1"/>
              <a:t>remain</a:t>
            </a:r>
            <a:r>
              <a:rPr lang="fr-CA" sz="1600" dirty="0"/>
              <a:t> in </a:t>
            </a:r>
            <a:r>
              <a:rPr lang="fr-CA" sz="1600" dirty="0" err="1"/>
              <a:t>equilibrium</a:t>
            </a:r>
            <a:r>
              <a:rPr lang="fr-CA" sz="1600" dirty="0"/>
              <a:t> for </a:t>
            </a:r>
            <a:r>
              <a:rPr lang="fr-CA" sz="1600" dirty="0" err="1"/>
              <a:t>some</a:t>
            </a:r>
            <a:r>
              <a:rPr lang="fr-CA" sz="1600" dirty="0"/>
              <a:t> time, </a:t>
            </a:r>
            <a:r>
              <a:rPr lang="fr-CA" sz="1600" dirty="0" err="1"/>
              <a:t>slowly</a:t>
            </a:r>
            <a:r>
              <a:rPr lang="fr-CA" sz="1600" dirty="0"/>
              <a:t> </a:t>
            </a:r>
            <a:r>
              <a:rPr lang="fr-CA" sz="1600" dirty="0" err="1"/>
              <a:t>growing</a:t>
            </a:r>
            <a:r>
              <a:rPr lang="fr-CA" sz="1600" dirty="0"/>
              <a:t>, and </a:t>
            </a:r>
            <a:r>
              <a:rPr lang="fr-CA" sz="1600" dirty="0" err="1"/>
              <a:t>then</a:t>
            </a:r>
            <a:r>
              <a:rPr lang="fr-CA" sz="1600" dirty="0"/>
              <a:t> </a:t>
            </a:r>
            <a:r>
              <a:rPr lang="fr-CA" sz="1600" dirty="0" err="1"/>
              <a:t>suddenly</a:t>
            </a:r>
            <a:r>
              <a:rPr lang="fr-CA" sz="1600" dirty="0"/>
              <a:t> </a:t>
            </a:r>
            <a:r>
              <a:rPr lang="fr-CA" sz="1600" dirty="0" err="1"/>
              <a:t>become</a:t>
            </a:r>
            <a:r>
              <a:rPr lang="fr-CA" sz="1600" dirty="0"/>
              <a:t> </a:t>
            </a:r>
            <a:r>
              <a:rPr lang="fr-CA" sz="1600" dirty="0" err="1"/>
              <a:t>significantly</a:t>
            </a:r>
            <a:r>
              <a:rPr lang="fr-CA" sz="1600" dirty="0"/>
              <a:t> </a:t>
            </a:r>
            <a:r>
              <a:rPr lang="fr-CA" sz="1600" dirty="0" err="1"/>
              <a:t>redder</a:t>
            </a:r>
            <a:r>
              <a:rPr lang="fr-CA" sz="1600" dirty="0"/>
              <a:t>.",</a:t>
            </a:r>
          </a:p>
          <a:p>
            <a:r>
              <a:rPr lang="fr-CA" sz="1600" dirty="0"/>
              <a:t>   "</a:t>
            </a:r>
            <a:r>
              <a:rPr lang="fr-CA" sz="1600" dirty="0" err="1"/>
              <a:t>img</a:t>
            </a:r>
            <a:r>
              <a:rPr lang="fr-CA" sz="1600" dirty="0"/>
              <a:t>":"https://imgs.xkcd.com/comics/stellar_evolution.png",</a:t>
            </a:r>
          </a:p>
          <a:p>
            <a:r>
              <a:rPr lang="fr-CA" sz="1600" dirty="0"/>
              <a:t>   "</a:t>
            </a:r>
            <a:r>
              <a:rPr lang="fr-CA" sz="1600" dirty="0" err="1"/>
              <a:t>title</a:t>
            </a:r>
            <a:r>
              <a:rPr lang="fr-CA" sz="1600" dirty="0"/>
              <a:t>":"</a:t>
            </a:r>
            <a:r>
              <a:rPr lang="fr-CA" sz="1600" dirty="0" err="1"/>
              <a:t>Stellar</a:t>
            </a:r>
            <a:r>
              <a:rPr lang="fr-CA" sz="1600" dirty="0"/>
              <a:t> </a:t>
            </a:r>
            <a:r>
              <a:rPr lang="fr-CA" sz="1600" dirty="0" err="1"/>
              <a:t>Evolution</a:t>
            </a:r>
            <a:r>
              <a:rPr lang="fr-CA" sz="1600" dirty="0"/>
              <a:t>",</a:t>
            </a:r>
          </a:p>
          <a:p>
            <a:r>
              <a:rPr lang="fr-CA" sz="1600" dirty="0"/>
              <a:t>   "day":"2"</a:t>
            </a:r>
          </a:p>
          <a:p>
            <a:r>
              <a:rPr lang="fr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77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51AA2-EA27-484F-86CB-E991821E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JSON : XKCD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9EA9-1698-4DE0-856A-4EA4B874B4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Ce qui nous intéresse est le numéro, le titre et le lien vers l’image</a:t>
            </a:r>
          </a:p>
          <a:p>
            <a:r>
              <a:rPr lang="fr-CA" dirty="0"/>
              <a:t>Notre model pour les comiques n’aura que ces trois champs</a:t>
            </a:r>
          </a:p>
          <a:p>
            <a:r>
              <a:rPr lang="fr-CA" dirty="0"/>
              <a:t>Si l’on sait que l’on n’a pas besoin des autres informations, il n’y a aucune utilité à les intégrer dans le code</a:t>
            </a:r>
          </a:p>
          <a:p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33FAE1-1042-4E40-966A-4AF9866D1ECE}"/>
              </a:ext>
            </a:extLst>
          </p:cNvPr>
          <p:cNvSpPr txBox="1"/>
          <p:nvPr/>
        </p:nvSpPr>
        <p:spPr>
          <a:xfrm>
            <a:off x="6403022" y="2110633"/>
            <a:ext cx="55756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/>
              <a:t>{</a:t>
            </a:r>
          </a:p>
          <a:p>
            <a:r>
              <a:rPr lang="fr-CA" sz="1600" dirty="0"/>
              <a:t>   "month":"9",</a:t>
            </a:r>
          </a:p>
          <a:p>
            <a:r>
              <a:rPr lang="fr-CA" sz="1600" dirty="0"/>
              <a:t>   "</a:t>
            </a:r>
            <a:r>
              <a:rPr lang="fr-CA" sz="1600" b="1" dirty="0">
                <a:highlight>
                  <a:srgbClr val="FFFF00"/>
                </a:highlight>
              </a:rPr>
              <a:t>num</a:t>
            </a:r>
            <a:r>
              <a:rPr lang="fr-CA" sz="1600" dirty="0"/>
              <a:t>":2354,</a:t>
            </a:r>
          </a:p>
          <a:p>
            <a:r>
              <a:rPr lang="fr-CA" sz="1600" dirty="0"/>
              <a:t>   "</a:t>
            </a:r>
            <a:r>
              <a:rPr lang="fr-CA" sz="1600" dirty="0" err="1"/>
              <a:t>link</a:t>
            </a:r>
            <a:r>
              <a:rPr lang="fr-CA" sz="1600" dirty="0"/>
              <a:t>":"",</a:t>
            </a:r>
          </a:p>
          <a:p>
            <a:r>
              <a:rPr lang="fr-CA" sz="1600" dirty="0"/>
              <a:t>   "year":"2020",</a:t>
            </a:r>
          </a:p>
          <a:p>
            <a:r>
              <a:rPr lang="fr-CA" sz="1600" dirty="0"/>
              <a:t>   "news":"",</a:t>
            </a:r>
          </a:p>
          <a:p>
            <a:r>
              <a:rPr lang="fr-CA" sz="1600" dirty="0"/>
              <a:t>   "safe_</a:t>
            </a:r>
            <a:r>
              <a:rPr lang="fr-CA" sz="1600" dirty="0" err="1"/>
              <a:t>title</a:t>
            </a:r>
            <a:r>
              <a:rPr lang="fr-CA" sz="1600" dirty="0"/>
              <a:t>":"</a:t>
            </a:r>
            <a:r>
              <a:rPr lang="fr-CA" sz="1600" dirty="0" err="1"/>
              <a:t>Stellar</a:t>
            </a:r>
            <a:r>
              <a:rPr lang="fr-CA" sz="1600" dirty="0"/>
              <a:t> </a:t>
            </a:r>
            <a:r>
              <a:rPr lang="fr-CA" sz="1600" dirty="0" err="1"/>
              <a:t>Evolution</a:t>
            </a:r>
            <a:r>
              <a:rPr lang="fr-CA" sz="1600" dirty="0"/>
              <a:t>",</a:t>
            </a:r>
          </a:p>
          <a:p>
            <a:r>
              <a:rPr lang="fr-CA" sz="1600" dirty="0"/>
              <a:t>   "</a:t>
            </a:r>
            <a:r>
              <a:rPr lang="fr-CA" sz="1600" dirty="0" err="1"/>
              <a:t>transcript</a:t>
            </a:r>
            <a:r>
              <a:rPr lang="fr-CA" sz="1600" dirty="0"/>
              <a:t>":"",</a:t>
            </a:r>
          </a:p>
          <a:p>
            <a:r>
              <a:rPr lang="fr-CA" sz="1600" dirty="0"/>
              <a:t>   "</a:t>
            </a:r>
            <a:r>
              <a:rPr lang="fr-CA" sz="1600" dirty="0" err="1"/>
              <a:t>alt":"It</a:t>
            </a:r>
            <a:r>
              <a:rPr lang="fr-CA" sz="1600" dirty="0"/>
              <a:t> </a:t>
            </a:r>
            <a:r>
              <a:rPr lang="fr-CA" sz="1600" dirty="0" err="1"/>
              <a:t>may</a:t>
            </a:r>
            <a:r>
              <a:rPr lang="fr-CA" sz="1600" dirty="0"/>
              <a:t> </a:t>
            </a:r>
            <a:r>
              <a:rPr lang="fr-CA" sz="1600" dirty="0" err="1"/>
              <a:t>remain</a:t>
            </a:r>
            <a:r>
              <a:rPr lang="fr-CA" sz="1600" dirty="0"/>
              <a:t> in </a:t>
            </a:r>
            <a:r>
              <a:rPr lang="fr-CA" sz="1600" dirty="0" err="1"/>
              <a:t>equilibrium</a:t>
            </a:r>
            <a:r>
              <a:rPr lang="fr-CA" sz="1600" dirty="0"/>
              <a:t> for </a:t>
            </a:r>
            <a:r>
              <a:rPr lang="fr-CA" sz="1600" dirty="0" err="1"/>
              <a:t>some</a:t>
            </a:r>
            <a:r>
              <a:rPr lang="fr-CA" sz="1600" dirty="0"/>
              <a:t> time, </a:t>
            </a:r>
            <a:r>
              <a:rPr lang="fr-CA" sz="1600" dirty="0" err="1"/>
              <a:t>slowly</a:t>
            </a:r>
            <a:r>
              <a:rPr lang="fr-CA" sz="1600" dirty="0"/>
              <a:t> </a:t>
            </a:r>
            <a:r>
              <a:rPr lang="fr-CA" sz="1600" dirty="0" err="1"/>
              <a:t>growing</a:t>
            </a:r>
            <a:r>
              <a:rPr lang="fr-CA" sz="1600" dirty="0"/>
              <a:t>, and </a:t>
            </a:r>
            <a:r>
              <a:rPr lang="fr-CA" sz="1600" dirty="0" err="1"/>
              <a:t>then</a:t>
            </a:r>
            <a:r>
              <a:rPr lang="fr-CA" sz="1600" dirty="0"/>
              <a:t> </a:t>
            </a:r>
            <a:r>
              <a:rPr lang="fr-CA" sz="1600" dirty="0" err="1"/>
              <a:t>suddenly</a:t>
            </a:r>
            <a:r>
              <a:rPr lang="fr-CA" sz="1600" dirty="0"/>
              <a:t> </a:t>
            </a:r>
            <a:r>
              <a:rPr lang="fr-CA" sz="1600" dirty="0" err="1"/>
              <a:t>become</a:t>
            </a:r>
            <a:r>
              <a:rPr lang="fr-CA" sz="1600" dirty="0"/>
              <a:t> </a:t>
            </a:r>
            <a:r>
              <a:rPr lang="fr-CA" sz="1600" dirty="0" err="1"/>
              <a:t>significantly</a:t>
            </a:r>
            <a:r>
              <a:rPr lang="fr-CA" sz="1600" dirty="0"/>
              <a:t> </a:t>
            </a:r>
            <a:r>
              <a:rPr lang="fr-CA" sz="1600" dirty="0" err="1"/>
              <a:t>redder</a:t>
            </a:r>
            <a:r>
              <a:rPr lang="fr-CA" sz="1600" dirty="0"/>
              <a:t>.",</a:t>
            </a:r>
          </a:p>
          <a:p>
            <a:r>
              <a:rPr lang="fr-CA" sz="1600" dirty="0"/>
              <a:t>   "</a:t>
            </a:r>
            <a:r>
              <a:rPr lang="fr-CA" sz="1600" b="1" dirty="0" err="1">
                <a:highlight>
                  <a:srgbClr val="FFFF00"/>
                </a:highlight>
              </a:rPr>
              <a:t>img</a:t>
            </a:r>
            <a:r>
              <a:rPr lang="fr-CA" sz="1600" dirty="0"/>
              <a:t>":"https://imgs.xkcd.com/comics/stellar_evolution.png",</a:t>
            </a:r>
          </a:p>
          <a:p>
            <a:r>
              <a:rPr lang="fr-CA" sz="1600" dirty="0"/>
              <a:t>   "</a:t>
            </a:r>
            <a:r>
              <a:rPr lang="fr-CA" sz="1600" b="1" dirty="0" err="1">
                <a:highlight>
                  <a:srgbClr val="FFFF00"/>
                </a:highlight>
              </a:rPr>
              <a:t>title</a:t>
            </a:r>
            <a:r>
              <a:rPr lang="fr-CA" sz="1600" dirty="0"/>
              <a:t>":"</a:t>
            </a:r>
            <a:r>
              <a:rPr lang="fr-CA" sz="1600" dirty="0" err="1"/>
              <a:t>Stellar</a:t>
            </a:r>
            <a:r>
              <a:rPr lang="fr-CA" sz="1600" dirty="0"/>
              <a:t> </a:t>
            </a:r>
            <a:r>
              <a:rPr lang="fr-CA" sz="1600" dirty="0" err="1"/>
              <a:t>Evolution</a:t>
            </a:r>
            <a:r>
              <a:rPr lang="fr-CA" sz="1600" dirty="0"/>
              <a:t>",</a:t>
            </a:r>
          </a:p>
          <a:p>
            <a:r>
              <a:rPr lang="fr-CA" sz="1600" dirty="0"/>
              <a:t>   "day":"2"</a:t>
            </a:r>
          </a:p>
          <a:p>
            <a:r>
              <a:rPr lang="fr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68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79B8839-3618-4A95-BBE4-8BFC3C13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À prendre en considération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788653-1BB8-43EF-91CF-A5EF4950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Je n’utiliserai pas le MVVM pour ce projet, car ce n’est pas le but</a:t>
            </a:r>
          </a:p>
          <a:p>
            <a:pPr lvl="1"/>
            <a:r>
              <a:rPr lang="fr-CA" dirty="0"/>
              <a:t>Toutefois, je ne recommande pas de mettre du code directement derrière les boutons</a:t>
            </a:r>
          </a:p>
          <a:p>
            <a:pPr lvl="1"/>
            <a:r>
              <a:rPr lang="fr-CA" dirty="0"/>
              <a:t>Rien de vous empêche d’adapter le projet pour être en MVVM</a:t>
            </a:r>
          </a:p>
          <a:p>
            <a:r>
              <a:rPr lang="fr-CA" dirty="0"/>
              <a:t>Nous allons avoir 2 projets dans la solution soit un premier pour l’interface et un second pour la gestion des requêtes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4768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3103</Words>
  <Application>Microsoft Office PowerPoint</Application>
  <PresentationFormat>Grand écran</PresentationFormat>
  <Paragraphs>370</Paragraphs>
  <Slides>38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Requête web</vt:lpstr>
      <vt:lpstr>Consommer un API</vt:lpstr>
      <vt:lpstr>Le projet</vt:lpstr>
      <vt:lpstr>Interface pour récupérer les comiques</vt:lpstr>
      <vt:lpstr>Interface pour les informations du soleil</vt:lpstr>
      <vt:lpstr>Identifier les données récupérées</vt:lpstr>
      <vt:lpstr>JSON : XKCD</vt:lpstr>
      <vt:lpstr>JSON : XKCD</vt:lpstr>
      <vt:lpstr>À prendre en considération</vt:lpstr>
      <vt:lpstr>Création de la solution</vt:lpstr>
      <vt:lpstr>Fenêtre principale</vt:lpstr>
      <vt:lpstr>Classe ApiHelper</vt:lpstr>
      <vt:lpstr>Classe ApiHelper</vt:lpstr>
      <vt:lpstr>Méthode InitializeClient</vt:lpstr>
      <vt:lpstr>HttpClient : Supplément</vt:lpstr>
      <vt:lpstr>Initialisation du client</vt:lpstr>
      <vt:lpstr>Classe pour charger les comiques</vt:lpstr>
      <vt:lpstr>LoadComic</vt:lpstr>
      <vt:lpstr>LoadComic</vt:lpstr>
      <vt:lpstr>Model pour les comiques</vt:lpstr>
      <vt:lpstr>LoadComic : Finition</vt:lpstr>
      <vt:lpstr>Code de la fenêtre</vt:lpstr>
      <vt:lpstr>Tâche LoadImage</vt:lpstr>
      <vt:lpstr>Chargement de l’image</vt:lpstr>
      <vt:lpstr>Ajout des fonctions aux boutons</vt:lpstr>
      <vt:lpstr>Résumé de la première partie</vt:lpstr>
      <vt:lpstr>Partie 2 : Information du soleil</vt:lpstr>
      <vt:lpstr>Description</vt:lpstr>
      <vt:lpstr>Création du modèle</vt:lpstr>
      <vt:lpstr>Création des modèles</vt:lpstr>
      <vt:lpstr>Création des modèles</vt:lpstr>
      <vt:lpstr>SunProcessor</vt:lpstr>
      <vt:lpstr>SunProcessor</vt:lpstr>
      <vt:lpstr>Code-behind de la fenêtre</vt:lpstr>
      <vt:lpstr>Afficher la fenêtre du soleil</vt:lpstr>
      <vt:lpstr>Résumé de la 2e partie</vt:lpstr>
      <vt:lpstr>Annexe : mapping des propriétés Json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Bourré</dc:creator>
  <cp:lastModifiedBy>Nicolas Bourré</cp:lastModifiedBy>
  <cp:revision>3</cp:revision>
  <dcterms:created xsi:type="dcterms:W3CDTF">2020-09-04T20:03:24Z</dcterms:created>
  <dcterms:modified xsi:type="dcterms:W3CDTF">2021-09-08T18:43:49Z</dcterms:modified>
</cp:coreProperties>
</file>