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62" r:id="rId7"/>
    <p:sldId id="263" r:id="rId8"/>
    <p:sldId id="259" r:id="rId9"/>
    <p:sldId id="258" r:id="rId10"/>
    <p:sldId id="261" r:id="rId11"/>
    <p:sldId id="260" r:id="rId12"/>
    <p:sldId id="264" r:id="rId13"/>
    <p:sldId id="267" r:id="rId14"/>
    <p:sldId id="265" r:id="rId15"/>
    <p:sldId id="272" r:id="rId16"/>
    <p:sldId id="270" r:id="rId17"/>
    <p:sldId id="271" r:id="rId18"/>
    <p:sldId id="269" r:id="rId19"/>
    <p:sldId id="268" r:id="rId20"/>
    <p:sldId id="266" r:id="rId21"/>
    <p:sldId id="274" r:id="rId22"/>
    <p:sldId id="273" r:id="rId23"/>
    <p:sldId id="275" r:id="rId24"/>
    <p:sldId id="277" r:id="rId25"/>
    <p:sldId id="278" r:id="rId26"/>
    <p:sldId id="280" r:id="rId27"/>
    <p:sldId id="279" r:id="rId28"/>
    <p:sldId id="281" r:id="rId29"/>
    <p:sldId id="27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Bourré" initials="NB" lastIdx="1" clrIdx="0">
    <p:extLst>
      <p:ext uri="{19B8F6BF-5375-455C-9EA6-DF929625EA0E}">
        <p15:presenceInfo xmlns:p15="http://schemas.microsoft.com/office/powerpoint/2012/main" userId="Nicolas Bourr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8FB2A-E388-411C-8D49-FEBF055FAE1F}" v="110" dt="2020-02-13T17:39:31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71093" autoAdjust="0"/>
  </p:normalViewPr>
  <p:slideViewPr>
    <p:cSldViewPr snapToGrid="0">
      <p:cViewPr varScale="1">
        <p:scale>
          <a:sx n="81" d="100"/>
          <a:sy n="81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7FD8-116B-4395-8EB3-21C21AA17942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10DF-5776-4763-B3F0-F55AB0C3F64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07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desktop-wpf/data/data-binding-overvie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Grosse lecture ici expliquant le data binding : </a:t>
            </a:r>
            <a:r>
              <a:rPr lang="fr-CA" dirty="0">
                <a:hlinkClick r:id="rId3"/>
              </a:rPr>
              <a:t>https://docs.microsoft.com/en-us/dotnet/desktop-wpf/data/data-binding-overview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796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Information complémentaire sur la programmation C# https://docs.google.com/document/d/1HKQDPxtoO1d5W0Pi55nj_yEp2LNxwI5E0_976TgtZ2I/edit?usp=sharing</a:t>
            </a:r>
            <a:br>
              <a:rPr lang="fr-CA" dirty="0"/>
            </a:br>
            <a:r>
              <a:rPr lang="fr-CA" dirty="0"/>
              <a:t>Dont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Opérateur </a:t>
            </a:r>
            <a:r>
              <a:rPr lang="fr-CA" dirty="0" err="1"/>
              <a:t>null</a:t>
            </a:r>
            <a:r>
              <a:rPr lang="fr-CA" dirty="0"/>
              <a:t> conditionnel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Attribut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1462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Information complémentaire sur la programmation C# https://docs.google.com/document/d/1HKQDPxtoO1d5W0Pi55nj_yEp2LNxwI5E0_976TgtZ2I/edit?usp=sharing</a:t>
            </a:r>
            <a:br>
              <a:rPr lang="fr-CA" dirty="0"/>
            </a:br>
            <a:r>
              <a:rPr lang="fr-CA" dirty="0"/>
              <a:t>Dont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Opérateur </a:t>
            </a:r>
            <a:r>
              <a:rPr lang="fr-CA" dirty="0" err="1"/>
              <a:t>null</a:t>
            </a:r>
            <a:r>
              <a:rPr lang="fr-CA" dirty="0"/>
              <a:t> conditionnel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Attribut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650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devrait y avoir une différence dans le comportement lorsque la propriété </a:t>
            </a:r>
            <a:r>
              <a:rPr lang="fr-CA" b="1" dirty="0" err="1"/>
              <a:t>Text</a:t>
            </a:r>
            <a:r>
              <a:rPr lang="fr-CA" b="0" dirty="0"/>
              <a:t> de la zone de texte est liée. Pour mettre à jour le </a:t>
            </a:r>
            <a:r>
              <a:rPr lang="fr-CA" b="0" dirty="0" err="1"/>
              <a:t>slider</a:t>
            </a:r>
            <a:r>
              <a:rPr lang="fr-CA" b="0" dirty="0"/>
              <a:t>, on doit sortir de la zone de texte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91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Branche Git : </a:t>
            </a:r>
            <a:r>
              <a:rPr lang="fr-CA" dirty="0" err="1"/>
              <a:t>UpdateSourceTrigger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677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70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633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RelativeSource</a:t>
            </a:r>
            <a:r>
              <a:rPr lang="fr-CA" dirty="0"/>
              <a:t> indique que la liaison de données se fera de manière relatif par rapport à la cible. Dans cet exemple, il s’agit de </a:t>
            </a:r>
            <a:r>
              <a:rPr lang="fr-CA" dirty="0" err="1"/>
              <a:t>Window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855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298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L’objet a bel et bien été modifié, mais le Binding ne sait pas que celui-ci a été modifié. Il n’a pas été </a:t>
            </a:r>
            <a:r>
              <a:rPr lang="fr-CA" b="1" u="sng" dirty="0"/>
              <a:t>notifié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767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10DF-5776-4763-B3F0-F55AB0C3F646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998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A3FD0-497C-40F1-B354-527E68E7B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4402B1-8287-45E6-AF23-3D106F802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F46E7-78D2-46BA-B24F-3689837D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82E3C-0503-4F24-AB9D-47320A63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12DD40-0874-4733-B1FE-319F21E1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20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9BE79-49CD-4733-BE1C-869E470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2B8A9E-6CC5-41A1-8A9D-5E52A967A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ECEDF-2C11-4302-9E84-2E6D28057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BCF349-C7B3-4FC2-A567-171DFF3F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3D26D-A22B-41DA-962F-FDED45F9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CFB12-0943-4E88-B22D-BC4EEA56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48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760BD-FD02-4F4D-B0BB-D3F02A9E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C4983D-7F68-4584-B823-5F501009F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A214C-3AAC-4C4B-901C-8FA3002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7DE0A-5093-4B74-B483-1262BD0A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88F8D4-3E95-468C-88FF-DAE23BEB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253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AC206A-8479-4979-838E-37EA7FEEA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D0EEB0-E631-4B76-B3AE-D1E8E1F8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B846D-6C5D-46F1-BF0A-846785D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0F362-D1A8-4658-9602-009C343E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367DB-6610-4D90-ADAB-CD87A869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312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456B1-1E97-451D-9F78-A6B26E8F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695A4-9227-45A6-9EF6-8B5A0C7E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90405-14E3-413C-B1B0-8D27EFB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1EFEA-B976-4329-AE6E-0C7A41D9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CCAB5-447F-4C18-8107-1767E041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220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26140-BFEE-48FB-AF15-1091F13B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A87D4-2483-4570-8F00-35E65269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BF521-E0C9-4765-8423-ACC1AFC3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1F3AB-984E-443D-8CE3-305ED364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7EC99-99B3-499D-B1A3-C9E251A6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7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2CCA7-BBF4-42E5-A548-FD57B158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46A8C-B402-42E8-AB70-80796957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00087-7448-4761-9235-033AC77A9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85F190-0908-4A99-8D0E-6CDE1FC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575B5-3BF1-4079-A51B-0F5AA9C4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43251-7CFF-40DE-A5B7-AEE2202C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9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2CCA7-BBF4-42E5-A548-FD57B158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46A8C-B402-42E8-AB70-80796957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3"/>
            <a:ext cx="10515600" cy="2160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00087-7448-4761-9235-033AC77A9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61415"/>
            <a:ext cx="10515600" cy="2160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85F190-0908-4A99-8D0E-6CDE1FC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575B5-3BF1-4079-A51B-0F5AA9C4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43251-7CFF-40DE-A5B7-AEE2202C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135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039C4-8AA2-4B1F-B642-CD7FBBB3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1FEBEF-A9C9-403A-82D5-7A828F7B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D53A7C-0F83-405C-AA52-3413BB12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2C0E06-51E2-4DC1-B280-BEC9AFA39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4165C9-8DF0-45FB-BC2D-3DC9211C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F6AD2A-3581-4C26-8F3B-75DD92E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859A08-1117-4725-8066-4CBD61D0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673302-CF78-47AE-97CB-94EEA03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19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89E06-98FC-44A5-AB13-A4FDCF4F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78091D-46BA-4FE5-B67D-C760BAD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5B53AE-A946-488F-98EF-6AE63B7C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09FBF5-4AA5-48D5-B8DC-47D67ADE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59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9BA39F-1F34-44E6-A46A-212D392D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E129C6-0E56-4A03-9EB3-A422BAAC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ABA3A5-0C5D-4CA4-A5C8-C694BB68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38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874DB-D410-4BDC-B25B-C66EAF10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0028F-A8FB-4BB5-9F18-7CCB570C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12C699-2B70-48FC-9AEA-D94C459A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4CC8-69B0-40CC-A191-44E65B03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562CD-7B7D-464E-97EF-CC243512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C85837-2C58-41EA-B77B-F2B52ECD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6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966403-7F2B-4676-BA3F-62C36118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4A9BD-AAEE-4EDE-A64C-6079A82A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482E7-9F2B-47D3-B89C-32A3CFA07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C09F-1241-43D1-BF8E-EF927B8EB2ED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3F7FD-BFD4-451C-8160-A476BE07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27D0-925B-4388-8DF5-62EE1B4E4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8883-0D51-4195-A098-43605D0F151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04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uwp/api/windows.ui.xaml.data.inotifypropertychang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pftutorial.net/Home.html" TargetMode="External"/><Relationship Id="rId2" Type="http://schemas.openxmlformats.org/officeDocument/2006/relationships/hyperlink" Target="https://docs.microsoft.com/en-us/dotnet/desktop-wpf/data/data-binding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f-tutoria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3C94F-2F74-4963-AB3F-611D15C57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Data Binding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1AE7C9-E1C1-4AE3-ACE5-B2422CA8F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Introduction au Data Binding</a:t>
            </a:r>
          </a:p>
        </p:txBody>
      </p:sp>
    </p:spTree>
    <p:extLst>
      <p:ext uri="{BB962C8B-B14F-4D97-AF65-F5344CB8AC3E}">
        <p14:creationId xmlns:p14="http://schemas.microsoft.com/office/powerpoint/2010/main" val="14845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6B582-F12C-49CB-BD52-7976F00F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Binding en code-</a:t>
            </a:r>
            <a:r>
              <a:rPr lang="fr-CA" dirty="0" err="1"/>
              <a:t>behind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2763C-95FA-4768-8300-D22FB1E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Au niveau du code-</a:t>
            </a:r>
            <a:r>
              <a:rPr lang="fr-CA" dirty="0" err="1"/>
              <a:t>behind</a:t>
            </a:r>
            <a:r>
              <a:rPr lang="fr-CA" dirty="0"/>
              <a:t>, on peut utiliser un objet </a:t>
            </a:r>
            <a:r>
              <a:rPr lang="fr-CA" b="1" dirty="0"/>
              <a:t>Binding</a:t>
            </a:r>
            <a:r>
              <a:rPr lang="fr-CA" dirty="0"/>
              <a:t> pour effectuer la liaison de données avec les propriétés des contrôles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29D2D-45D0-4382-A261-C2BA8D1595E0}"/>
              </a:ext>
            </a:extLst>
          </p:cNvPr>
          <p:cNvSpPr/>
          <p:nvPr/>
        </p:nvSpPr>
        <p:spPr>
          <a:xfrm>
            <a:off x="2136568" y="4001294"/>
            <a:ext cx="7918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388E3C"/>
                </a:solidFill>
                <a:latin typeface="Roboto Mono"/>
              </a:rPr>
              <a:t>//Exemple</a:t>
            </a:r>
          </a:p>
          <a:p>
            <a:r>
              <a:rPr lang="fr-CA" dirty="0">
                <a:solidFill>
                  <a:srgbClr val="9C27B0"/>
                </a:solidFill>
                <a:latin typeface="Roboto Mono"/>
              </a:rPr>
              <a:t>Binding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dirty="0" err="1">
                <a:solidFill>
                  <a:srgbClr val="37474F"/>
                </a:solidFill>
                <a:latin typeface="Roboto Mono"/>
              </a:rPr>
              <a:t>pictureBinding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dirty="0">
                <a:solidFill>
                  <a:srgbClr val="3F51B5"/>
                </a:solidFill>
                <a:latin typeface="Roboto Mono"/>
              </a:rPr>
              <a:t>new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dirty="0">
                <a:solidFill>
                  <a:srgbClr val="9C27B0"/>
                </a:solidFill>
                <a:latin typeface="Roboto Mono"/>
              </a:rPr>
              <a:t>Binding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();</a:t>
            </a:r>
            <a:endParaRPr lang="fr-CA" dirty="0"/>
          </a:p>
          <a:p>
            <a:r>
              <a:rPr lang="fr-CA" dirty="0" err="1">
                <a:solidFill>
                  <a:srgbClr val="37474F"/>
                </a:solidFill>
                <a:latin typeface="Roboto Mono"/>
              </a:rPr>
              <a:t>pictureBinding.</a:t>
            </a:r>
            <a:r>
              <a:rPr lang="fr-CA" dirty="0" err="1">
                <a:solidFill>
                  <a:srgbClr val="9C27B0"/>
                </a:solidFill>
                <a:latin typeface="Roboto Mono"/>
              </a:rPr>
              <a:t>Source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dirty="0" err="1">
                <a:solidFill>
                  <a:srgbClr val="37474F"/>
                </a:solidFill>
                <a:latin typeface="Roboto Mono"/>
              </a:rPr>
              <a:t>employee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;</a:t>
            </a:r>
            <a:endParaRPr lang="fr-CA" dirty="0"/>
          </a:p>
          <a:p>
            <a:r>
              <a:rPr lang="fr-CA" dirty="0" err="1">
                <a:solidFill>
                  <a:srgbClr val="37474F"/>
                </a:solidFill>
                <a:latin typeface="Roboto Mono"/>
              </a:rPr>
              <a:t>pictureBinding.</a:t>
            </a:r>
            <a:r>
              <a:rPr lang="fr-CA" dirty="0" err="1">
                <a:solidFill>
                  <a:srgbClr val="9C27B0"/>
                </a:solidFill>
                <a:latin typeface="Roboto Mono"/>
              </a:rPr>
              <a:t>Path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dirty="0">
                <a:solidFill>
                  <a:srgbClr val="3F51B5"/>
                </a:solidFill>
                <a:latin typeface="Roboto Mono"/>
              </a:rPr>
              <a:t>new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dirty="0" err="1">
                <a:solidFill>
                  <a:srgbClr val="9C27B0"/>
                </a:solidFill>
                <a:latin typeface="Roboto Mono"/>
              </a:rPr>
              <a:t>PropertyPath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fr-CA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dirty="0" err="1">
                <a:solidFill>
                  <a:srgbClr val="388E3C"/>
                </a:solidFill>
                <a:latin typeface="Roboto Mono"/>
              </a:rPr>
              <a:t>PicturePath</a:t>
            </a:r>
            <a:r>
              <a:rPr lang="fr-CA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);</a:t>
            </a:r>
          </a:p>
          <a:p>
            <a:endParaRPr lang="fr-CA" dirty="0">
              <a:solidFill>
                <a:srgbClr val="37474F"/>
              </a:solidFill>
              <a:latin typeface="Roboto Mono"/>
            </a:endParaRPr>
          </a:p>
          <a:p>
            <a:r>
              <a:rPr lang="fr-CA" dirty="0" err="1">
                <a:solidFill>
                  <a:srgbClr val="9C27B0"/>
                </a:solidFill>
                <a:latin typeface="Roboto Mono"/>
              </a:rPr>
              <a:t>EmployeePicture</a:t>
            </a:r>
            <a:r>
              <a:rPr lang="fr-CA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dirty="0" err="1">
                <a:solidFill>
                  <a:srgbClr val="9C27B0"/>
                </a:solidFill>
                <a:latin typeface="Roboto Mono"/>
              </a:rPr>
              <a:t>SetBinding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fr-CA" dirty="0" err="1">
                <a:solidFill>
                  <a:srgbClr val="9C27B0"/>
                </a:solidFill>
                <a:latin typeface="Roboto Mono"/>
              </a:rPr>
              <a:t>Image</a:t>
            </a:r>
            <a:r>
              <a:rPr lang="fr-CA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dirty="0" err="1">
                <a:solidFill>
                  <a:srgbClr val="9C27B0"/>
                </a:solidFill>
                <a:latin typeface="Roboto Mono"/>
              </a:rPr>
              <a:t>SourceProperty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fr-CA" dirty="0" err="1">
                <a:solidFill>
                  <a:srgbClr val="37474F"/>
                </a:solidFill>
                <a:latin typeface="Roboto Mono"/>
              </a:rPr>
              <a:t>pictureBinding</a:t>
            </a:r>
            <a:r>
              <a:rPr lang="fr-CA" dirty="0">
                <a:solidFill>
                  <a:srgbClr val="37474F"/>
                </a:solidFill>
                <a:latin typeface="Roboto Mono"/>
              </a:rPr>
              <a:t>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958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D48BD-57E0-4FF1-A29E-481F8D6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Objet source : Exemple avec Code-</a:t>
            </a:r>
            <a:r>
              <a:rPr lang="fr-CA" dirty="0" err="1"/>
              <a:t>behind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DCE9-BA09-491A-A105-A3D882A78372}"/>
              </a:ext>
            </a:extLst>
          </p:cNvPr>
          <p:cNvSpPr/>
          <p:nvPr/>
        </p:nvSpPr>
        <p:spPr>
          <a:xfrm>
            <a:off x="624444" y="1828562"/>
            <a:ext cx="3983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51B5"/>
                </a:solidFill>
                <a:latin typeface="Roboto Mono"/>
              </a:rPr>
              <a:t>// Nous </a:t>
            </a:r>
            <a:r>
              <a:rPr lang="en-US" sz="1400" dirty="0" err="1">
                <a:solidFill>
                  <a:srgbClr val="3F51B5"/>
                </a:solidFill>
                <a:latin typeface="Roboto Mono"/>
              </a:rPr>
              <a:t>avons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 la </a:t>
            </a:r>
            <a:r>
              <a:rPr lang="en-US" sz="1400" dirty="0" err="1">
                <a:solidFill>
                  <a:srgbClr val="3F51B5"/>
                </a:solidFill>
                <a:latin typeface="Roboto Mono"/>
              </a:rPr>
              <a:t>classe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 </a:t>
            </a:r>
            <a:r>
              <a:rPr lang="en-US" sz="1400" dirty="0" err="1">
                <a:solidFill>
                  <a:srgbClr val="3F51B5"/>
                </a:solidFill>
                <a:latin typeface="Roboto Mono"/>
              </a:rPr>
              <a:t>suivante</a:t>
            </a:r>
            <a:endParaRPr lang="en-US" sz="1400" dirty="0">
              <a:solidFill>
                <a:srgbClr val="3F51B5"/>
              </a:solidFill>
              <a:latin typeface="Roboto Mono"/>
            </a:endParaRPr>
          </a:p>
          <a:p>
            <a:r>
              <a:rPr lang="en-US" sz="14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class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9C27B0"/>
                </a:solidFill>
                <a:latin typeface="Roboto Mono"/>
              </a:rPr>
              <a:t>Employee</a:t>
            </a:r>
            <a:endParaRPr lang="en-US" sz="1400" dirty="0"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{</a:t>
            </a:r>
            <a:endParaRPr lang="en-US" sz="1400" dirty="0"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string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9C27B0"/>
                </a:solidFill>
                <a:latin typeface="Roboto Mono"/>
              </a:rPr>
              <a:t>Name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{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get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}</a:t>
            </a:r>
            <a:endParaRPr lang="en-US" sz="1400" dirty="0"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string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 err="1">
                <a:solidFill>
                  <a:srgbClr val="9C27B0"/>
                </a:solidFill>
                <a:latin typeface="Roboto Mono"/>
              </a:rPr>
              <a:t>LastName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{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get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}</a:t>
            </a:r>
            <a:endParaRPr lang="en-US" sz="1400" dirty="0"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9C27B0"/>
                </a:solidFill>
                <a:latin typeface="Roboto Mono"/>
              </a:rPr>
              <a:t>Age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{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get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}</a:t>
            </a:r>
            <a:endParaRPr lang="en-US" sz="1400" dirty="0"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string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 err="1">
                <a:solidFill>
                  <a:srgbClr val="9C27B0"/>
                </a:solidFill>
                <a:latin typeface="Roboto Mono"/>
              </a:rPr>
              <a:t>PicturePath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{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get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set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; }</a:t>
            </a:r>
            <a:endParaRPr lang="en-US" sz="1400" dirty="0"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}</a:t>
            </a:r>
            <a:endParaRPr lang="en-US" sz="1400" dirty="0">
              <a:latin typeface="Roboto Mon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9339B-989C-4A4E-A6A1-B8B20FF569BC}"/>
              </a:ext>
            </a:extLst>
          </p:cNvPr>
          <p:cNvSpPr/>
          <p:nvPr/>
        </p:nvSpPr>
        <p:spPr>
          <a:xfrm>
            <a:off x="624444" y="4156125"/>
            <a:ext cx="41969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81B60"/>
                </a:solidFill>
                <a:latin typeface="Roboto Mono"/>
              </a:rPr>
              <a:t>&lt;!-- XAML --&gt;</a:t>
            </a:r>
            <a:endParaRPr lang="en-US" sz="1400" dirty="0"/>
          </a:p>
          <a:p>
            <a:r>
              <a:rPr lang="en-US" sz="1400" dirty="0">
                <a:solidFill>
                  <a:srgbClr val="3F51B5"/>
                </a:solidFill>
                <a:latin typeface="Roboto Mono"/>
              </a:rPr>
              <a:t>&lt;Grid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9C27B0"/>
                </a:solidFill>
                <a:latin typeface="Roboto Mono"/>
              </a:rPr>
              <a:t>Margin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US" sz="1400" dirty="0"/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&lt;Image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 err="1">
                <a:solidFill>
                  <a:srgbClr val="9C27B0"/>
                </a:solidFill>
                <a:latin typeface="Roboto Mono"/>
              </a:rPr>
              <a:t>VerticalAlignment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sz="1400" dirty="0">
                <a:solidFill>
                  <a:srgbClr val="388E3C"/>
                </a:solidFill>
                <a:latin typeface="Roboto Mono"/>
              </a:rPr>
              <a:t>"Top“</a:t>
            </a:r>
            <a:endParaRPr lang="en-US" sz="1400" dirty="0">
              <a:solidFill>
                <a:srgbClr val="37474F"/>
              </a:solidFill>
              <a:latin typeface="Roboto Mono"/>
            </a:endParaRPr>
          </a:p>
          <a:p>
            <a:r>
              <a:rPr lang="en-US" sz="14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US" sz="1400" dirty="0">
                <a:solidFill>
                  <a:srgbClr val="9C27B0"/>
                </a:solidFill>
                <a:latin typeface="Roboto Mono"/>
              </a:rPr>
              <a:t>x:Name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sz="1400" dirty="0">
                <a:solidFill>
                  <a:srgbClr val="388E3C"/>
                </a:solidFill>
                <a:latin typeface="Roboto Mono"/>
              </a:rPr>
              <a:t>"EmployeePicture"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1400" dirty="0">
                <a:solidFill>
                  <a:srgbClr val="9C27B0"/>
                </a:solidFill>
                <a:latin typeface="Roboto Mono"/>
              </a:rPr>
              <a:t>Width</a:t>
            </a:r>
            <a:r>
              <a:rPr lang="en-US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sz="1400" dirty="0">
                <a:solidFill>
                  <a:srgbClr val="388E3C"/>
                </a:solidFill>
                <a:latin typeface="Roboto Mono"/>
              </a:rPr>
              <a:t>"150"</a:t>
            </a:r>
            <a:r>
              <a:rPr lang="en-US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US" sz="1400" dirty="0"/>
          </a:p>
          <a:p>
            <a:r>
              <a:rPr lang="en-US" sz="1400" dirty="0">
                <a:solidFill>
                  <a:srgbClr val="3F51B5"/>
                </a:solidFill>
                <a:latin typeface="Roboto Mono"/>
              </a:rPr>
              <a:t>&lt;/Grid&gt;</a:t>
            </a:r>
            <a:endParaRPr lang="fr-CA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31F70-C9F4-4E63-8DC2-6111E1632BD1}"/>
              </a:ext>
            </a:extLst>
          </p:cNvPr>
          <p:cNvSpPr/>
          <p:nvPr/>
        </p:nvSpPr>
        <p:spPr>
          <a:xfrm>
            <a:off x="5526976" y="159922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dirty="0">
                <a:solidFill>
                  <a:srgbClr val="D81B60"/>
                </a:solidFill>
                <a:latin typeface="Roboto Mono"/>
              </a:rPr>
              <a:t>/// &lt;</a:t>
            </a:r>
            <a:r>
              <a:rPr lang="fr-CA" sz="1200" dirty="0" err="1">
                <a:solidFill>
                  <a:srgbClr val="D81B60"/>
                </a:solidFill>
                <a:latin typeface="Roboto Mono"/>
              </a:rPr>
              <a:t>summary</a:t>
            </a:r>
            <a:r>
              <a:rPr lang="fr-CA" sz="1200" dirty="0">
                <a:solidFill>
                  <a:srgbClr val="D81B60"/>
                </a:solidFill>
                <a:latin typeface="Roboto Mono"/>
              </a:rPr>
              <a:t>&gt;</a:t>
            </a:r>
            <a:endParaRPr lang="fr-CA" sz="1200" dirty="0"/>
          </a:p>
          <a:p>
            <a:r>
              <a:rPr lang="fr-CA" sz="1200" dirty="0">
                <a:solidFill>
                  <a:srgbClr val="D81B60"/>
                </a:solidFill>
                <a:latin typeface="Roboto Mono"/>
              </a:rPr>
              <a:t>/// Code-</a:t>
            </a:r>
            <a:r>
              <a:rPr lang="fr-CA" sz="1200" dirty="0" err="1">
                <a:solidFill>
                  <a:srgbClr val="D81B60"/>
                </a:solidFill>
                <a:latin typeface="Roboto Mono"/>
              </a:rPr>
              <a:t>behind</a:t>
            </a:r>
            <a:r>
              <a:rPr lang="fr-CA" sz="1200" dirty="0">
                <a:solidFill>
                  <a:srgbClr val="D81B60"/>
                </a:solidFill>
                <a:latin typeface="Roboto Mono"/>
              </a:rPr>
              <a:t> de ma fenêtre principale</a:t>
            </a:r>
            <a:endParaRPr lang="fr-CA" sz="1200" dirty="0"/>
          </a:p>
          <a:p>
            <a:r>
              <a:rPr lang="fr-CA" sz="1200" dirty="0">
                <a:solidFill>
                  <a:srgbClr val="D81B60"/>
                </a:solidFill>
                <a:latin typeface="Roboto Mono"/>
              </a:rPr>
              <a:t>/// &lt;/</a:t>
            </a:r>
            <a:r>
              <a:rPr lang="fr-CA" sz="1200" dirty="0" err="1">
                <a:solidFill>
                  <a:srgbClr val="D81B60"/>
                </a:solidFill>
                <a:latin typeface="Roboto Mono"/>
              </a:rPr>
              <a:t>summary</a:t>
            </a:r>
            <a:r>
              <a:rPr lang="fr-CA" sz="1200" dirty="0">
                <a:solidFill>
                  <a:srgbClr val="D81B60"/>
                </a:solidFill>
                <a:latin typeface="Roboto Mono"/>
              </a:rPr>
              <a:t>&gt;</a:t>
            </a:r>
            <a:endParaRPr lang="fr-CA" sz="1200" dirty="0"/>
          </a:p>
          <a:p>
            <a:r>
              <a:rPr lang="fr-CA" sz="12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partial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class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MainWindow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: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Window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{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{ </a:t>
            </a:r>
            <a:r>
              <a:rPr lang="fr-CA" sz="1200" dirty="0" err="1">
                <a:solidFill>
                  <a:srgbClr val="3F51B5"/>
                </a:solidFill>
                <a:latin typeface="Roboto Mono"/>
              </a:rPr>
              <a:t>get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set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; }</a:t>
            </a:r>
            <a:endParaRPr lang="fr-CA" sz="1200" dirty="0"/>
          </a:p>
          <a:p>
            <a:br>
              <a:rPr lang="fr-CA" sz="1200" dirty="0"/>
            </a:br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MainWindow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{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new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{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Age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C53929"/>
                </a:solidFill>
                <a:latin typeface="Roboto Mono"/>
              </a:rPr>
              <a:t>45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LastName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Seemann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Name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"Mark"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PicturePath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"images/Seemann.jpeg"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};</a:t>
            </a:r>
            <a:endParaRPr lang="fr-CA" sz="1200" dirty="0"/>
          </a:p>
          <a:p>
            <a:br>
              <a:rPr lang="fr-CA" sz="1200" dirty="0"/>
            </a:br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InitializeComponent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();</a:t>
            </a:r>
            <a:endParaRPr lang="fr-CA" sz="1200" dirty="0"/>
          </a:p>
          <a:p>
            <a:br>
              <a:rPr lang="fr-CA" sz="1200" dirty="0"/>
            </a:br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Binding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pictureBinding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new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Binding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();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pictureBinding.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Source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;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pictureBinding.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Path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new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PropertyPath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PicturePath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);</a:t>
            </a:r>
            <a:endParaRPr lang="fr-CA" sz="1200" dirty="0"/>
          </a:p>
          <a:p>
            <a:br>
              <a:rPr lang="fr-CA" sz="1200" dirty="0"/>
            </a:br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EmployeePicture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SetBinding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Image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SourceProperty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pictureBinding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);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}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}</a:t>
            </a:r>
            <a:endParaRPr lang="fr-CA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56F645-2081-4771-A634-EB7240BD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05" y="1481682"/>
            <a:ext cx="3026989" cy="2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604E0-12E5-4082-B298-767B7A8F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EF2CE-C939-4FBE-9E61-43684A1C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un nouveau projet, reproduisez l’exemple précédent</a:t>
            </a:r>
          </a:p>
          <a:p>
            <a:pPr lvl="1"/>
            <a:r>
              <a:rPr lang="fr-CA" dirty="0"/>
              <a:t>Dans le nom du projet, ayez « </a:t>
            </a:r>
            <a:r>
              <a:rPr lang="fr-CA" dirty="0" err="1"/>
              <a:t>DataBinding</a:t>
            </a:r>
            <a:r>
              <a:rPr lang="fr-CA" dirty="0"/>
              <a:t> » pour vous aider à vous retrouver</a:t>
            </a:r>
          </a:p>
        </p:txBody>
      </p:sp>
    </p:spTree>
    <p:extLst>
      <p:ext uri="{BB962C8B-B14F-4D97-AF65-F5344CB8AC3E}">
        <p14:creationId xmlns:p14="http://schemas.microsoft.com/office/powerpoint/2010/main" val="252356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18C86-C43D-47E7-BA4D-F0AD02C1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Binding en code-</a:t>
            </a:r>
            <a:r>
              <a:rPr lang="fr-CA" dirty="0" err="1"/>
              <a:t>behind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22FC8-AD46-4FDB-87FC-F9BF5108B7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En utilisant le code-</a:t>
            </a:r>
            <a:r>
              <a:rPr lang="fr-CA" dirty="0" err="1"/>
              <a:t>behind</a:t>
            </a:r>
            <a:r>
              <a:rPr lang="fr-CA" dirty="0"/>
              <a:t>, il faudra effectuer la liaison manuellement avec toutes les propriétés que l’on désire afficher</a:t>
            </a:r>
          </a:p>
          <a:p>
            <a:r>
              <a:rPr lang="fr-CA" dirty="0"/>
              <a:t>Cela peut devenir assez verbeux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814363-AFD1-4997-BE35-A021B2A3F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567543"/>
            <a:ext cx="5814014" cy="4818399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2E9469DA-17E6-4433-9811-10269486FD4B}"/>
              </a:ext>
            </a:extLst>
          </p:cNvPr>
          <p:cNvGrpSpPr/>
          <p:nvPr/>
        </p:nvGrpSpPr>
        <p:grpSpPr>
          <a:xfrm>
            <a:off x="1254744" y="2838203"/>
            <a:ext cx="5015427" cy="3384456"/>
            <a:chOff x="1254744" y="2838203"/>
            <a:chExt cx="5015427" cy="33844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09AB4BA-A3D2-42AC-BC08-FA74FE655C23}"/>
                </a:ext>
              </a:extLst>
            </p:cNvPr>
            <p:cNvSpPr txBox="1"/>
            <p:nvPr/>
          </p:nvSpPr>
          <p:spPr>
            <a:xfrm>
              <a:off x="1254744" y="5025415"/>
              <a:ext cx="3271986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CA" dirty="0"/>
                <a:t>Objets qui seraient dans le XAML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538DC691-CF22-4AD7-9C78-7E55A8AABEF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526730" y="3976743"/>
              <a:ext cx="1645472" cy="1233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9380F0BA-B2FC-4796-9581-D53A74F712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526730" y="5210081"/>
              <a:ext cx="1743441" cy="1012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39E35BA-3177-436C-B726-69EA351D469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526730" y="5118265"/>
              <a:ext cx="1743441" cy="91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2C3C0CB-3816-46D2-8C44-8D5609F2C43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526730" y="2838203"/>
              <a:ext cx="1743441" cy="2371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60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505CF-7D9B-4FAA-8BA9-F2C121F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Binding avec le </a:t>
            </a:r>
            <a:r>
              <a:rPr lang="fr-CA" dirty="0" err="1"/>
              <a:t>DataContext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C91EB-66DF-4814-BF5C-D0F9CC4A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Pour faire le code un peu moins lourd, il y a une solution</a:t>
            </a:r>
          </a:p>
          <a:p>
            <a:r>
              <a:rPr lang="fr-CA" dirty="0"/>
              <a:t>L’utilisation de la propriété </a:t>
            </a:r>
            <a:r>
              <a:rPr lang="fr-CA" b="1" dirty="0" err="1"/>
              <a:t>DataContext</a:t>
            </a:r>
            <a:endParaRPr lang="fr-CA" b="1" dirty="0"/>
          </a:p>
          <a:p>
            <a:r>
              <a:rPr lang="fr-CA" dirty="0"/>
              <a:t>Cette propriété permet d’indiquer le contexte de données du </a:t>
            </a:r>
            <a:r>
              <a:rPr lang="fr-CA" b="1" dirty="0" err="1"/>
              <a:t>FrameWorkElement</a:t>
            </a:r>
            <a:r>
              <a:rPr lang="fr-CA" dirty="0"/>
              <a:t> et de ses enfants</a:t>
            </a:r>
          </a:p>
          <a:p>
            <a:r>
              <a:rPr lang="fr-CA" dirty="0"/>
              <a:t>La partie WPF de la classe n’a pas accès au </a:t>
            </a:r>
            <a:r>
              <a:rPr lang="fr-CA" i="1" dirty="0"/>
              <a:t>code-</a:t>
            </a:r>
            <a:r>
              <a:rPr lang="fr-CA" i="1" dirty="0" err="1"/>
              <a:t>behind</a:t>
            </a:r>
            <a:r>
              <a:rPr lang="fr-CA" dirty="0"/>
              <a:t>, mais l’inverse n’est pas vrai</a:t>
            </a:r>
          </a:p>
          <a:p>
            <a:r>
              <a:rPr lang="fr-CA" dirty="0"/>
              <a:t>Si l’on veut lier la partie WPF au </a:t>
            </a:r>
            <a:r>
              <a:rPr lang="fr-CA" i="1" dirty="0"/>
              <a:t>code-</a:t>
            </a:r>
            <a:r>
              <a:rPr lang="fr-CA" i="1" dirty="0" err="1"/>
              <a:t>behind</a:t>
            </a:r>
            <a:r>
              <a:rPr lang="fr-CA" dirty="0"/>
              <a:t>, on pourra utiliser la propriété </a:t>
            </a:r>
            <a:r>
              <a:rPr lang="fr-CA" b="1" dirty="0" err="1"/>
              <a:t>DataContext</a:t>
            </a:r>
            <a:r>
              <a:rPr lang="fr-CA" dirty="0"/>
              <a:t> de </a:t>
            </a:r>
            <a:r>
              <a:rPr lang="fr-CA" dirty="0" err="1"/>
              <a:t>Window</a:t>
            </a:r>
            <a:r>
              <a:rPr lang="fr-CA" dirty="0"/>
              <a:t> avec, par exemple, la valeur suivante</a:t>
            </a:r>
          </a:p>
          <a:p>
            <a:pPr lvl="1"/>
            <a:r>
              <a:rPr lang="fr-CA" dirty="0" err="1"/>
              <a:t>DataContext</a:t>
            </a:r>
            <a:r>
              <a:rPr lang="fr-CA" dirty="0"/>
              <a:t>="{Binding </a:t>
            </a:r>
            <a:r>
              <a:rPr lang="fr-CA" dirty="0" err="1"/>
              <a:t>RelativeSource</a:t>
            </a:r>
            <a:r>
              <a:rPr lang="fr-CA" dirty="0"/>
              <a:t>={</a:t>
            </a:r>
            <a:r>
              <a:rPr lang="fr-CA" dirty="0" err="1"/>
              <a:t>RelativeSource</a:t>
            </a:r>
            <a:r>
              <a:rPr lang="fr-CA" dirty="0"/>
              <a:t> Self}}"</a:t>
            </a:r>
          </a:p>
        </p:txBody>
      </p:sp>
    </p:spTree>
    <p:extLst>
      <p:ext uri="{BB962C8B-B14F-4D97-AF65-F5344CB8AC3E}">
        <p14:creationId xmlns:p14="http://schemas.microsoft.com/office/powerpoint/2010/main" val="42833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D48BD-57E0-4FF1-A29E-481F8D6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Objet source : Exemple avec Code-</a:t>
            </a:r>
            <a:r>
              <a:rPr lang="fr-CA" dirty="0" err="1"/>
              <a:t>behind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31F70-C9F4-4E63-8DC2-6111E1632BD1}"/>
              </a:ext>
            </a:extLst>
          </p:cNvPr>
          <p:cNvSpPr/>
          <p:nvPr/>
        </p:nvSpPr>
        <p:spPr>
          <a:xfrm>
            <a:off x="7260458" y="1706955"/>
            <a:ext cx="40933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D81B60"/>
                </a:solidFill>
                <a:latin typeface="Roboto Mono"/>
              </a:rPr>
              <a:t>/// &lt;</a:t>
            </a:r>
            <a:r>
              <a:rPr lang="fr-CA" sz="1200" dirty="0" err="1">
                <a:solidFill>
                  <a:srgbClr val="D81B60"/>
                </a:solidFill>
                <a:latin typeface="Roboto Mono"/>
              </a:rPr>
              <a:t>summary</a:t>
            </a:r>
            <a:r>
              <a:rPr lang="fr-CA" sz="1200" dirty="0">
                <a:solidFill>
                  <a:srgbClr val="D81B60"/>
                </a:solidFill>
                <a:latin typeface="Roboto Mono"/>
              </a:rPr>
              <a:t>&gt;</a:t>
            </a:r>
            <a:endParaRPr lang="fr-CA" sz="1200" dirty="0"/>
          </a:p>
          <a:p>
            <a:r>
              <a:rPr lang="fr-CA" sz="1200" dirty="0">
                <a:solidFill>
                  <a:srgbClr val="D81B60"/>
                </a:solidFill>
                <a:latin typeface="Roboto Mono"/>
              </a:rPr>
              <a:t>/// Code-</a:t>
            </a:r>
            <a:r>
              <a:rPr lang="fr-CA" sz="1200" dirty="0" err="1">
                <a:solidFill>
                  <a:srgbClr val="D81B60"/>
                </a:solidFill>
                <a:latin typeface="Roboto Mono"/>
              </a:rPr>
              <a:t>behind</a:t>
            </a:r>
            <a:r>
              <a:rPr lang="fr-CA" sz="1200" dirty="0">
                <a:solidFill>
                  <a:srgbClr val="D81B60"/>
                </a:solidFill>
                <a:latin typeface="Roboto Mono"/>
              </a:rPr>
              <a:t> de ma fenêtre principale</a:t>
            </a:r>
            <a:endParaRPr lang="fr-CA" sz="1200" dirty="0"/>
          </a:p>
          <a:p>
            <a:r>
              <a:rPr lang="fr-CA" sz="1200" dirty="0">
                <a:solidFill>
                  <a:srgbClr val="D81B60"/>
                </a:solidFill>
                <a:latin typeface="Roboto Mono"/>
              </a:rPr>
              <a:t>/// &lt;/</a:t>
            </a:r>
            <a:r>
              <a:rPr lang="fr-CA" sz="1200" dirty="0" err="1">
                <a:solidFill>
                  <a:srgbClr val="D81B60"/>
                </a:solidFill>
                <a:latin typeface="Roboto Mono"/>
              </a:rPr>
              <a:t>summary</a:t>
            </a:r>
            <a:r>
              <a:rPr lang="fr-CA" sz="1200" dirty="0">
                <a:solidFill>
                  <a:srgbClr val="D81B60"/>
                </a:solidFill>
                <a:latin typeface="Roboto Mono"/>
              </a:rPr>
              <a:t>&gt;</a:t>
            </a:r>
            <a:endParaRPr lang="fr-CA" sz="1200" dirty="0"/>
          </a:p>
          <a:p>
            <a:r>
              <a:rPr lang="fr-CA" sz="12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partial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class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MainWindow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: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Window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{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{ </a:t>
            </a:r>
            <a:r>
              <a:rPr lang="fr-CA" sz="1200" dirty="0" err="1">
                <a:solidFill>
                  <a:srgbClr val="3F51B5"/>
                </a:solidFill>
                <a:latin typeface="Roboto Mono"/>
              </a:rPr>
              <a:t>get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;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set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; }</a:t>
            </a:r>
            <a:endParaRPr lang="fr-CA" sz="1200" dirty="0"/>
          </a:p>
          <a:p>
            <a:br>
              <a:rPr lang="fr-CA" sz="1200" dirty="0"/>
            </a:br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public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MainWindow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{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37474F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new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Employee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{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Age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C53929"/>
                </a:solidFill>
                <a:latin typeface="Roboto Mono"/>
              </a:rPr>
              <a:t>45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LastName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Seemann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Name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"Mark"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,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PicturePath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"images/Seemann.jpeg"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};</a:t>
            </a:r>
            <a:endParaRPr lang="fr-CA" sz="1200" dirty="0"/>
          </a:p>
          <a:p>
            <a:br>
              <a:rPr lang="fr-CA" sz="1200" dirty="0"/>
            </a:br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InitializeComponent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();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}</a:t>
            </a:r>
            <a:endParaRPr lang="fr-CA" sz="1200" dirty="0"/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}</a:t>
            </a:r>
            <a:endParaRPr lang="fr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3011C-E501-4A65-8BCB-7BE73B8924F9}"/>
              </a:ext>
            </a:extLst>
          </p:cNvPr>
          <p:cNvSpPr/>
          <p:nvPr/>
        </p:nvSpPr>
        <p:spPr>
          <a:xfrm>
            <a:off x="355387" y="2397948"/>
            <a:ext cx="56337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fr-CA" sz="1200" dirty="0" err="1">
                <a:solidFill>
                  <a:srgbClr val="3F51B5"/>
                </a:solidFill>
                <a:latin typeface="Roboto Mono"/>
              </a:rPr>
              <a:t>Window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x:Class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"DataBinding_C_DataContext.MainWindow"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xmlns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"http://schemas.microsoft.com/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winfx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/2006/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xaml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/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presentation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xmlns:x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"http://schemas.microsoft.com/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winfx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/2006/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xaml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xmlns:d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"http://schemas.microsoft.com/expression/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blend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/2008"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xmlns:mc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"http://schemas.openxmlformats.org/markup-compatibility/2006"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xmlns:local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clr-namespace:DataBinding_C_DataContext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b="1" dirty="0" err="1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fr-CA" sz="1200" b="1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b="1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fr-CA" sz="1200" b="1" dirty="0" err="1">
                <a:solidFill>
                  <a:srgbClr val="388E3C"/>
                </a:solidFill>
                <a:latin typeface="Roboto Mono"/>
              </a:rPr>
              <a:t>RelativeSource</a:t>
            </a:r>
            <a:r>
              <a:rPr lang="fr-CA" sz="1200" b="1" dirty="0">
                <a:solidFill>
                  <a:srgbClr val="388E3C"/>
                </a:solidFill>
                <a:latin typeface="Roboto Mono"/>
              </a:rPr>
              <a:t>={</a:t>
            </a:r>
            <a:r>
              <a:rPr lang="fr-CA" sz="1200" b="1" dirty="0" err="1">
                <a:solidFill>
                  <a:srgbClr val="388E3C"/>
                </a:solidFill>
                <a:latin typeface="Roboto Mono"/>
              </a:rPr>
              <a:t>RelativeSource</a:t>
            </a:r>
            <a:r>
              <a:rPr lang="fr-CA" sz="1200" b="1" dirty="0">
                <a:solidFill>
                  <a:srgbClr val="388E3C"/>
                </a:solidFill>
                <a:latin typeface="Roboto Mono"/>
              </a:rPr>
              <a:t> Self}}"</a:t>
            </a:r>
            <a:endParaRPr lang="fr-CA" sz="1200" b="1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mc:Ignorable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"d"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Title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 err="1">
                <a:solidFill>
                  <a:srgbClr val="388E3C"/>
                </a:solidFill>
                <a:latin typeface="Roboto Mono"/>
              </a:rPr>
              <a:t>MainWindow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"240"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 err="1">
                <a:solidFill>
                  <a:srgbClr val="9C27B0"/>
                </a:solidFill>
                <a:latin typeface="Roboto Mono"/>
              </a:rPr>
              <a:t>Width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"300"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&gt;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fr-CA" sz="1200" dirty="0" err="1">
                <a:solidFill>
                  <a:srgbClr val="3F51B5"/>
                </a:solidFill>
                <a:latin typeface="Roboto Mono"/>
              </a:rPr>
              <a:t>Grid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&gt;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&lt;Image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200" dirty="0">
                <a:solidFill>
                  <a:srgbClr val="9C27B0"/>
                </a:solidFill>
                <a:latin typeface="Roboto Mono"/>
              </a:rPr>
              <a:t>Source</a:t>
            </a:r>
            <a:r>
              <a:rPr lang="fr-CA" sz="12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fr-CA" sz="1200" b="1" dirty="0">
                <a:solidFill>
                  <a:srgbClr val="388E3C"/>
                </a:solidFill>
                <a:latin typeface="Roboto Mono"/>
              </a:rPr>
              <a:t>Binding Path=</a:t>
            </a:r>
            <a:r>
              <a:rPr lang="fr-CA" sz="1200" b="1" dirty="0" err="1">
                <a:solidFill>
                  <a:srgbClr val="388E3C"/>
                </a:solidFill>
                <a:latin typeface="Roboto Mono"/>
              </a:rPr>
              <a:t>employee.PicturePath</a:t>
            </a:r>
            <a:r>
              <a:rPr lang="fr-CA" sz="12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fr-CA" sz="1200" dirty="0" err="1">
                <a:solidFill>
                  <a:srgbClr val="3F51B5"/>
                </a:solidFill>
                <a:latin typeface="Roboto Mono"/>
              </a:rPr>
              <a:t>Grid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&gt;</a:t>
            </a:r>
            <a:endParaRPr lang="fr-CA" sz="1200" dirty="0">
              <a:latin typeface="Roboto Mono"/>
            </a:endParaRPr>
          </a:p>
          <a:p>
            <a:r>
              <a:rPr lang="fr-CA" sz="12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fr-CA" sz="1200" dirty="0" err="1">
                <a:solidFill>
                  <a:srgbClr val="3F51B5"/>
                </a:solidFill>
                <a:latin typeface="Roboto Mono"/>
              </a:rPr>
              <a:t>Window</a:t>
            </a:r>
            <a:r>
              <a:rPr lang="fr-CA" sz="1200" dirty="0">
                <a:solidFill>
                  <a:srgbClr val="3F51B5"/>
                </a:solidFill>
                <a:latin typeface="Roboto Mono"/>
              </a:rPr>
              <a:t>&gt;</a:t>
            </a:r>
            <a:endParaRPr lang="fr-CA" sz="1200" dirty="0">
              <a:latin typeface="Roboto Mon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90CFF2-A4AC-4614-B37D-B9F7CC06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5" y="2534625"/>
            <a:ext cx="272453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76EDF-63EA-49D8-88DD-36A8141F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Binding avec le </a:t>
            </a:r>
            <a:r>
              <a:rPr lang="fr-CA" dirty="0" err="1"/>
              <a:t>DataContext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AC6532-5EAC-472E-B67D-B15F192E5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La méthode avec </a:t>
            </a:r>
            <a:r>
              <a:rPr lang="fr-CA" dirty="0" err="1"/>
              <a:t>DataContext</a:t>
            </a:r>
            <a:r>
              <a:rPr lang="fr-CA" dirty="0"/>
              <a:t> fait du code plus « propre », car il est moins verbeux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BFFA5-096F-40FF-AB30-98C2EF9FE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Exercices</a:t>
            </a:r>
          </a:p>
          <a:p>
            <a:r>
              <a:rPr lang="fr-CA" dirty="0"/>
              <a:t>Ajoutez les contrôles nécessaires au WPF pour afficher les propriétés de la classe </a:t>
            </a:r>
            <a:r>
              <a:rPr lang="fr-CA" i="1" dirty="0" err="1"/>
              <a:t>Employee</a:t>
            </a:r>
            <a:endParaRPr lang="fr-CA" dirty="0"/>
          </a:p>
          <a:p>
            <a:r>
              <a:rPr lang="fr-CA" dirty="0"/>
              <a:t>Reproduisez l’exemple précédent dans un nouveau projet avec le terme « </a:t>
            </a:r>
            <a:r>
              <a:rPr lang="fr-CA" dirty="0" err="1"/>
              <a:t>DataContext</a:t>
            </a:r>
            <a:r>
              <a:rPr lang="fr-CA" dirty="0"/>
              <a:t> » dans le nom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574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B65F0B6-E476-46BE-AEB4-9DE0B676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Code-</a:t>
            </a:r>
            <a:r>
              <a:rPr lang="fr-CA" dirty="0" err="1"/>
              <a:t>behind</a:t>
            </a:r>
            <a:r>
              <a:rPr lang="fr-CA" dirty="0"/>
              <a:t> binding vs </a:t>
            </a:r>
            <a:r>
              <a:rPr lang="fr-CA" dirty="0" err="1"/>
              <a:t>DataContext</a:t>
            </a:r>
            <a:r>
              <a:rPr lang="fr-CA" dirty="0"/>
              <a:t> binding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ACE81-359C-450D-B4A2-4F617962A855}"/>
              </a:ext>
            </a:extLst>
          </p:cNvPr>
          <p:cNvSpPr/>
          <p:nvPr/>
        </p:nvSpPr>
        <p:spPr>
          <a:xfrm>
            <a:off x="5636821" y="2680287"/>
            <a:ext cx="65551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400" dirty="0">
                <a:solidFill>
                  <a:srgbClr val="9C27B0"/>
                </a:solidFill>
                <a:latin typeface="Roboto Mono"/>
              </a:rPr>
              <a:t>&lt;</a:t>
            </a:r>
            <a:r>
              <a:rPr lang="fr-FR" altLang="fr-FR" sz="1400" dirty="0" err="1">
                <a:solidFill>
                  <a:srgbClr val="3F51B5"/>
                </a:solidFill>
                <a:latin typeface="Roboto Mono"/>
              </a:rPr>
              <a:t>Window</a:t>
            </a:r>
            <a:r>
              <a:rPr lang="fr-FR" altLang="fr-FR" sz="1400" dirty="0">
                <a:solidFill>
                  <a:srgbClr val="9C27B0"/>
                </a:solidFill>
                <a:latin typeface="Roboto Mono"/>
              </a:rPr>
              <a:t> …</a:t>
            </a:r>
          </a:p>
          <a:p>
            <a:r>
              <a:rPr lang="fr-FR" altLang="fr-FR" sz="1400" dirty="0" err="1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fr-FR" altLang="fr-FR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FR" altLang="fr-FR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fr-FR" altLang="fr-FR" sz="1400" dirty="0" err="1">
                <a:solidFill>
                  <a:srgbClr val="388E3C"/>
                </a:solidFill>
                <a:latin typeface="Roboto Mono"/>
              </a:rPr>
              <a:t>RelativeSource</a:t>
            </a:r>
            <a:r>
              <a:rPr lang="fr-FR" altLang="fr-FR" sz="1400" dirty="0">
                <a:solidFill>
                  <a:srgbClr val="388E3C"/>
                </a:solidFill>
                <a:latin typeface="Roboto Mono"/>
              </a:rPr>
              <a:t>={</a:t>
            </a:r>
            <a:r>
              <a:rPr lang="fr-FR" altLang="fr-FR" sz="1400" dirty="0" err="1">
                <a:solidFill>
                  <a:srgbClr val="388E3C"/>
                </a:solidFill>
                <a:latin typeface="Roboto Mono"/>
              </a:rPr>
              <a:t>RelativeSource</a:t>
            </a:r>
            <a:r>
              <a:rPr lang="fr-FR" altLang="fr-FR" sz="1400" dirty="0">
                <a:solidFill>
                  <a:srgbClr val="388E3C"/>
                </a:solidFill>
                <a:latin typeface="Roboto Mono"/>
              </a:rPr>
              <a:t> Self}}"</a:t>
            </a:r>
            <a:r>
              <a:rPr lang="fr-FR" altLang="fr-FR" sz="1400" dirty="0"/>
              <a:t> </a:t>
            </a:r>
            <a:endParaRPr lang="fr-CA" sz="1400" dirty="0">
              <a:solidFill>
                <a:srgbClr val="3F51B5"/>
              </a:solidFill>
              <a:latin typeface="Roboto Mono"/>
            </a:endParaRPr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…</a:t>
            </a:r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&lt;Image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>
                <a:solidFill>
                  <a:srgbClr val="9C27B0"/>
                </a:solidFill>
                <a:latin typeface="Roboto Mono"/>
              </a:rPr>
              <a:t>Source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"{Binding Path=</a:t>
            </a:r>
            <a:r>
              <a:rPr lang="fr-CA" sz="1400" dirty="0" err="1">
                <a:solidFill>
                  <a:srgbClr val="388E3C"/>
                </a:solidFill>
                <a:latin typeface="Roboto Mono"/>
              </a:rPr>
              <a:t>employee.PicturePath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&lt;Label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"Name :"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fr-CA" sz="1400" dirty="0" err="1">
                <a:solidFill>
                  <a:srgbClr val="3F51B5"/>
                </a:solidFill>
                <a:latin typeface="Roboto Mono"/>
              </a:rPr>
              <a:t>TextBox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"1"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Text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fr-CA" sz="1400" dirty="0" err="1">
                <a:solidFill>
                  <a:srgbClr val="388E3C"/>
                </a:solidFill>
                <a:latin typeface="Roboto Mono"/>
              </a:rPr>
              <a:t>employee.Name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}"</a:t>
            </a:r>
            <a:endParaRPr lang="fr-CA" sz="1400" dirty="0"/>
          </a:p>
          <a:p>
            <a:r>
              <a:rPr lang="fr-CA" sz="1400" dirty="0">
                <a:solidFill>
                  <a:srgbClr val="37474F"/>
                </a:solidFill>
                <a:latin typeface="Roboto Mono"/>
              </a:rPr>
              <a:t>         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VerticalContentAlignment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"Center"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&lt;Label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"1"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"Last </a:t>
            </a:r>
            <a:r>
              <a:rPr lang="fr-CA" sz="1400" dirty="0" err="1">
                <a:solidFill>
                  <a:srgbClr val="388E3C"/>
                </a:solidFill>
                <a:latin typeface="Roboto Mono"/>
              </a:rPr>
              <a:t>name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 :"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fr-CA" sz="1400" dirty="0" err="1">
                <a:solidFill>
                  <a:srgbClr val="3F51B5"/>
                </a:solidFill>
                <a:latin typeface="Roboto Mono"/>
              </a:rPr>
              <a:t>TextBox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"1"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"1"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Text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fr-CA" sz="1400" dirty="0" err="1">
                <a:solidFill>
                  <a:srgbClr val="388E3C"/>
                </a:solidFill>
                <a:latin typeface="Roboto Mono"/>
              </a:rPr>
              <a:t>employee.LastName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}"</a:t>
            </a:r>
            <a:endParaRPr lang="fr-CA" sz="1400" dirty="0"/>
          </a:p>
          <a:p>
            <a:r>
              <a:rPr lang="fr-CA" sz="1400" dirty="0">
                <a:solidFill>
                  <a:srgbClr val="37474F"/>
                </a:solidFill>
                <a:latin typeface="Roboto Mono"/>
              </a:rPr>
              <a:t>         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VerticalContentAlignment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"Center"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&lt;Label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"Age :"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  <a:p>
            <a:r>
              <a:rPr lang="fr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fr-CA" sz="1400" dirty="0" err="1">
                <a:solidFill>
                  <a:srgbClr val="3F51B5"/>
                </a:solidFill>
                <a:latin typeface="Roboto Mono"/>
              </a:rPr>
              <a:t>TextBox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fr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"1"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Text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fr-CA" sz="1400" dirty="0" err="1">
                <a:solidFill>
                  <a:srgbClr val="388E3C"/>
                </a:solidFill>
                <a:latin typeface="Roboto Mono"/>
              </a:rPr>
              <a:t>employee.Age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 </a:t>
            </a:r>
            <a:endParaRPr lang="fr-CA" sz="1400" dirty="0"/>
          </a:p>
          <a:p>
            <a:r>
              <a:rPr lang="fr-CA" sz="1400" dirty="0">
                <a:solidFill>
                  <a:srgbClr val="37474F"/>
                </a:solidFill>
                <a:latin typeface="Roboto Mono"/>
              </a:rPr>
              <a:t>         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Height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"25"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fr-CA" sz="1400" dirty="0" err="1">
                <a:solidFill>
                  <a:srgbClr val="9C27B0"/>
                </a:solidFill>
                <a:latin typeface="Roboto Mono"/>
              </a:rPr>
              <a:t>VerticalContentAlignment</a:t>
            </a:r>
            <a:r>
              <a:rPr lang="fr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fr-CA" sz="1400" dirty="0">
                <a:solidFill>
                  <a:srgbClr val="388E3C"/>
                </a:solidFill>
                <a:latin typeface="Roboto Mono"/>
              </a:rPr>
              <a:t>"Center"</a:t>
            </a:r>
            <a:r>
              <a:rPr lang="fr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fr-CA" sz="14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B56F84E-3E91-463D-AC60-2DF24C603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810" y="1889779"/>
            <a:ext cx="5181600" cy="429428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5FC4EFD-EC58-4CDD-91E2-76A2DB34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DataContext</a:t>
            </a:r>
            <a:r>
              <a:rPr kumimoji="0" lang="fr-FR" altLang="fr-FR" sz="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fr-FR" altLang="fr-FR" sz="7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/>
              </a:rPr>
              <a:t>"{Binding </a:t>
            </a:r>
            <a:r>
              <a:rPr kumimoji="0" lang="fr-FR" altLang="fr-FR" sz="7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/>
              </a:rPr>
              <a:t>RelativeSource</a:t>
            </a:r>
            <a:r>
              <a:rPr kumimoji="0" lang="fr-FR" altLang="fr-FR" sz="7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/>
              </a:rPr>
              <a:t>={</a:t>
            </a:r>
            <a:r>
              <a:rPr kumimoji="0" lang="fr-FR" altLang="fr-FR" sz="7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/>
              </a:rPr>
              <a:t>RelativeSource</a:t>
            </a:r>
            <a:r>
              <a:rPr kumimoji="0" lang="fr-FR" altLang="fr-FR" sz="7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/>
              </a:rPr>
              <a:t> Self}}"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7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2AE6894-D8F3-49C4-854F-20BB952F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52C0D8-C01B-4B01-A8CA-80248C46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l’aide du projet précédent, ajoutez un bouton dont le clic changera la valeur de la propriété </a:t>
            </a:r>
            <a:r>
              <a:rPr lang="fr-CA" b="1" dirty="0"/>
              <a:t>Age</a:t>
            </a:r>
            <a:r>
              <a:rPr lang="fr-CA" dirty="0"/>
              <a:t> de l’objet </a:t>
            </a:r>
            <a:r>
              <a:rPr lang="fr-CA" b="1" dirty="0" err="1"/>
              <a:t>employee</a:t>
            </a:r>
            <a:endParaRPr lang="fr-CA" dirty="0"/>
          </a:p>
          <a:p>
            <a:pPr lvl="1"/>
            <a:r>
              <a:rPr lang="fr-CA" dirty="0"/>
              <a:t>Attention! Il ne faut pas modifier le contenu de l’élément visuel</a:t>
            </a:r>
          </a:p>
          <a:p>
            <a:r>
              <a:rPr lang="fr-CA" dirty="0"/>
              <a:t>Exécutez votre projet</a:t>
            </a:r>
          </a:p>
          <a:p>
            <a:r>
              <a:rPr lang="fr-CA" dirty="0"/>
              <a:t>Que se passe-t-il?</a:t>
            </a:r>
          </a:p>
        </p:txBody>
      </p:sp>
    </p:spTree>
    <p:extLst>
      <p:ext uri="{BB962C8B-B14F-4D97-AF65-F5344CB8AC3E}">
        <p14:creationId xmlns:p14="http://schemas.microsoft.com/office/powerpoint/2010/main" val="5715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A58690C-D93C-4B7D-9E22-013342DB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L’interface INotifyPropertyChanged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0276F3F-CDC9-4014-AD3C-C35A964D9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96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E500F-8DA5-49A3-9AD9-2A1B30A7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80360-BDDD-427D-8FA4-762FE6A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Examen dans 2 semaines</a:t>
            </a:r>
          </a:p>
          <a:p>
            <a:r>
              <a:rPr lang="fr-CA" dirty="0"/>
              <a:t>Data Binding : Description</a:t>
            </a:r>
          </a:p>
          <a:p>
            <a:r>
              <a:rPr lang="fr-CA" dirty="0"/>
              <a:t>Base du data binding en WPF</a:t>
            </a:r>
          </a:p>
          <a:p>
            <a:r>
              <a:rPr lang="fr-CA" dirty="0"/>
              <a:t>Classe Binding</a:t>
            </a:r>
          </a:p>
          <a:p>
            <a:r>
              <a:rPr lang="fr-CA" dirty="0"/>
              <a:t>Propriété </a:t>
            </a:r>
            <a:r>
              <a:rPr lang="fr-CA" dirty="0" err="1"/>
              <a:t>DataContext</a:t>
            </a:r>
            <a:endParaRPr lang="fr-CA" dirty="0"/>
          </a:p>
          <a:p>
            <a:r>
              <a:rPr lang="fr-CA" dirty="0"/>
              <a:t>L’interface INotifyPropertyChanged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337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D789F29-AF84-4501-ADB6-53A862D1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INotifyPropertyChanged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7DD158C-0601-4CD5-956E-7324B860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Le Binding écoute aux notifications grâce à l’interface </a:t>
            </a:r>
            <a:r>
              <a:rPr lang="fr-CA" dirty="0">
                <a:hlinkClick r:id="rId3"/>
              </a:rPr>
              <a:t>INotifyPropertyChanged</a:t>
            </a:r>
            <a:endParaRPr lang="fr-CA" dirty="0"/>
          </a:p>
          <a:p>
            <a:r>
              <a:rPr lang="fr-CA" dirty="0"/>
              <a:t>Pour détecter les changements de valeurs dans la source, la source doit implémenter un mécanisme de notification avec INotifyPropertyChanged</a:t>
            </a:r>
          </a:p>
          <a:p>
            <a:r>
              <a:rPr lang="fr-CA" dirty="0"/>
              <a:t>En gros, les classes qui implémentent INotifyPropertyChanged « crient » à qui veut bien l’entendre qu’il y a quelque chose qui a changé dans ses propriétés.</a:t>
            </a:r>
          </a:p>
        </p:txBody>
      </p:sp>
    </p:spTree>
    <p:extLst>
      <p:ext uri="{BB962C8B-B14F-4D97-AF65-F5344CB8AC3E}">
        <p14:creationId xmlns:p14="http://schemas.microsoft.com/office/powerpoint/2010/main" val="319667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C9CC2-E1A7-4E6A-B362-08D8080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INotifyPropertyChanged : 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760B3-5505-45B3-8254-D3A0D96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se rappelle que pour implémenter une interface, il suffit d’ajouter le nom de l’interface à la suite de la classe</a:t>
            </a:r>
          </a:p>
          <a:p>
            <a:pPr lvl="1"/>
            <a:r>
              <a:rPr lang="fr-CA" dirty="0"/>
              <a:t>public class </a:t>
            </a:r>
            <a:r>
              <a:rPr lang="fr-CA" b="1" dirty="0" err="1"/>
              <a:t>NomClasse</a:t>
            </a:r>
            <a:r>
              <a:rPr lang="fr-CA" dirty="0"/>
              <a:t> : </a:t>
            </a:r>
            <a:r>
              <a:rPr lang="fr-CA" dirty="0" err="1"/>
              <a:t>I</a:t>
            </a:r>
            <a:r>
              <a:rPr lang="fr-CA" b="1" dirty="0" err="1"/>
              <a:t>NomInterface</a:t>
            </a:r>
            <a:endParaRPr lang="fr-CA" dirty="0"/>
          </a:p>
          <a:p>
            <a:r>
              <a:rPr lang="fr-CA" dirty="0"/>
              <a:t>Ainsi dans le cas de INotifyPropertyChanged, on fait la même opération</a:t>
            </a:r>
          </a:p>
          <a:p>
            <a:pPr lvl="1"/>
            <a:r>
              <a:rPr lang="fr-CA" dirty="0"/>
              <a:t>public class </a:t>
            </a:r>
            <a:r>
              <a:rPr lang="fr-CA" dirty="0" err="1"/>
              <a:t>Employee</a:t>
            </a:r>
            <a:r>
              <a:rPr lang="fr-CA" dirty="0"/>
              <a:t> : INotifyPropertyChanged</a:t>
            </a:r>
          </a:p>
          <a:p>
            <a:r>
              <a:rPr lang="fr-CA" dirty="0"/>
              <a:t>Il faudra implémenter l’événement public </a:t>
            </a:r>
            <a:r>
              <a:rPr lang="fr-CA" dirty="0" err="1"/>
              <a:t>PropertyChanged</a:t>
            </a:r>
            <a:endParaRPr lang="fr-CA" dirty="0"/>
          </a:p>
          <a:p>
            <a:pPr lvl="1"/>
            <a:r>
              <a:rPr lang="fr-CA" dirty="0"/>
              <a:t>Sur le nom de l’interface, faire [CTRL] + [.] deux fois soit une première fois pour importer le module et une seconde pour implémenter les éléments manquants</a:t>
            </a:r>
          </a:p>
        </p:txBody>
      </p:sp>
    </p:spTree>
    <p:extLst>
      <p:ext uri="{BB962C8B-B14F-4D97-AF65-F5344CB8AC3E}">
        <p14:creationId xmlns:p14="http://schemas.microsoft.com/office/powerpoint/2010/main" val="2937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73200-5EDD-427A-B2C8-2E678203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INotifyPropertyChanged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FB3EE-7E4E-4A2F-80B7-0F93CDAF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DE75B-BE89-4BBA-885E-9C7336D8EE02}"/>
              </a:ext>
            </a:extLst>
          </p:cNvPr>
          <p:cNvSpPr/>
          <p:nvPr/>
        </p:nvSpPr>
        <p:spPr>
          <a:xfrm>
            <a:off x="2097974" y="2708632"/>
            <a:ext cx="8530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: INotifyPropertyChanged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PicturePath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851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73200-5EDD-427A-B2C8-2E678203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1325563"/>
          </a:xfrm>
        </p:spPr>
        <p:txBody>
          <a:bodyPr/>
          <a:lstStyle/>
          <a:p>
            <a:r>
              <a:rPr lang="fr-CA" dirty="0"/>
              <a:t>INotifyPropertyChanged : Exemple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2A171-8E03-49E7-9A6A-0C47CDFB7943}"/>
              </a:ext>
            </a:extLst>
          </p:cNvPr>
          <p:cNvSpPr/>
          <p:nvPr/>
        </p:nvSpPr>
        <p:spPr>
          <a:xfrm>
            <a:off x="471056" y="1164134"/>
            <a:ext cx="936171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: INotifyPropertyChanged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"Age"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 // On doit indiquer quelle propriété a changé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PicturePath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PropertyChanged.Invoke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35537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73200-5EDD-427A-B2C8-2E678203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INotifyPropertyChanged : Exemple court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12A74-817C-4232-B302-2D48B4873FE6}"/>
              </a:ext>
            </a:extLst>
          </p:cNvPr>
          <p:cNvSpPr/>
          <p:nvPr/>
        </p:nvSpPr>
        <p:spPr>
          <a:xfrm>
            <a:off x="847106" y="1445339"/>
            <a:ext cx="1134489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: INotifyPropertyChanged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PicturePath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String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CA" sz="14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34EE9867-888C-49B2-8E6C-7C028288740B}"/>
              </a:ext>
            </a:extLst>
          </p:cNvPr>
          <p:cNvGrpSpPr/>
          <p:nvPr/>
        </p:nvGrpSpPr>
        <p:grpSpPr>
          <a:xfrm>
            <a:off x="3443845" y="3105354"/>
            <a:ext cx="3866741" cy="2986688"/>
            <a:chOff x="3443845" y="3105354"/>
            <a:chExt cx="3866741" cy="2986688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4066000-CC7F-4584-ABAA-C62B6ABFEB44}"/>
                </a:ext>
              </a:extLst>
            </p:cNvPr>
            <p:cNvSpPr/>
            <p:nvPr/>
          </p:nvSpPr>
          <p:spPr>
            <a:xfrm>
              <a:off x="3443845" y="5640780"/>
              <a:ext cx="463137" cy="4512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DA1EB5-E093-47BF-9288-D8A0508A074F}"/>
                </a:ext>
              </a:extLst>
            </p:cNvPr>
            <p:cNvSpPr txBox="1"/>
            <p:nvPr/>
          </p:nvSpPr>
          <p:spPr>
            <a:xfrm>
              <a:off x="4480901" y="3105354"/>
              <a:ext cx="2829685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CA" b="1" dirty="0"/>
                <a:t>Opérateur </a:t>
              </a:r>
              <a:r>
                <a:rPr lang="fr-CA" b="1" dirty="0" err="1"/>
                <a:t>null</a:t>
              </a:r>
              <a:r>
                <a:rPr lang="fr-CA" b="1" dirty="0"/>
                <a:t> conditionnel</a:t>
              </a:r>
            </a:p>
            <a:p>
              <a:r>
                <a:rPr lang="fr-CA" dirty="0"/>
                <a:t>Si X est </a:t>
              </a:r>
              <a:r>
                <a:rPr lang="fr-CA" dirty="0" err="1"/>
                <a:t>null</a:t>
              </a:r>
              <a:r>
                <a:rPr lang="fr-CA" dirty="0"/>
                <a:t> fait ce qui suit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3A3149D4-D750-4FA0-A424-DA07574A4BC7}"/>
                </a:ext>
              </a:extLst>
            </p:cNvPr>
            <p:cNvCxnSpPr>
              <a:cxnSpLocks/>
              <a:stCxn id="7" idx="2"/>
              <a:endCxn id="3" idx="7"/>
            </p:cNvCxnSpPr>
            <p:nvPr/>
          </p:nvCxnSpPr>
          <p:spPr>
            <a:xfrm flipH="1">
              <a:off x="3839157" y="3751685"/>
              <a:ext cx="2056587" cy="19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6B4AF63-0C2D-442E-BD34-007027E21551}"/>
              </a:ext>
            </a:extLst>
          </p:cNvPr>
          <p:cNvGrpSpPr/>
          <p:nvPr/>
        </p:nvGrpSpPr>
        <p:grpSpPr>
          <a:xfrm>
            <a:off x="4726379" y="3167152"/>
            <a:ext cx="6895798" cy="2539714"/>
            <a:chOff x="3362935" y="3552328"/>
            <a:chExt cx="6895798" cy="2539714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6CFC1E-E316-4399-B0A7-35DDA7EF91B0}"/>
                </a:ext>
              </a:extLst>
            </p:cNvPr>
            <p:cNvSpPr/>
            <p:nvPr/>
          </p:nvSpPr>
          <p:spPr>
            <a:xfrm>
              <a:off x="3362935" y="5551527"/>
              <a:ext cx="1971304" cy="54051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2F55ED2-456D-4483-B9B7-D6C55EEE0436}"/>
                </a:ext>
              </a:extLst>
            </p:cNvPr>
            <p:cNvSpPr txBox="1"/>
            <p:nvPr/>
          </p:nvSpPr>
          <p:spPr>
            <a:xfrm>
              <a:off x="6008915" y="3552328"/>
              <a:ext cx="4249818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CA" b="1" dirty="0"/>
                <a:t>Attribut</a:t>
              </a:r>
              <a:br>
                <a:rPr lang="fr-CA" dirty="0"/>
              </a:br>
              <a:r>
                <a:rPr lang="fr-CA" dirty="0"/>
                <a:t>Un attribut ajoute de la </a:t>
              </a:r>
              <a:r>
                <a:rPr lang="fr-CA" dirty="0" err="1"/>
                <a:t>métainformation</a:t>
              </a:r>
              <a:r>
                <a:rPr lang="fr-CA" dirty="0"/>
                <a:t> </a:t>
              </a:r>
              <a:br>
                <a:rPr lang="fr-CA" dirty="0"/>
              </a:br>
              <a:r>
                <a:rPr lang="fr-CA" dirty="0"/>
                <a:t>au code. Dans ce cas-ci, lors de l’exécution, </a:t>
              </a:r>
            </a:p>
            <a:p>
              <a:r>
                <a:rPr lang="fr-CA" dirty="0"/>
                <a:t>le code va regarder « qui a fait l’appel ».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96808EE-D9B0-45DD-9823-CD40804E13A2}"/>
                </a:ext>
              </a:extLst>
            </p:cNvPr>
            <p:cNvCxnSpPr>
              <a:cxnSpLocks/>
              <a:stCxn id="16" idx="2"/>
              <a:endCxn id="15" idx="7"/>
            </p:cNvCxnSpPr>
            <p:nvPr/>
          </p:nvCxnSpPr>
          <p:spPr>
            <a:xfrm flipH="1">
              <a:off x="5045548" y="4752657"/>
              <a:ext cx="3088276" cy="878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A6006-DB75-43BE-9790-8FDD8FF1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B8770-AA72-4C2B-A0C3-4E70AD14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Reproduire le code des diapos</a:t>
            </a:r>
          </a:p>
        </p:txBody>
      </p:sp>
    </p:spTree>
    <p:extLst>
      <p:ext uri="{BB962C8B-B14F-4D97-AF65-F5344CB8AC3E}">
        <p14:creationId xmlns:p14="http://schemas.microsoft.com/office/powerpoint/2010/main" val="114877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FAAA4-4501-4B83-83B4-E611C719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FC433-540B-4AAF-B3B1-E0795C46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Data binding </a:t>
            </a:r>
            <a:r>
              <a:rPr lang="fr-CA" dirty="0" err="1">
                <a:hlinkClick r:id="rId2"/>
              </a:rPr>
              <a:t>overview</a:t>
            </a:r>
            <a:r>
              <a:rPr lang="fr-CA" dirty="0">
                <a:hlinkClick r:id="rId2"/>
              </a:rPr>
              <a:t> in WPF</a:t>
            </a:r>
            <a:endParaRPr lang="fr-CA" dirty="0"/>
          </a:p>
          <a:p>
            <a:r>
              <a:rPr lang="fr-CA" dirty="0">
                <a:hlinkClick r:id="rId3"/>
              </a:rPr>
              <a:t>Tutoriel WPF</a:t>
            </a:r>
            <a:endParaRPr lang="fr-CA" dirty="0"/>
          </a:p>
          <a:p>
            <a:r>
              <a:rPr lang="fr-CA" dirty="0">
                <a:hlinkClick r:id="rId4"/>
              </a:rPr>
              <a:t>Tutoriel WPF</a:t>
            </a:r>
            <a:r>
              <a:rPr lang="fr-CA" dirty="0"/>
              <a:t> (Français à </a:t>
            </a:r>
            <a:r>
              <a:rPr lang="fr-CA"/>
              <a:t>69%)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3188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92A67-EDA8-4FF1-958F-7FFA90EF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B8596-3922-4113-9373-2A106FD4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fr-CA" dirty="0"/>
              <a:t>La liaison de données (</a:t>
            </a:r>
            <a:r>
              <a:rPr lang="fr-CA" i="1" dirty="0"/>
              <a:t>Data Binding</a:t>
            </a:r>
            <a:r>
              <a:rPr lang="fr-CA" dirty="0"/>
              <a:t>) est une technique générale qui lie deux sources de données/informations et assure la synchronisation des données entre elles (Wikipédia)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fr-CA" dirty="0"/>
              <a:t>Le </a:t>
            </a:r>
            <a:r>
              <a:rPr lang="fr-CA" i="1" dirty="0"/>
              <a:t>data binding </a:t>
            </a:r>
            <a:r>
              <a:rPr lang="fr-CA" dirty="0"/>
              <a:t>est essentiellement un pont entre la cible et la source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fr-CA" dirty="0"/>
              <a:t>Partie intégrante du WPF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fr-CA" dirty="0"/>
              <a:t>On peut lier les données par exemple à des propriétés de classe ou à des propriétés de contrôle utilisateur ou encore à une base de données</a:t>
            </a:r>
          </a:p>
          <a:p>
            <a:endParaRPr lang="fr-CA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B2DC96E-D05B-4E9A-80A6-2DA2C8814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5084017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C7936-3F93-41F1-BA14-814F3EEE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86495-70C1-462B-82FA-742B23DA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fr-CA" dirty="0"/>
              <a:t>Pour utiliser le Data binding au niveau des contrôles, il suffit d’utiliser la classe « {</a:t>
            </a:r>
            <a:r>
              <a:rPr lang="fr-CA" b="1" dirty="0"/>
              <a:t>Binding</a:t>
            </a:r>
            <a:r>
              <a:rPr lang="fr-CA" dirty="0"/>
              <a:t> …} » dans l’attribut que l’on désire lié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fr-CA" dirty="0"/>
              <a:t>&lt;</a:t>
            </a:r>
            <a:r>
              <a:rPr lang="fr-CA" dirty="0" err="1"/>
              <a:t>TextBox</a:t>
            </a:r>
            <a:r>
              <a:rPr lang="fr-CA" dirty="0"/>
              <a:t> </a:t>
            </a:r>
            <a:r>
              <a:rPr lang="fr-CA" dirty="0" err="1"/>
              <a:t>Text</a:t>
            </a:r>
            <a:r>
              <a:rPr lang="fr-CA" dirty="0"/>
              <a:t>="{Binding </a:t>
            </a:r>
            <a:r>
              <a:rPr lang="fr-CA" dirty="0" err="1"/>
              <a:t>Prenom</a:t>
            </a:r>
            <a:r>
              <a:rPr lang="fr-CA" dirty="0"/>
              <a:t>}" /&gt;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fr-CA" dirty="0"/>
              <a:t>&lt;</a:t>
            </a:r>
            <a:r>
              <a:rPr lang="fr-CA" dirty="0" err="1"/>
              <a:t>TextBox</a:t>
            </a:r>
            <a:r>
              <a:rPr lang="fr-CA" dirty="0"/>
              <a:t> </a:t>
            </a:r>
            <a:r>
              <a:rPr lang="fr-CA" dirty="0" err="1"/>
              <a:t>Text</a:t>
            </a:r>
            <a:r>
              <a:rPr lang="fr-CA" dirty="0"/>
              <a:t>="{Binding </a:t>
            </a:r>
            <a:r>
              <a:rPr lang="fr-CA" dirty="0" err="1"/>
              <a:t>maCollection</a:t>
            </a:r>
            <a:r>
              <a:rPr lang="fr-CA" dirty="0"/>
              <a:t>, Mode=</a:t>
            </a:r>
            <a:r>
              <a:rPr lang="fr-CA" dirty="0" err="1"/>
              <a:t>TwoWay</a:t>
            </a:r>
            <a:r>
              <a:rPr lang="fr-CA" dirty="0"/>
              <a:t>}"  …/&gt;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fr-CA" dirty="0"/>
              <a:t>&lt;</a:t>
            </a:r>
            <a:r>
              <a:rPr lang="fr-CA" dirty="0" err="1"/>
              <a:t>Slider</a:t>
            </a:r>
            <a:r>
              <a:rPr lang="fr-CA" dirty="0"/>
              <a:t> Value="{Binding …}" …/&gt;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fr-CA" dirty="0"/>
              <a:t>On verra quelques façons de faire pour lier les données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54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2F93-C417-4CF5-9381-94E4007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EC5C9-F46B-4F8E-AA49-77F23C87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Source : L’objet de la source</a:t>
            </a:r>
          </a:p>
          <a:p>
            <a:r>
              <a:rPr lang="fr-CA" dirty="0"/>
              <a:t>Path : Chemin d’une propriété de la source</a:t>
            </a:r>
          </a:p>
          <a:p>
            <a:pPr lvl="1"/>
            <a:r>
              <a:rPr lang="fr-CA" dirty="0"/>
              <a:t>Exemples</a:t>
            </a:r>
          </a:p>
          <a:p>
            <a:pPr lvl="2"/>
            <a:r>
              <a:rPr lang="fr-CA" dirty="0"/>
              <a:t>La source est un objet Étudiant, on pourrait mettre le Path à </a:t>
            </a:r>
            <a:r>
              <a:rPr lang="fr-CA" dirty="0" err="1"/>
              <a:t>NuméroÉtudiant</a:t>
            </a:r>
            <a:endParaRPr lang="fr-CA" dirty="0"/>
          </a:p>
          <a:p>
            <a:pPr lvl="2"/>
            <a:r>
              <a:rPr lang="fr-CA" dirty="0"/>
              <a:t>La source est un contrôle la hiérarchie du XAML et la propriété est </a:t>
            </a:r>
            <a:r>
              <a:rPr lang="fr-CA" dirty="0" err="1"/>
              <a:t>Text</a:t>
            </a:r>
            <a:r>
              <a:rPr lang="fr-CA" dirty="0"/>
              <a:t> est le Path</a:t>
            </a:r>
          </a:p>
          <a:p>
            <a:r>
              <a:rPr lang="fr-CA" dirty="0" err="1"/>
              <a:t>ElementName</a:t>
            </a:r>
            <a:r>
              <a:rPr lang="fr-CA" dirty="0"/>
              <a:t> : Nom de l’élément. Analogue à la source, mais pour  un élément dans le XAML</a:t>
            </a:r>
          </a:p>
          <a:p>
            <a:pPr lvl="1"/>
            <a:r>
              <a:rPr lang="fr-CA" dirty="0"/>
              <a:t>Exemple : Une boîte de texte pourrait être lié à une case à cocher</a:t>
            </a:r>
          </a:p>
        </p:txBody>
      </p:sp>
    </p:spTree>
    <p:extLst>
      <p:ext uri="{BB962C8B-B14F-4D97-AF65-F5344CB8AC3E}">
        <p14:creationId xmlns:p14="http://schemas.microsoft.com/office/powerpoint/2010/main" val="192677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2F93-C417-4CF5-9381-94E4007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du Data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EC5C9-F46B-4F8E-AA49-77F23C87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Mode de liaison : </a:t>
            </a:r>
            <a:r>
              <a:rPr lang="fr-CA" dirty="0" err="1"/>
              <a:t>OneWay</a:t>
            </a:r>
            <a:r>
              <a:rPr lang="fr-CA" dirty="0"/>
              <a:t>, </a:t>
            </a:r>
            <a:r>
              <a:rPr lang="fr-CA" dirty="0" err="1"/>
              <a:t>TwoWay</a:t>
            </a:r>
            <a:r>
              <a:rPr lang="fr-CA" dirty="0"/>
              <a:t>, </a:t>
            </a:r>
            <a:r>
              <a:rPr lang="fr-CA" dirty="0" err="1"/>
              <a:t>OneWayToSource</a:t>
            </a:r>
            <a:endParaRPr lang="fr-CA" dirty="0"/>
          </a:p>
          <a:p>
            <a:pPr lvl="1"/>
            <a:r>
              <a:rPr lang="fr-CA" dirty="0" err="1"/>
              <a:t>OneWay</a:t>
            </a:r>
            <a:r>
              <a:rPr lang="fr-CA" dirty="0"/>
              <a:t> : Source </a:t>
            </a:r>
            <a:r>
              <a:rPr lang="fr-CA" dirty="0">
                <a:sym typeface="Wingdings" panose="05000000000000000000" pitchFamily="2" charset="2"/>
              </a:rPr>
              <a:t> Destination</a:t>
            </a:r>
          </a:p>
          <a:p>
            <a:pPr lvl="1"/>
            <a:r>
              <a:rPr lang="fr-CA" dirty="0" err="1">
                <a:sym typeface="Wingdings" panose="05000000000000000000" pitchFamily="2" charset="2"/>
              </a:rPr>
              <a:t>TwoWay</a:t>
            </a:r>
            <a:r>
              <a:rPr lang="fr-CA" dirty="0">
                <a:sym typeface="Wingdings" panose="05000000000000000000" pitchFamily="2" charset="2"/>
              </a:rPr>
              <a:t> : Source  Destination</a:t>
            </a:r>
          </a:p>
          <a:p>
            <a:pPr lvl="1"/>
            <a:r>
              <a:rPr lang="fr-CA" dirty="0" err="1">
                <a:sym typeface="Wingdings" panose="05000000000000000000" pitchFamily="2" charset="2"/>
              </a:rPr>
              <a:t>OneWayToSource</a:t>
            </a:r>
            <a:r>
              <a:rPr lang="fr-CA" dirty="0">
                <a:sym typeface="Wingdings" panose="05000000000000000000" pitchFamily="2" charset="2"/>
              </a:rPr>
              <a:t> : Source  Destination</a:t>
            </a:r>
            <a:endParaRPr lang="fr-CA" dirty="0"/>
          </a:p>
          <a:p>
            <a:r>
              <a:rPr lang="fr-CA" dirty="0"/>
              <a:t>Conseil : Explicitement indiquer le mode, car le mode par défaut dépendra du contrôle. Ex : </a:t>
            </a:r>
            <a:r>
              <a:rPr lang="fr-CA" dirty="0" err="1"/>
              <a:t>TextBox</a:t>
            </a:r>
            <a:r>
              <a:rPr lang="fr-CA" dirty="0"/>
              <a:t> est </a:t>
            </a:r>
            <a:r>
              <a:rPr lang="fr-CA" dirty="0" err="1"/>
              <a:t>TwoWay</a:t>
            </a:r>
            <a:r>
              <a:rPr lang="fr-CA" dirty="0"/>
              <a:t>, mais </a:t>
            </a:r>
            <a:r>
              <a:rPr lang="fr-CA" dirty="0" err="1"/>
              <a:t>TextBlock</a:t>
            </a:r>
            <a:r>
              <a:rPr lang="fr-CA" dirty="0"/>
              <a:t> est </a:t>
            </a:r>
            <a:r>
              <a:rPr lang="fr-CA" dirty="0" err="1"/>
              <a:t>OneWay</a:t>
            </a:r>
            <a:endParaRPr lang="fr-CA" dirty="0"/>
          </a:p>
          <a:p>
            <a:endParaRPr lang="fr-CA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C4797B2-803B-4C5D-848D-CB3694B8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4886938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5802D-E044-494F-AD53-969291BC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Exemple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283A3C-CDD0-4997-8848-7D70A83903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921847"/>
            <a:ext cx="9305925" cy="2732638"/>
          </a:xfrm>
          <a:ln>
            <a:solidFill>
              <a:schemeClr val="tx1"/>
            </a:solidFill>
          </a:ln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6329F8-C6F0-49DC-B7BF-B14A6CF1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515600" cy="2160000"/>
          </a:xfrm>
        </p:spPr>
        <p:txBody>
          <a:bodyPr/>
          <a:lstStyle/>
          <a:p>
            <a:r>
              <a:rPr lang="fr-CA" dirty="0"/>
              <a:t>Reproduisez l’exemple ci-bas et testez-le</a:t>
            </a:r>
          </a:p>
          <a:p>
            <a:r>
              <a:rPr lang="fr-CA" dirty="0"/>
              <a:t>Ensuite, inversez le binding et testez-le, i.e. que </a:t>
            </a:r>
            <a:r>
              <a:rPr lang="fr-CA" b="1" dirty="0" err="1"/>
              <a:t>Text</a:t>
            </a:r>
            <a:r>
              <a:rPr lang="fr-CA" dirty="0"/>
              <a:t> de la </a:t>
            </a:r>
            <a:r>
              <a:rPr lang="fr-CA" dirty="0" err="1"/>
              <a:t>TextBox</a:t>
            </a:r>
            <a:r>
              <a:rPr lang="fr-CA" dirty="0"/>
              <a:t> est liée à la valeur du </a:t>
            </a:r>
            <a:r>
              <a:rPr lang="fr-CA" dirty="0" err="1"/>
              <a:t>Slider</a:t>
            </a:r>
            <a:r>
              <a:rPr lang="fr-CA" dirty="0"/>
              <a:t>.</a:t>
            </a:r>
          </a:p>
          <a:p>
            <a:r>
              <a:rPr lang="fr-CA" dirty="0"/>
              <a:t>Y voyez-vous une différence dans le comportement?</a:t>
            </a:r>
          </a:p>
        </p:txBody>
      </p:sp>
    </p:spTree>
    <p:extLst>
      <p:ext uri="{BB962C8B-B14F-4D97-AF65-F5344CB8AC3E}">
        <p14:creationId xmlns:p14="http://schemas.microsoft.com/office/powerpoint/2010/main" val="151654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3FFF3-9B91-4588-92FC-F8FB2BB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618C3-4BC2-4057-A6FC-71A5FEF5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7653"/>
          </a:xfrm>
        </p:spPr>
        <p:txBody>
          <a:bodyPr>
            <a:normAutofit fontScale="92500" lnSpcReduction="10000"/>
          </a:bodyPr>
          <a:lstStyle/>
          <a:p>
            <a:r>
              <a:rPr lang="fr-CA" dirty="0" err="1"/>
              <a:t>UpdateTriggerSource</a:t>
            </a:r>
            <a:r>
              <a:rPr lang="fr-CA" dirty="0"/>
              <a:t> : Permet d’indiquer quel événement déclenchera la mise à jour des données</a:t>
            </a:r>
          </a:p>
          <a:p>
            <a:pPr lvl="1"/>
            <a:r>
              <a:rPr lang="fr-CA" dirty="0"/>
              <a:t>Explicit</a:t>
            </a:r>
          </a:p>
          <a:p>
            <a:pPr lvl="1"/>
            <a:r>
              <a:rPr lang="fr-CA" dirty="0" err="1"/>
              <a:t>LostFocus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 La zone de texte est configurée avec cette méthode</a:t>
            </a:r>
            <a:endParaRPr lang="fr-CA" dirty="0"/>
          </a:p>
          <a:p>
            <a:pPr lvl="1"/>
            <a:r>
              <a:rPr lang="fr-CA" dirty="0" err="1"/>
              <a:t>PropertyChanged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 La plupart des contrôles sont configurés avec cette méthode</a:t>
            </a:r>
            <a:endParaRPr lang="fr-CA" dirty="0"/>
          </a:p>
          <a:p>
            <a:r>
              <a:rPr lang="fr-CA" dirty="0"/>
              <a:t>La mise à jour de l’information à partir des contrôles qui changent rapidement tel que les boutons à glissoires demande beaucoup de ressource. On peut régler la période de rafraîchissement à l’aide de la propriété </a:t>
            </a:r>
            <a:r>
              <a:rPr lang="fr-CA" b="1" dirty="0"/>
              <a:t>Delay</a:t>
            </a:r>
            <a:r>
              <a:rPr lang="fr-CA" dirty="0"/>
              <a:t> en lui indiquant un temps en milliseconde</a:t>
            </a:r>
          </a:p>
          <a:p>
            <a:r>
              <a:rPr lang="fr-CA" dirty="0"/>
              <a:t>Pour formater le string, on peut utiliser la propriété </a:t>
            </a:r>
            <a:r>
              <a:rPr lang="fr-CA" b="1" dirty="0" err="1"/>
              <a:t>StringFormat</a:t>
            </a:r>
            <a:endParaRPr lang="fr-CA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60A138-A8A3-4E12-BB46-82D4D6B8687B}"/>
              </a:ext>
            </a:extLst>
          </p:cNvPr>
          <p:cNvSpPr/>
          <p:nvPr/>
        </p:nvSpPr>
        <p:spPr>
          <a:xfrm>
            <a:off x="257298" y="5763841"/>
            <a:ext cx="11934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000" dirty="0"/>
              <a:t>{Binding </a:t>
            </a:r>
            <a:r>
              <a:rPr lang="fr-CA" sz="2000" dirty="0" err="1"/>
              <a:t>ElementName</a:t>
            </a:r>
            <a:r>
              <a:rPr lang="fr-CA" sz="2000" dirty="0"/>
              <a:t>=</a:t>
            </a:r>
            <a:r>
              <a:rPr lang="fr-CA" sz="2000" dirty="0" err="1"/>
              <a:t>slider,Path</a:t>
            </a:r>
            <a:r>
              <a:rPr lang="fr-CA" sz="2000" dirty="0"/>
              <a:t>=</a:t>
            </a:r>
            <a:r>
              <a:rPr lang="fr-CA" sz="2000" dirty="0" err="1"/>
              <a:t>Value,UpdateSourceTrigger</a:t>
            </a:r>
            <a:r>
              <a:rPr lang="fr-CA" sz="2000" dirty="0"/>
              <a:t>=</a:t>
            </a:r>
            <a:r>
              <a:rPr lang="fr-CA" sz="2000" dirty="0" err="1"/>
              <a:t>PropertyChanged,Delay</a:t>
            </a:r>
            <a:r>
              <a:rPr lang="fr-CA" sz="2000" dirty="0"/>
              <a:t>=100,StringFormat=F2}</a:t>
            </a:r>
          </a:p>
        </p:txBody>
      </p:sp>
    </p:spTree>
    <p:extLst>
      <p:ext uri="{BB962C8B-B14F-4D97-AF65-F5344CB8AC3E}">
        <p14:creationId xmlns:p14="http://schemas.microsoft.com/office/powerpoint/2010/main" val="24593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83068-EA0A-45EF-AE93-233E1C7C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binding : objet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82D0B-F511-4B2A-9731-567C8367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ElementName</a:t>
            </a:r>
            <a:r>
              <a:rPr lang="fr-CA" dirty="0"/>
              <a:t> : Défini un objet source dans l’hiérarchie visuelle via le nom de l’élément</a:t>
            </a:r>
          </a:p>
          <a:p>
            <a:r>
              <a:rPr lang="fr-CA" dirty="0" err="1"/>
              <a:t>RelativeSource</a:t>
            </a:r>
            <a:r>
              <a:rPr lang="fr-CA" dirty="0"/>
              <a:t> : Similaire à </a:t>
            </a:r>
            <a:r>
              <a:rPr lang="fr-CA" dirty="0" err="1"/>
              <a:t>ElementName</a:t>
            </a:r>
            <a:r>
              <a:rPr lang="fr-CA" dirty="0"/>
              <a:t>, mais avec des fonctionnalités spécifiques pour effectuer la recherche d’élément visuel</a:t>
            </a:r>
          </a:p>
          <a:p>
            <a:r>
              <a:rPr lang="fr-CA" dirty="0" err="1"/>
              <a:t>DataContext</a:t>
            </a:r>
            <a:r>
              <a:rPr lang="fr-CA" dirty="0"/>
              <a:t> : Permet d’indiquer la source comme un contexte pour plusieurs éléments</a:t>
            </a:r>
          </a:p>
          <a:p>
            <a:r>
              <a:rPr lang="fr-CA" dirty="0"/>
              <a:t>Source : Défini l’objet source en le référençant à une </a:t>
            </a:r>
            <a:r>
              <a:rPr lang="fr-CA" dirty="0" err="1"/>
              <a:t>StaticResource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81632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78BBF9D12AC4D849477A9083E50DD" ma:contentTypeVersion="11" ma:contentTypeDescription="Crée un document." ma:contentTypeScope="" ma:versionID="5808273641e9a040b7f0282ed2b4e795">
  <xsd:schema xmlns:xsd="http://www.w3.org/2001/XMLSchema" xmlns:xs="http://www.w3.org/2001/XMLSchema" xmlns:p="http://schemas.microsoft.com/office/2006/metadata/properties" xmlns:ns3="11def6aa-9111-4e50-aa12-a9c6fb26b7db" xmlns:ns4="5a4838e8-4865-479b-b40d-82ba196b1e38" targetNamespace="http://schemas.microsoft.com/office/2006/metadata/properties" ma:root="true" ma:fieldsID="ddd657806c2c789f9b59668252f75b50" ns3:_="" ns4:_="">
    <xsd:import namespace="11def6aa-9111-4e50-aa12-a9c6fb26b7db"/>
    <xsd:import namespace="5a4838e8-4865-479b-b40d-82ba196b1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ef6aa-9111-4e50-aa12-a9c6fb26b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838e8-4865-479b-b40d-82ba196b1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CA57B-EB1B-4D52-984E-5D8B6EA373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ef6aa-9111-4e50-aa12-a9c6fb26b7db"/>
    <ds:schemaRef ds:uri="5a4838e8-4865-479b-b40d-82ba196b1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8AD272-7DA1-436F-8909-07AAFD3540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9139DE-46A9-4C40-B540-0AE907F5F4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2500</Words>
  <Application>Microsoft Office PowerPoint</Application>
  <PresentationFormat>Grand écran</PresentationFormat>
  <Paragraphs>271</Paragraphs>
  <Slides>26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Data Binding</vt:lpstr>
      <vt:lpstr>Plan de leçon</vt:lpstr>
      <vt:lpstr>Data Binding</vt:lpstr>
      <vt:lpstr>Data Binding : Binding</vt:lpstr>
      <vt:lpstr>Data Binding : Base</vt:lpstr>
      <vt:lpstr>Base du Data Binding</vt:lpstr>
      <vt:lpstr>Data binding : Exemple</vt:lpstr>
      <vt:lpstr>Data binding : Base</vt:lpstr>
      <vt:lpstr>Data binding : objet source</vt:lpstr>
      <vt:lpstr>Data Binding : Binding en code-behind</vt:lpstr>
      <vt:lpstr>Objet source : Exemple avec Code-behind</vt:lpstr>
      <vt:lpstr>Exercices</vt:lpstr>
      <vt:lpstr>Data Binding : Binding en code-behind</vt:lpstr>
      <vt:lpstr>Data binding : Binding avec le DataContext</vt:lpstr>
      <vt:lpstr>Objet source : Exemple avec Code-behind</vt:lpstr>
      <vt:lpstr>Data binding : Binding avec le DataContext</vt:lpstr>
      <vt:lpstr>Data binding : Code-behind binding vs DataContext binding</vt:lpstr>
      <vt:lpstr>Modification du projet</vt:lpstr>
      <vt:lpstr>L’interface INotifyPropertyChanged</vt:lpstr>
      <vt:lpstr>INotifyPropertyChanged</vt:lpstr>
      <vt:lpstr>INotifyPropertyChanged : Implémentation</vt:lpstr>
      <vt:lpstr>INotifyPropertyChanged : Exemple</vt:lpstr>
      <vt:lpstr>INotifyPropertyChanged : Exemple</vt:lpstr>
      <vt:lpstr>INotifyPropertyChanged : Exemple court</vt:lpstr>
      <vt:lpstr>Exercices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Nicolas Bourré</dc:creator>
  <cp:lastModifiedBy>Nicolas Bourré</cp:lastModifiedBy>
  <cp:revision>2</cp:revision>
  <dcterms:created xsi:type="dcterms:W3CDTF">2020-02-05T20:50:21Z</dcterms:created>
  <dcterms:modified xsi:type="dcterms:W3CDTF">2021-08-25T18:08:32Z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0x010100A1578BBF9D12AC4D849477A9083E50DD</vt:lpwstr>
  </property>
</Properties>
</file>