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59" r:id="rId12"/>
    <p:sldId id="266" r:id="rId13"/>
    <p:sldId id="283" r:id="rId14"/>
    <p:sldId id="267" r:id="rId15"/>
    <p:sldId id="265" r:id="rId16"/>
    <p:sldId id="268" r:id="rId17"/>
    <p:sldId id="269" r:id="rId18"/>
    <p:sldId id="270" r:id="rId19"/>
    <p:sldId id="272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1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50406F-55AC-4C81-9535-D184A477D6AC}" v="4" dt="2021-09-20T15:15:03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64" autoAdjust="0"/>
  </p:normalViewPr>
  <p:slideViewPr>
    <p:cSldViewPr snapToGrid="0">
      <p:cViewPr varScale="1">
        <p:scale>
          <a:sx n="97" d="100"/>
          <a:sy n="97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59235-460D-4AF0-AE87-EF9D8E3B4B57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9769E-D992-447E-AF81-E43B365A8C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56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9769E-D992-447E-AF81-E43B365A8CBC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339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9769E-D992-447E-AF81-E43B365A8CBC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694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9769E-D992-447E-AF81-E43B365A8CBC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232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55195-4D7D-4888-874D-9D374BF1B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1551A6-4E2D-47D4-B1DE-D10A5697B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51E54B-EE90-4C96-9FFB-453360F3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6A5EA6-0276-42F0-9F76-B696EF1B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CACC6-9E0F-415E-8857-DBD17E9E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743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E58D3-4814-49F6-ABC4-DFAB822E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B58E6F-45DF-498F-9DA3-685BAC3B0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A9D2A4-DEC6-4983-980C-60E4C1FA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8C7AFA-AC70-4062-9B11-A162BA34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E46852-FDF7-4C8F-ABD8-E7887540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111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DE2803-CCA7-4F7E-A26F-B8C474B9B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5B0D5D-A122-40B1-9761-4CD442F5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768590-402E-4B7E-839D-9633C9C3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B7B73-9134-41D7-9116-2F75872C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4AF43C-C917-4C47-9171-7EAF688C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528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7A849-A79A-4436-8E11-111B7795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9DCFD-3699-4E26-8D88-33A50A12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008A3A-9F4C-4A86-A634-A4841762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BC7C8A-8EED-4E5C-A440-17A6D665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46E867-6500-4A25-B2B7-864DBC04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852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C4696-6B84-45E9-9896-F71428D6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04F421-B461-459E-B9CF-2C0A4E374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6FC07-5B7C-4B60-BF4A-6DBD18C1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0063DF-9A3C-4DFC-A9AE-D2148DBE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6BD3D7-E757-490A-95FA-E2CA95B6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963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24EC1-1F9D-495B-8783-AFEAA945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CE279-1B1A-4138-AEDA-FFDA9F41E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CED4DB-8A8F-458C-9D27-94CE57F9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799830-BBAE-46BD-B66A-1EB1AEC0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FF33F8-4498-45FF-A1BC-2643BF68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3DB0E6-B385-49EF-83E9-7C13A7A6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287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52504-DA2B-403D-907B-76007447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65B461-ABC5-4EAC-BB9E-9B77C4472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1FFCD7-B14D-49E8-994C-5A7EB4FF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2B36FB-685B-45B4-B285-9F2930F19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5D26E3-B7EA-46FE-92FE-99F50AE22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78C8F4-0D60-4489-8C93-0AA6FD8D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F1B358-55BB-430B-8DD1-9DC38C2C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CAD7FD-6706-46E4-97B9-76195BE3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519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F459C-CD2B-4D89-ABCF-132CFF0B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CC8076-FBBD-4E78-A674-D9575A34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08E04E-0CD5-4C57-9C8A-5EB7CE66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1E7FE7-C686-403D-81EF-73710979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504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421572-988D-407C-B60A-6DA8FF05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69D812-EB79-467F-B735-64AC168F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21519A-A6CB-42A5-9A98-160E9A4F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11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5BB18-F1BA-4ED6-A2E7-9078CC7B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3A0213-1C58-41EA-9FBC-AD74A43E0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ECF222-1A5C-4785-A96E-41B7A9A32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F9F5D8-24A4-47F2-A67E-1267CFE1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7B792C-1DBA-416A-83BA-ED4D1BBE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52ED3A-8E92-420F-B8FA-D678C2F3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440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AFCA6-588F-473A-ABF7-E83E9896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298E38-CB27-4392-A58C-5A4CC6F05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2753A2-1AB8-46B0-B5BF-FFB91595A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E681B4-D8D8-43FC-9B3E-46ECF477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CBAF-0B12-47CD-89FD-B9F2875516FC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9DE1E2-B2FF-438B-B365-EF28C842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F9C766-6935-447D-BBC0-CF01BFDD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266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8B2597-5037-4D3F-B324-F925F822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CB3F6B-257B-4CFC-81DD-0C94FE93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227A8-4F87-48A3-A208-5477E664B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CBAF-0B12-47CD-89FD-B9F2875516FC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294474-B65E-4F06-B4BD-C4E9E75E3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F36BD-9D09-4C12-9725-53E0B02A9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73A7-5DAE-4DC5-BB3B-D4381F2896F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857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ide/managing-application-settings-dotnet?view=vs-201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e_format_by_country" TargetMode="External"/><Relationship Id="rId2" Type="http://schemas.openxmlformats.org/officeDocument/2006/relationships/hyperlink" Target="https://en.wikipedia.org/wiki/Decimal_separ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per_siz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8C0A1-11F9-47CB-96CD-6742E155E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Localisation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266A87-24E7-4C5A-BBF5-8ED907579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0444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9FC34-C160-49F8-9718-220655AC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d’un fichier de ressources</a:t>
            </a:r>
          </a:p>
        </p:txBody>
      </p:sp>
      <p:pic>
        <p:nvPicPr>
          <p:cNvPr id="5" name="Espace réservé du contenu 4" descr="Une image contenant texte, ordinateur, portable, capture d’écran&#10;&#10;Description générée automatiquement">
            <a:extLst>
              <a:ext uri="{FF2B5EF4-FFF2-40B4-BE49-F238E27FC236}">
                <a16:creationId xmlns:a16="http://schemas.microsoft.com/office/drawing/2014/main" id="{B03A7EE5-F481-4F04-B8C8-9B71A5F4B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48" y="1825625"/>
            <a:ext cx="7650704" cy="4351338"/>
          </a:xfrm>
        </p:spPr>
      </p:pic>
    </p:spTree>
    <p:extLst>
      <p:ext uri="{BB962C8B-B14F-4D97-AF65-F5344CB8AC3E}">
        <p14:creationId xmlns:p14="http://schemas.microsoft.com/office/powerpoint/2010/main" val="283976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A0E65-DE7C-4A64-A42C-09EB8BB5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d’un fichier de ressources</a:t>
            </a:r>
          </a:p>
        </p:txBody>
      </p:sp>
      <p:pic>
        <p:nvPicPr>
          <p:cNvPr id="9" name="Espace réservé du contenu 8" descr="Une image contenant capture d’écran, ordinateur, portable, homme&#10;&#10;Description générée automatiquement">
            <a:extLst>
              <a:ext uri="{FF2B5EF4-FFF2-40B4-BE49-F238E27FC236}">
                <a16:creationId xmlns:a16="http://schemas.microsoft.com/office/drawing/2014/main" id="{F610C658-E896-472D-A49A-FF1156B61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3039"/>
            <a:ext cx="10515600" cy="2496509"/>
          </a:xfrm>
        </p:spPr>
      </p:pic>
    </p:spTree>
    <p:extLst>
      <p:ext uri="{BB962C8B-B14F-4D97-AF65-F5344CB8AC3E}">
        <p14:creationId xmlns:p14="http://schemas.microsoft.com/office/powerpoint/2010/main" val="403380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4455B-671E-4B10-9731-F3CDF454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Ajout de ressources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A22AAE-182D-48F2-836D-3956D929C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CA" dirty="0"/>
              <a:t>Pour ajouter du texte pour rendre l’application multilingue, il suffit de donner un nom à la string et de lui donner une valeur</a:t>
            </a:r>
          </a:p>
          <a:p>
            <a:r>
              <a:rPr lang="fr-CA" dirty="0"/>
              <a:t>Chaque fichier de ressources contient qu’une seule langue</a:t>
            </a:r>
          </a:p>
        </p:txBody>
      </p:sp>
      <p:pic>
        <p:nvPicPr>
          <p:cNvPr id="7" name="Espace réservé du contenu 8" descr="Une image contenant capture d’écran, ordinateur, portable, homme&#10;&#10;Description générée automatiquement">
            <a:extLst>
              <a:ext uri="{FF2B5EF4-FFF2-40B4-BE49-F238E27FC236}">
                <a16:creationId xmlns:a16="http://schemas.microsoft.com/office/drawing/2014/main" id="{682702F7-BA5B-46BE-A303-641012C506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65" y="3870650"/>
            <a:ext cx="9714470" cy="2306313"/>
          </a:xfrm>
        </p:spPr>
      </p:pic>
    </p:spTree>
    <p:extLst>
      <p:ext uri="{BB962C8B-B14F-4D97-AF65-F5344CB8AC3E}">
        <p14:creationId xmlns:p14="http://schemas.microsoft.com/office/powerpoint/2010/main" val="326886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9324B-EF69-4833-88B0-867D5776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Fichier de ressources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835662-952B-4CAD-824F-0FACB3FF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b="1" dirty="0"/>
              <a:t>Le nom des fichiers de ressources est important</a:t>
            </a:r>
          </a:p>
          <a:p>
            <a:r>
              <a:rPr lang="fr-CA" dirty="0"/>
              <a:t>Il doit respecter le format « </a:t>
            </a:r>
            <a:r>
              <a:rPr lang="fr-CA" i="1" dirty="0" err="1"/>
              <a:t>nom</a:t>
            </a:r>
            <a:r>
              <a:rPr lang="fr-CA" dirty="0" err="1"/>
              <a:t>.</a:t>
            </a:r>
            <a:r>
              <a:rPr lang="fr-CA" i="1" dirty="0" err="1"/>
              <a:t>code-langue</a:t>
            </a:r>
            <a:r>
              <a:rPr lang="fr-CA" dirty="0" err="1"/>
              <a:t>.resx</a:t>
            </a:r>
            <a:r>
              <a:rPr lang="fr-CA" dirty="0"/>
              <a:t> »</a:t>
            </a:r>
          </a:p>
          <a:p>
            <a:r>
              <a:rPr lang="fr-CA" dirty="0"/>
              <a:t>Le code de langue est constitué de deux parties soit la langue et la localité</a:t>
            </a:r>
          </a:p>
          <a:p>
            <a:r>
              <a:rPr lang="fr-CA" b="1" dirty="0"/>
              <a:t>La localité est optionnelle</a:t>
            </a:r>
          </a:p>
          <a:p>
            <a:r>
              <a:rPr lang="fr-CA" dirty="0"/>
              <a:t>Ainsi, </a:t>
            </a:r>
            <a:r>
              <a:rPr lang="fr-CA" b="1" dirty="0" err="1"/>
              <a:t>fr</a:t>
            </a:r>
            <a:r>
              <a:rPr lang="fr-CA" dirty="0"/>
              <a:t> représente le français et </a:t>
            </a:r>
            <a:r>
              <a:rPr lang="fr-CA" b="1" dirty="0" err="1"/>
              <a:t>fr</a:t>
            </a:r>
            <a:r>
              <a:rPr lang="fr-CA" b="1" dirty="0"/>
              <a:t>-CA</a:t>
            </a:r>
            <a:r>
              <a:rPr lang="fr-CA" dirty="0"/>
              <a:t> représente le français-canadien</a:t>
            </a:r>
          </a:p>
          <a:p>
            <a:pPr lvl="1"/>
            <a:r>
              <a:rPr lang="fr-CA" dirty="0"/>
              <a:t>Si </a:t>
            </a:r>
            <a:r>
              <a:rPr lang="fr-CA" dirty="0" err="1"/>
              <a:t>fr</a:t>
            </a:r>
            <a:r>
              <a:rPr lang="fr-CA" dirty="0"/>
              <a:t>-CA n’est pas disponible, le système regardera pour une ressource </a:t>
            </a:r>
            <a:r>
              <a:rPr lang="fr-CA" dirty="0" err="1"/>
              <a:t>fr.</a:t>
            </a:r>
            <a:endParaRPr lang="fr-CA" dirty="0"/>
          </a:p>
          <a:p>
            <a:r>
              <a:rPr lang="fr-CA" dirty="0"/>
              <a:t>Chaque fichier que l’on ajoutera devra avoir son propre code</a:t>
            </a:r>
          </a:p>
          <a:p>
            <a:r>
              <a:rPr lang="fr-CA" dirty="0"/>
              <a:t>À noter : un fichier sans code de langue sera le fichier de ressource par défaut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1109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38CB5-FE39-4233-9387-7B53D99F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Fichier de 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71AFC3-45E5-444E-9983-41C916F6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Il est suggéré d’avoir une langue par défaut et ensuite de recopier le contenu du fichier pour traduire le contenu</a:t>
            </a:r>
          </a:p>
          <a:p>
            <a:r>
              <a:rPr lang="fr-CA" dirty="0"/>
              <a:t>Comme un fichier Excel, il est possible de copier-coller le contenu d’un fichier à l’autre pour accélérer le processus</a:t>
            </a:r>
          </a:p>
          <a:p>
            <a:r>
              <a:rPr lang="fr-CA" dirty="0"/>
              <a:t>Il est important de garder les mêmes noms pour chacune des ressources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FEB90A0-41DF-44A6-90CA-0D52AB1E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530659"/>
            <a:ext cx="4648200" cy="1962216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AF6D427-4919-46B2-95B2-A7CD0CE43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4" y="4530660"/>
            <a:ext cx="5130757" cy="19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3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6F230-B351-4E7D-A05F-08D8CEBE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Utiliser la ressource dans le XAML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30965-6B2B-4773-AE70-4C67C943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chaque endroit où l’on a du contenu textuel, il faudra utiliser le nom de la ressource</a:t>
            </a:r>
          </a:p>
          <a:p>
            <a:r>
              <a:rPr lang="fr-CA" dirty="0"/>
              <a:t>La première étape consiste à ajouter le </a:t>
            </a:r>
            <a:r>
              <a:rPr lang="fr-CA" b="1" i="1" dirty="0" err="1"/>
              <a:t>namespace</a:t>
            </a:r>
            <a:r>
              <a:rPr lang="fr-CA" dirty="0"/>
              <a:t> pour accéder aux propriétés dans la balise </a:t>
            </a:r>
            <a:r>
              <a:rPr lang="fr-CA" b="1" dirty="0" err="1"/>
              <a:t>Window</a:t>
            </a:r>
            <a:r>
              <a:rPr lang="fr-CA" dirty="0"/>
              <a:t> </a:t>
            </a:r>
          </a:p>
          <a:p>
            <a:pPr lvl="1"/>
            <a:r>
              <a:rPr lang="fr-CA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fr-CA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</a:t>
            </a:r>
            <a:r>
              <a:rPr lang="fr-CA" sz="1800" b="1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NomProjet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.Properties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fr-CA" dirty="0"/>
          </a:p>
          <a:p>
            <a:r>
              <a:rPr lang="fr-CA" dirty="0"/>
              <a:t>Ensuite, il suffira d’utiliser la ressource statique dans les attributs de texte</a:t>
            </a:r>
          </a:p>
          <a:p>
            <a:r>
              <a:rPr lang="fr-CA" dirty="0"/>
              <a:t>Exemples</a:t>
            </a:r>
          </a:p>
          <a:p>
            <a:pPr lvl="1"/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 p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Resources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.wnd_main}"</a:t>
            </a:r>
            <a:endParaRPr lang="fr-CA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 p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Resources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.btn_previous}"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69749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62DB3-164B-41E4-A9BF-624B781C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Utilisation de ressources dans 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4157CF-EFE2-4055-9DEE-A769433B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utiliser une ressource dans le code, il faut passer par l’espace de nom </a:t>
            </a:r>
            <a:r>
              <a:rPr lang="fr-CA" b="1" dirty="0" err="1"/>
              <a:t>Properties</a:t>
            </a:r>
            <a:r>
              <a:rPr lang="fr-CA" dirty="0"/>
              <a:t> pour récupérer le fichier de ressources</a:t>
            </a:r>
          </a:p>
          <a:p>
            <a:r>
              <a:rPr lang="fr-CA" dirty="0"/>
              <a:t>Exemple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59D76D-936C-4327-AD9B-01B4355297BD}"/>
              </a:ext>
            </a:extLst>
          </p:cNvPr>
          <p:cNvSpPr txBox="1"/>
          <p:nvPr/>
        </p:nvSpPr>
        <p:spPr>
          <a:xfrm>
            <a:off x="838200" y="4001294"/>
            <a:ext cx="110195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sunriseText.Text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Properties.Resources.msg_sunrise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sunInfo.Sunrise.ToLocalTime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ToShortTimeString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sunsetText.Text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Properties.Resources.msg_sunset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sunInfo.Sunset.ToLocalTime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ToShortTimeString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2939666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62DEA-4E1B-48E3-BBC2-DF703435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Activer l’utilisation de la ressource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78642-1251-4027-ABF0-D21D1B4D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activer la ressource, il suffit d’indiquer dans le constructeur de l’application que l’on charge la nouvelle culture</a:t>
            </a:r>
          </a:p>
          <a:p>
            <a:r>
              <a:rPr lang="fr-CA" dirty="0"/>
              <a:t>Exemple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Cet exemple a une lacune, l’on doit charger la langue dans le code</a:t>
            </a:r>
          </a:p>
          <a:p>
            <a:r>
              <a:rPr lang="fr-CA" dirty="0"/>
              <a:t>Ce qui nous mène à l’autre étape, la sauvegarde de </a:t>
            </a:r>
            <a:r>
              <a:rPr lang="fr-CA" dirty="0">
                <a:hlinkClick r:id="rId2"/>
              </a:rPr>
              <a:t>configuration</a:t>
            </a: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C934C7A-FF19-41E0-B60F-9B525AFC771F}"/>
              </a:ext>
            </a:extLst>
          </p:cNvPr>
          <p:cNvSpPr txBox="1"/>
          <p:nvPr/>
        </p:nvSpPr>
        <p:spPr>
          <a:xfrm>
            <a:off x="1194619" y="3429000"/>
            <a:ext cx="980276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>
                <a:solidFill>
                  <a:srgbClr val="2B91AF"/>
                </a:solidFill>
                <a:latin typeface="Consolas" panose="020B0609020204030204" pitchFamily="49" charset="0"/>
              </a:rPr>
              <a:t>App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Thread.CurrentThread.CurrentUICulture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System.Globalization.CultureInfo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fr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-CA"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CA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Thread.CurrentThread.CurrentUICulture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 = new </a:t>
            </a:r>
            <a:r>
              <a:rPr lang="en-CA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System.Globalization.CultureInfo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("</a:t>
            </a:r>
            <a:r>
              <a:rPr lang="en-CA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en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-US");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3250593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A960C23-D95B-4F27-B1A6-EF573F79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Configuration </a:t>
            </a:r>
            <a:r>
              <a:rPr lang="en-CA" dirty="0" err="1"/>
              <a:t>d’une</a:t>
            </a:r>
            <a:r>
              <a:rPr lang="en-CA" dirty="0"/>
              <a:t> </a:t>
            </a:r>
            <a:r>
              <a:rPr lang="en-CA" dirty="0" err="1"/>
              <a:t>appli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995B2E-64B7-452A-B457-24631C99C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254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150819E-F65D-485F-AF31-CC72D55D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de section</a:t>
            </a:r>
            <a:endParaRPr lang="fr-CA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D0DABBB-2C19-4512-BE98-34CE710B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C’est quoi des configurations (ou paramètres 🤔)?</a:t>
            </a:r>
          </a:p>
          <a:p>
            <a:r>
              <a:rPr lang="fr-CA" dirty="0"/>
              <a:t>Ajouter un fichier de configuration au </a:t>
            </a:r>
            <a:r>
              <a:rPr lang="fr-CA" i="1" dirty="0"/>
              <a:t>design time</a:t>
            </a:r>
          </a:p>
          <a:p>
            <a:r>
              <a:rPr lang="fr-CA" dirty="0"/>
              <a:t>Modifier une configuration au </a:t>
            </a:r>
            <a:r>
              <a:rPr lang="fr-CA" i="1" dirty="0"/>
              <a:t>design time</a:t>
            </a:r>
          </a:p>
          <a:p>
            <a:r>
              <a:rPr lang="fr-CA" dirty="0"/>
              <a:t>Lire une configuration au </a:t>
            </a:r>
            <a:r>
              <a:rPr lang="fr-CA" i="1" dirty="0"/>
              <a:t>run time</a:t>
            </a:r>
          </a:p>
          <a:p>
            <a:r>
              <a:rPr lang="fr-CA" dirty="0"/>
              <a:t>Modifier une configuration au </a:t>
            </a:r>
            <a:r>
              <a:rPr lang="fr-CA" i="1" dirty="0"/>
              <a:t>run time</a:t>
            </a:r>
          </a:p>
        </p:txBody>
      </p:sp>
    </p:spTree>
    <p:extLst>
      <p:ext uri="{BB962C8B-B14F-4D97-AF65-F5344CB8AC3E}">
        <p14:creationId xmlns:p14="http://schemas.microsoft.com/office/powerpoint/2010/main" val="311706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5A0B3-A55E-4BA7-BE64-3AC3151C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leçon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20E3-2424-4142-A688-37F3DD89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Internationalisation et localisation</a:t>
            </a:r>
          </a:p>
          <a:p>
            <a:pPr lvl="1"/>
            <a:r>
              <a:rPr lang="fr-CA" dirty="0"/>
              <a:t>i18n pour les intimes</a:t>
            </a:r>
          </a:p>
          <a:p>
            <a:r>
              <a:rPr lang="fr-CA" dirty="0"/>
              <a:t>Description</a:t>
            </a:r>
          </a:p>
          <a:p>
            <a:r>
              <a:rPr lang="fr-CA" dirty="0"/>
              <a:t>Une méthode simple</a:t>
            </a:r>
          </a:p>
        </p:txBody>
      </p:sp>
    </p:spTree>
    <p:extLst>
      <p:ext uri="{BB962C8B-B14F-4D97-AF65-F5344CB8AC3E}">
        <p14:creationId xmlns:p14="http://schemas.microsoft.com/office/powerpoint/2010/main" val="223031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0878E-E633-41B2-95A1-B40E0D65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C’est quoi une configuration?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9978E7-CCB1-4A8C-B566-492738AD0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Une configuration est un ensemble de valeurs qui peuvent représenter des préférences utilisateurs ou encore des informations pertinentes que l’application a besoin pour bien s’exécuter</a:t>
            </a:r>
          </a:p>
          <a:p>
            <a:r>
              <a:rPr lang="fr-CA" dirty="0"/>
              <a:t>Exemples</a:t>
            </a:r>
          </a:p>
          <a:p>
            <a:pPr lvl="1"/>
            <a:r>
              <a:rPr lang="fr-CA" dirty="0"/>
              <a:t>Thèmes d’une application</a:t>
            </a:r>
          </a:p>
          <a:p>
            <a:pPr lvl="1"/>
            <a:r>
              <a:rPr lang="fr-CA" dirty="0"/>
              <a:t>Chaîne de connexion vers la base de données</a:t>
            </a:r>
          </a:p>
          <a:p>
            <a:r>
              <a:rPr lang="fr-CA" dirty="0"/>
              <a:t>Le fichier de configuration par défaut se nomme </a:t>
            </a:r>
            <a:r>
              <a:rPr lang="fr-CA" i="1" dirty="0" err="1"/>
              <a:t>settings.settings</a:t>
            </a:r>
            <a:endParaRPr lang="fr-CA" dirty="0"/>
          </a:p>
          <a:p>
            <a:pPr lvl="1"/>
            <a:r>
              <a:rPr lang="fr-CA" dirty="0"/>
              <a:t>Il s’agit d’un fichier XML</a:t>
            </a:r>
          </a:p>
          <a:p>
            <a:r>
              <a:rPr lang="fr-CA" dirty="0"/>
              <a:t>Il est possible d’utiliser le tableur intégré dans Visual Studio pour modifier les paramètres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65249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4D8B0-097E-438A-B4CF-7A67A91A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Ajouter un fichier de configuration au design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59DB3-8B92-4B86-AF4B-8969E221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 première étape consiste à créer un fichier de configuration</a:t>
            </a:r>
          </a:p>
          <a:p>
            <a:r>
              <a:rPr lang="fr-CA" dirty="0"/>
              <a:t>On peut créer un fichier au moment du design de l’application ou encore au </a:t>
            </a:r>
            <a:r>
              <a:rPr lang="fr-CA" i="1" dirty="0"/>
              <a:t>run time</a:t>
            </a:r>
            <a:endParaRPr lang="fr-CA" dirty="0"/>
          </a:p>
          <a:p>
            <a:r>
              <a:rPr lang="fr-CA" dirty="0"/>
              <a:t>Pour créer un fichier, il suffit d’ouvrir la fenêtre des propriétés du projet et d’accéder à la catégorie </a:t>
            </a:r>
            <a:r>
              <a:rPr lang="fr-CA" b="1" dirty="0"/>
              <a:t>Configurations</a:t>
            </a:r>
            <a:r>
              <a:rPr lang="fr-CA" dirty="0"/>
              <a:t> pour ensuite créer un nouveau fichier de configurations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57680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D1C97-AA78-4809-881D-917B35ED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Ajouter un fichier de configuration au design time</a:t>
            </a:r>
          </a:p>
        </p:txBody>
      </p:sp>
      <p:pic>
        <p:nvPicPr>
          <p:cNvPr id="5" name="Espace réservé du contenu 4" descr="Une image contenant capture d’écran, moniteur, ordinateur, portable&#10;&#10;Description générée automatiquement">
            <a:extLst>
              <a:ext uri="{FF2B5EF4-FFF2-40B4-BE49-F238E27FC236}">
                <a16:creationId xmlns:a16="http://schemas.microsoft.com/office/drawing/2014/main" id="{4C155B00-C0BF-474C-8589-8424868C2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1" y="1825625"/>
            <a:ext cx="8050537" cy="4351338"/>
          </a:xfrm>
        </p:spPr>
      </p:pic>
    </p:spTree>
    <p:extLst>
      <p:ext uri="{BB962C8B-B14F-4D97-AF65-F5344CB8AC3E}">
        <p14:creationId xmlns:p14="http://schemas.microsoft.com/office/powerpoint/2010/main" val="3421274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2440A-AD7D-41E3-86A8-34B3A193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Page de configuration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3F1FFED-1B22-4C49-94F4-9351C292B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" y="1690688"/>
            <a:ext cx="5081195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837EC47-4FDA-438D-B006-5EB6D21BBC77}"/>
              </a:ext>
            </a:extLst>
          </p:cNvPr>
          <p:cNvSpPr txBox="1"/>
          <p:nvPr/>
        </p:nvSpPr>
        <p:spPr>
          <a:xfrm>
            <a:off x="6892412" y="1543664"/>
            <a:ext cx="3607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Modificateur d’accès</a:t>
            </a:r>
          </a:p>
          <a:p>
            <a:r>
              <a:rPr lang="fr-CA" dirty="0"/>
              <a:t>Interne </a:t>
            </a:r>
            <a:r>
              <a:rPr lang="fr-CA" dirty="0">
                <a:sym typeface="Wingdings" panose="05000000000000000000" pitchFamily="2" charset="2"/>
              </a:rPr>
              <a:t></a:t>
            </a:r>
            <a:r>
              <a:rPr lang="fr-CA" dirty="0"/>
              <a:t> fichier .dll non modifiable</a:t>
            </a:r>
          </a:p>
          <a:p>
            <a:r>
              <a:rPr lang="fr-CA" dirty="0"/>
              <a:t>Public </a:t>
            </a:r>
            <a:r>
              <a:rPr lang="fr-CA" dirty="0">
                <a:sym typeface="Wingdings" panose="05000000000000000000" pitchFamily="2" charset="2"/>
              </a:rPr>
              <a:t></a:t>
            </a:r>
            <a:r>
              <a:rPr lang="fr-CA" dirty="0"/>
              <a:t> fichier .xml modifiable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BEEEACD-444E-4B80-9652-9FC695D2082B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4857136" y="1789471"/>
            <a:ext cx="2035276" cy="21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91ABF30-2770-4B08-98AD-8C811EBBF102}"/>
              </a:ext>
            </a:extLst>
          </p:cNvPr>
          <p:cNvCxnSpPr>
            <a:cxnSpLocks/>
          </p:cNvCxnSpPr>
          <p:nvPr/>
        </p:nvCxnSpPr>
        <p:spPr>
          <a:xfrm flipH="1" flipV="1">
            <a:off x="3057833" y="3034570"/>
            <a:ext cx="314632" cy="134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6A2D88F-58D2-48C2-B7D3-895F39E8711D}"/>
              </a:ext>
            </a:extLst>
          </p:cNvPr>
          <p:cNvSpPr txBox="1"/>
          <p:nvPr/>
        </p:nvSpPr>
        <p:spPr>
          <a:xfrm>
            <a:off x="2883205" y="4375355"/>
            <a:ext cx="8018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Portée</a:t>
            </a:r>
          </a:p>
          <a:p>
            <a:r>
              <a:rPr lang="fr-CA" dirty="0"/>
              <a:t>Application </a:t>
            </a:r>
            <a:r>
              <a:rPr lang="fr-CA" dirty="0">
                <a:sym typeface="Wingdings" panose="05000000000000000000" pitchFamily="2" charset="2"/>
              </a:rPr>
              <a:t> Paramètres non modifiable par l’utilisateur. Ex : Chaîne de connexion</a:t>
            </a:r>
          </a:p>
          <a:p>
            <a:r>
              <a:rPr lang="fr-CA" dirty="0">
                <a:sym typeface="Wingdings" panose="05000000000000000000" pitchFamily="2" charset="2"/>
              </a:rPr>
              <a:t>Utilisateur  Paramètres modifiable par l’utilisateur. Ex : Langue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3479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15332-48C2-40F6-B065-82729402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Accéder aux paramètres en 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FEB3B-B3C5-47EB-A859-ECDDCD0CD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accéder aux paramètres, il suffit d’accéder à l’objet statique </a:t>
            </a:r>
            <a:r>
              <a:rPr lang="fr-CA" b="1" dirty="0" err="1"/>
              <a:t>Properties.Settings.Default.</a:t>
            </a:r>
            <a:r>
              <a:rPr lang="fr-CA" b="1" i="1" dirty="0" err="1"/>
              <a:t>nomPropriété</a:t>
            </a:r>
            <a:endParaRPr lang="fr-CA" dirty="0"/>
          </a:p>
          <a:p>
            <a:pPr lvl="1"/>
            <a:r>
              <a:rPr lang="fr-CA" dirty="0"/>
              <a:t>Attention, si on y accède via </a:t>
            </a:r>
            <a:r>
              <a:rPr lang="fr-CA" dirty="0" err="1"/>
              <a:t>App.xaml.cs</a:t>
            </a:r>
            <a:r>
              <a:rPr lang="fr-CA" dirty="0"/>
              <a:t>, il faut ajouter le nom du </a:t>
            </a:r>
            <a:r>
              <a:rPr lang="fr-CA" i="1" dirty="0" err="1"/>
              <a:t>namespace</a:t>
            </a:r>
            <a:r>
              <a:rPr lang="fr-CA" dirty="0"/>
              <a:t> en préfixe </a:t>
            </a:r>
            <a:r>
              <a:rPr lang="fr-CA" b="1" i="1" dirty="0" err="1"/>
              <a:t>NameSpace.</a:t>
            </a:r>
            <a:r>
              <a:rPr lang="fr-CA" b="1" dirty="0" err="1"/>
              <a:t>Properties.Settings.Default.</a:t>
            </a:r>
            <a:r>
              <a:rPr lang="fr-CA" b="1" i="1" dirty="0" err="1"/>
              <a:t>nomPropriété</a:t>
            </a:r>
            <a:endParaRPr lang="fr-CA" dirty="0"/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0A35E5-AF95-4891-9F84-2A33EA679783}"/>
              </a:ext>
            </a:extLst>
          </p:cNvPr>
          <p:cNvSpPr txBox="1"/>
          <p:nvPr/>
        </p:nvSpPr>
        <p:spPr>
          <a:xfrm>
            <a:off x="1103671" y="4001294"/>
            <a:ext cx="102501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2B91AF"/>
                </a:solidFill>
                <a:latin typeface="Consolas" panose="020B0609020204030204" pitchFamily="49" charset="0"/>
              </a:rPr>
              <a:t>App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lang = ApiConsumerDemo.Properties.Settings.Default.Language;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Thread.CurrentThread.CurrentUICulture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System.Globalization.CultureInfo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lang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2291812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78981-A37E-494A-9CA0-C867B219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Modifier un paramètre en temps d’exécution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AC2072-95D6-4232-BBBD-46C6FD3FE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modifier un paramètre, il suffit de mettre une valeur au paramètre et ensuite de sauvegarder les paramètres avec la méthode </a:t>
            </a:r>
            <a:r>
              <a:rPr lang="fr-CA" b="1" dirty="0"/>
              <a:t>Save()</a:t>
            </a:r>
            <a:endParaRPr lang="fr-CA" dirty="0"/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A27D62-B754-4E1A-8371-AF551DF632C3}"/>
              </a:ext>
            </a:extLst>
          </p:cNvPr>
          <p:cNvSpPr txBox="1"/>
          <p:nvPr/>
        </p:nvSpPr>
        <p:spPr>
          <a:xfrm>
            <a:off x="2521974" y="3429000"/>
            <a:ext cx="71480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ChangeLanguage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param)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Properties.Settings.Default.Language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param;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Properties.Settings.Default.Save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F19F728-1665-46D5-AF8C-D8EF4303AF40}"/>
              </a:ext>
            </a:extLst>
          </p:cNvPr>
          <p:cNvSpPr txBox="1"/>
          <p:nvPr/>
        </p:nvSpPr>
        <p:spPr>
          <a:xfrm>
            <a:off x="3154136" y="5292546"/>
            <a:ext cx="5883727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CA" b="1" dirty="0"/>
              <a:t>Note</a:t>
            </a:r>
          </a:p>
          <a:p>
            <a:r>
              <a:rPr lang="fr-CA" dirty="0"/>
              <a:t>N’oubliez pas que pour changer la langue, la méthode la plus</a:t>
            </a:r>
            <a:br>
              <a:rPr lang="fr-CA" dirty="0"/>
            </a:br>
            <a:r>
              <a:rPr lang="fr-CA" dirty="0"/>
              <a:t>simple est de redémarrer l’application. Donc il est important</a:t>
            </a:r>
            <a:br>
              <a:rPr lang="fr-CA" dirty="0"/>
            </a:br>
            <a:r>
              <a:rPr lang="fr-CA" dirty="0"/>
              <a:t>d’aviser l’utilisateur en ce sens.</a:t>
            </a:r>
          </a:p>
        </p:txBody>
      </p:sp>
    </p:spTree>
    <p:extLst>
      <p:ext uri="{BB962C8B-B14F-4D97-AF65-F5344CB8AC3E}">
        <p14:creationId xmlns:p14="http://schemas.microsoft.com/office/powerpoint/2010/main" val="584355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B8110-E479-4829-ACDB-97B44E7A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Quicky</a:t>
            </a:r>
            <a:r>
              <a:rPr lang="fr-CA" dirty="0"/>
              <a:t> : Redémarrer une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CDD7D-8370-46F3-8AB8-8448CB39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redémarrer une application, on peut généralement utiliser la commande qui suit</a:t>
            </a:r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789835-0533-4195-BA53-FBDD1EEEFC4E}"/>
              </a:ext>
            </a:extLst>
          </p:cNvPr>
          <p:cNvSpPr txBox="1"/>
          <p:nvPr/>
        </p:nvSpPr>
        <p:spPr>
          <a:xfrm>
            <a:off x="1130709" y="3262630"/>
            <a:ext cx="9930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Restart()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System.Diagnostics.Process.Start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Application.ResourceAssembly.Location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Application.Current.Shutdown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19E820-F32C-45F5-B9F0-4E9B5EE70D34}"/>
              </a:ext>
            </a:extLst>
          </p:cNvPr>
          <p:cNvSpPr txBox="1"/>
          <p:nvPr/>
        </p:nvSpPr>
        <p:spPr>
          <a:xfrm>
            <a:off x="811539" y="5272946"/>
            <a:ext cx="1056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Note : Dépendant de la version de .Net Core, on peut aussi démarrer un </a:t>
            </a:r>
            <a:r>
              <a:rPr lang="fr-CA" dirty="0" err="1"/>
              <a:t>processur</a:t>
            </a:r>
            <a:r>
              <a:rPr lang="fr-CA" dirty="0"/>
              <a:t> de cette façon</a:t>
            </a:r>
            <a:br>
              <a:rPr lang="fr-CA" dirty="0"/>
            </a:b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System.Diagnostics.Process.Start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Process.GetCurrentProcess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MainModule.FileName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1011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BE1CF-00D6-42AF-8494-A3DDA85D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 – Modification au projet </a:t>
            </a:r>
            <a:r>
              <a:rPr lang="fr-CA" dirty="0" err="1"/>
              <a:t>ApiConsumerDemo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16C77-2F28-482E-A5E6-97FD1C8F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Ajoutez les ressources pour avoir la langue française et anglaise</a:t>
            </a:r>
          </a:p>
          <a:p>
            <a:r>
              <a:rPr lang="fr-CA" dirty="0"/>
              <a:t>Ajoutez la possibilité à l’utilisateur de modifier et sauvegarder la langue de l’application</a:t>
            </a:r>
          </a:p>
          <a:p>
            <a:r>
              <a:rPr lang="fr-CA" dirty="0"/>
              <a:t>Affichez un message à l’utilisateur lui offrant le choix de redémarrer l’application s’il le désire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3487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24FD4-91F4-43F8-89C6-5208D879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Internationalisation et localisation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4243E-009D-4B44-8962-346BAE4E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L’i18n et la L10n représentent le processus d’adaptation d’un logiciel dans différentes langues en prenant en compte les particularités régionales et exigences techniques d’un lieu cible</a:t>
            </a:r>
          </a:p>
          <a:p>
            <a:r>
              <a:rPr lang="fr-CA" dirty="0"/>
              <a:t>On l’utilise l’abréviation i18n</a:t>
            </a:r>
          </a:p>
          <a:p>
            <a:pPr lvl="1"/>
            <a:r>
              <a:rPr lang="fr-CA" dirty="0"/>
              <a:t>18 caractères qui séparent le i du n</a:t>
            </a:r>
          </a:p>
          <a:p>
            <a:r>
              <a:rPr lang="fr-CA" dirty="0"/>
              <a:t>La localisation est le processus d’adapter la langue d’un produit à un pays ou une région spécifique</a:t>
            </a:r>
          </a:p>
          <a:p>
            <a:r>
              <a:rPr lang="fr-CA" dirty="0"/>
              <a:t>On l’utilise l’abréviation L10n</a:t>
            </a:r>
          </a:p>
          <a:p>
            <a:pPr lvl="1"/>
            <a:r>
              <a:rPr lang="fr-CA" dirty="0"/>
              <a:t>Le « L » est pour éviter l’ambiguïté avec le « I » majuscule</a:t>
            </a:r>
          </a:p>
        </p:txBody>
      </p:sp>
    </p:spTree>
    <p:extLst>
      <p:ext uri="{BB962C8B-B14F-4D97-AF65-F5344CB8AC3E}">
        <p14:creationId xmlns:p14="http://schemas.microsoft.com/office/powerpoint/2010/main" val="53976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92274-299A-435E-96DC-186DA4DA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Internationalisation et localisation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1A0DE2-7C0A-4A0B-8187-96EE40A76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Elles impliquent plus que la simple traduction</a:t>
            </a:r>
          </a:p>
          <a:p>
            <a:r>
              <a:rPr lang="fr-CA" dirty="0"/>
              <a:t>Voici quelques exemples qui peuvent avoir un impact sur les logiciels</a:t>
            </a:r>
          </a:p>
          <a:p>
            <a:r>
              <a:rPr lang="fr-CA" dirty="0"/>
              <a:t>Le </a:t>
            </a:r>
            <a:r>
              <a:rPr lang="fr-CA" dirty="0">
                <a:hlinkClick r:id="rId2"/>
              </a:rPr>
              <a:t>formatage des nombres</a:t>
            </a:r>
            <a:endParaRPr lang="fr-CA" dirty="0"/>
          </a:p>
          <a:p>
            <a:pPr lvl="1"/>
            <a:r>
              <a:rPr lang="fr-CA" dirty="0"/>
              <a:t>Dans plusieurs pays dont la francophonie, nous utilisons la virgule, « , », comme séparateur décimal et l’espace pour les milliers</a:t>
            </a:r>
          </a:p>
          <a:p>
            <a:pPr lvl="1"/>
            <a:r>
              <a:rPr lang="fr-CA" dirty="0"/>
              <a:t>Tandis que chez les anglophones, la virgule est utilisée en tant que </a:t>
            </a:r>
            <a:r>
              <a:rPr lang="fr-CA" b="1" dirty="0"/>
              <a:t>séparateur de milliers</a:t>
            </a:r>
            <a:r>
              <a:rPr lang="fr-CA" dirty="0"/>
              <a:t> et le point, « . », comme séparateur décimal</a:t>
            </a:r>
            <a:endParaRPr lang="fr-CA" b="1" dirty="0"/>
          </a:p>
          <a:p>
            <a:r>
              <a:rPr lang="fr-CA" dirty="0"/>
              <a:t>La </a:t>
            </a:r>
            <a:r>
              <a:rPr lang="fr-CA" dirty="0">
                <a:hlinkClick r:id="rId3"/>
              </a:rPr>
              <a:t>représentation des dates</a:t>
            </a:r>
            <a:r>
              <a:rPr lang="fr-CA" dirty="0"/>
              <a:t> varie selon les pays</a:t>
            </a:r>
          </a:p>
          <a:p>
            <a:pPr lvl="1"/>
            <a:r>
              <a:rPr lang="fr-CA" dirty="0"/>
              <a:t>Le format ISO  8601 (</a:t>
            </a:r>
            <a:r>
              <a:rPr lang="fr-CA" dirty="0" err="1"/>
              <a:t>yyyy</a:t>
            </a:r>
            <a:r>
              <a:rPr lang="fr-CA" dirty="0"/>
              <a:t>-mm-jj) est utilisé pour harmoniser les formats</a:t>
            </a:r>
          </a:p>
        </p:txBody>
      </p:sp>
    </p:spTree>
    <p:extLst>
      <p:ext uri="{BB962C8B-B14F-4D97-AF65-F5344CB8AC3E}">
        <p14:creationId xmlns:p14="http://schemas.microsoft.com/office/powerpoint/2010/main" val="359200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DF227-1434-4985-96F1-10360DC6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Format de date selon les pays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BBE570-6FAD-4C14-9E6B-6BC6452B3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8518" y="1825625"/>
            <a:ext cx="8574963" cy="4351338"/>
          </a:xfrm>
        </p:spPr>
      </p:pic>
      <p:pic>
        <p:nvPicPr>
          <p:cNvPr id="7" name="Image 6" descr="Une image contenant texte, journal, photo, homme&#10;&#10;Description générée automatiquement">
            <a:extLst>
              <a:ext uri="{FF2B5EF4-FFF2-40B4-BE49-F238E27FC236}">
                <a16:creationId xmlns:a16="http://schemas.microsoft.com/office/drawing/2014/main" id="{08AC7C1A-0626-464C-9F0A-C5FF13F6D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4" y="2220119"/>
            <a:ext cx="3562350" cy="35623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4C3A410-97A3-4D5B-A4D6-798DACEC2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7928" y="2505852"/>
            <a:ext cx="916379" cy="129067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DD5DB5C-17ED-488F-A207-7374DA0B72BE}"/>
              </a:ext>
            </a:extLst>
          </p:cNvPr>
          <p:cNvSpPr txBox="1"/>
          <p:nvPr/>
        </p:nvSpPr>
        <p:spPr>
          <a:xfrm>
            <a:off x="838200" y="136752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CA" dirty="0"/>
              <a:t>Les américains sont les seuls à utiliser uniquement le format mm-dd-</a:t>
            </a:r>
            <a:r>
              <a:rPr lang="fr-CA" dirty="0" err="1"/>
              <a:t>yyyy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14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15264-3239-4D9D-BDFE-E74FEA3C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Internationalisation et localisation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507007-85BF-4712-A152-38252DD4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3"/>
              </a:rPr>
              <a:t>Format de papier</a:t>
            </a:r>
            <a:r>
              <a:rPr lang="fr-CA" dirty="0"/>
              <a:t> : ISO 216 pour la planète sauf pour l’Amérique du Nord</a:t>
            </a:r>
          </a:p>
          <a:p>
            <a:r>
              <a:rPr lang="fr-CA" dirty="0"/>
              <a:t>Format des numéros de téléphone : Beaucoup de formats</a:t>
            </a:r>
          </a:p>
          <a:p>
            <a:r>
              <a:rPr lang="fr-CA" dirty="0"/>
              <a:t>Adresse</a:t>
            </a:r>
          </a:p>
          <a:p>
            <a:r>
              <a:rPr lang="fr-CA" dirty="0"/>
              <a:t>Devises monétaires</a:t>
            </a:r>
          </a:p>
          <a:p>
            <a:r>
              <a:rPr lang="fr-CA" dirty="0"/>
              <a:t>Système de mesure</a:t>
            </a:r>
          </a:p>
          <a:p>
            <a:pPr lvl="1"/>
            <a:r>
              <a:rPr lang="fr-CA" dirty="0"/>
              <a:t>Système métrique : Presque la totalité de la planète</a:t>
            </a:r>
          </a:p>
          <a:p>
            <a:pPr lvl="1"/>
            <a:r>
              <a:rPr lang="fr-CA" dirty="0"/>
              <a:t>Système impérial : Les USA, le Myanmar et le Liberia</a:t>
            </a:r>
          </a:p>
          <a:p>
            <a:pPr lvl="2"/>
            <a:r>
              <a:rPr lang="fr-CA" dirty="0"/>
              <a:t>Les USA utilisent le système métrique dans le domaine des sciences, militaires et ingénierie</a:t>
            </a:r>
          </a:p>
        </p:txBody>
      </p:sp>
    </p:spTree>
    <p:extLst>
      <p:ext uri="{BB962C8B-B14F-4D97-AF65-F5344CB8AC3E}">
        <p14:creationId xmlns:p14="http://schemas.microsoft.com/office/powerpoint/2010/main" val="392158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77257B-5E84-4BA7-ADA5-92FA5DC5F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087" y="261426"/>
            <a:ext cx="5901826" cy="6335148"/>
          </a:xfrm>
        </p:spPr>
      </p:pic>
    </p:spTree>
    <p:extLst>
      <p:ext uri="{BB962C8B-B14F-4D97-AF65-F5344CB8AC3E}">
        <p14:creationId xmlns:p14="http://schemas.microsoft.com/office/powerpoint/2010/main" val="167377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11FD3-4B09-4E65-97BF-A004FB32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Internationalisation et localisation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48FBA-2A31-4B86-B5AB-8051E8729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L’i18n peut devenir assez compliqué à implémenter dans son entièreté et son implémentation complète sortirait des cadres du cours</a:t>
            </a:r>
          </a:p>
          <a:p>
            <a:r>
              <a:rPr lang="fr-CA" dirty="0"/>
              <a:t>Nous allons nous concentrer sur la traduction pour les projets subséquents</a:t>
            </a:r>
          </a:p>
          <a:p>
            <a:r>
              <a:rPr lang="fr-CA" dirty="0"/>
              <a:t>On utilisera une méthode simple qui utilisera des fichiers de ressource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083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8DBAF-8575-4B76-B335-E6F2022D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d’un fichier de 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445FF-BA4C-4293-A40C-462880BD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crée un fichier ressource en atteignant les </a:t>
            </a:r>
            <a:r>
              <a:rPr lang="fr-CA" b="1" dirty="0"/>
              <a:t>propriétés du projet</a:t>
            </a:r>
          </a:p>
          <a:p>
            <a:pPr lvl="1"/>
            <a:r>
              <a:rPr lang="fr-CA" dirty="0"/>
              <a:t>Clic-droit sur le nom du projet</a:t>
            </a:r>
          </a:p>
          <a:p>
            <a:r>
              <a:rPr lang="fr-CA" dirty="0"/>
              <a:t>Dans le volet de gauche, sélectionner </a:t>
            </a:r>
            <a:r>
              <a:rPr lang="fr-CA" b="1" dirty="0" err="1"/>
              <a:t>Resources</a:t>
            </a:r>
            <a:r>
              <a:rPr lang="fr-CA" dirty="0"/>
              <a:t> et cliquer sur le lien hypertexte pour créer un nouveau fichier</a:t>
            </a:r>
          </a:p>
          <a:p>
            <a:pPr lvl="1"/>
            <a:r>
              <a:rPr lang="fr-CA" dirty="0"/>
              <a:t>Cette action va créer un nouveau fichier </a:t>
            </a:r>
            <a:r>
              <a:rPr lang="fr-CA" dirty="0" err="1"/>
              <a:t>resources.resx</a:t>
            </a:r>
            <a:r>
              <a:rPr lang="fr-CA" dirty="0"/>
              <a:t> que l’on peut accéder dans le navigateur de solution</a:t>
            </a:r>
          </a:p>
          <a:p>
            <a:r>
              <a:rPr lang="fr-CA" dirty="0"/>
              <a:t>Dans la partie supérieure de l’onglet de </a:t>
            </a:r>
            <a:r>
              <a:rPr lang="fr-CA" b="1" dirty="0" err="1"/>
              <a:t>resources.resx</a:t>
            </a:r>
            <a:r>
              <a:rPr lang="fr-CA" dirty="0"/>
              <a:t>, modifier le modificateur d’accès pour public</a:t>
            </a:r>
          </a:p>
        </p:txBody>
      </p:sp>
    </p:spTree>
    <p:extLst>
      <p:ext uri="{BB962C8B-B14F-4D97-AF65-F5344CB8AC3E}">
        <p14:creationId xmlns:p14="http://schemas.microsoft.com/office/powerpoint/2010/main" val="186660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578BBF9D12AC4D849477A9083E50DD" ma:contentTypeVersion="13" ma:contentTypeDescription="Crée un document." ma:contentTypeScope="" ma:versionID="70cd980bdb9e193ff87a77f4685d753f">
  <xsd:schema xmlns:xsd="http://www.w3.org/2001/XMLSchema" xmlns:xs="http://www.w3.org/2001/XMLSchema" xmlns:p="http://schemas.microsoft.com/office/2006/metadata/properties" xmlns:ns3="11def6aa-9111-4e50-aa12-a9c6fb26b7db" xmlns:ns4="5a4838e8-4865-479b-b40d-82ba196b1e38" targetNamespace="http://schemas.microsoft.com/office/2006/metadata/properties" ma:root="true" ma:fieldsID="722ef22ee00fbb70aebbc4e9ef173da6" ns3:_="" ns4:_="">
    <xsd:import namespace="11def6aa-9111-4e50-aa12-a9c6fb26b7db"/>
    <xsd:import namespace="5a4838e8-4865-479b-b40d-82ba196b1e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ef6aa-9111-4e50-aa12-a9c6fb26b7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4838e8-4865-479b-b40d-82ba196b1e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63F1E5-AAAF-4C38-A7E1-A46DB1285E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ef6aa-9111-4e50-aa12-a9c6fb26b7db"/>
    <ds:schemaRef ds:uri="5a4838e8-4865-479b-b40d-82ba196b1e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642330-AE41-4FF1-953C-4789731C2397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11def6aa-9111-4e50-aa12-a9c6fb26b7db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5a4838e8-4865-479b-b40d-82ba196b1e3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5C3E098-A350-4DC0-AA33-1EA8846D15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1370</Words>
  <Application>Microsoft Office PowerPoint</Application>
  <PresentationFormat>Grand écran</PresentationFormat>
  <Paragraphs>145</Paragraphs>
  <Slides>27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Localisation</vt:lpstr>
      <vt:lpstr>Plan de leçon</vt:lpstr>
      <vt:lpstr>Internationalisation et localisation</vt:lpstr>
      <vt:lpstr>Internationalisation et localisation</vt:lpstr>
      <vt:lpstr>Format de date selon les pays</vt:lpstr>
      <vt:lpstr>Internationalisation et localisation</vt:lpstr>
      <vt:lpstr>Présentation PowerPoint</vt:lpstr>
      <vt:lpstr>Internationalisation et localisation</vt:lpstr>
      <vt:lpstr>Création d’un fichier de ressources</vt:lpstr>
      <vt:lpstr>Création d’un fichier de ressources</vt:lpstr>
      <vt:lpstr>Création d’un fichier de ressources</vt:lpstr>
      <vt:lpstr>Ajout de ressources</vt:lpstr>
      <vt:lpstr>Fichier de ressources</vt:lpstr>
      <vt:lpstr>Fichier de ressources</vt:lpstr>
      <vt:lpstr>Utiliser la ressource dans le XAML</vt:lpstr>
      <vt:lpstr>Utilisation de ressources dans le code</vt:lpstr>
      <vt:lpstr>Activer l’utilisation de la ressource</vt:lpstr>
      <vt:lpstr>Configuration d’une appli</vt:lpstr>
      <vt:lpstr>Plan de section</vt:lpstr>
      <vt:lpstr>C’est quoi une configuration?</vt:lpstr>
      <vt:lpstr>Ajouter un fichier de configuration au design time</vt:lpstr>
      <vt:lpstr>Ajouter un fichier de configuration au design time</vt:lpstr>
      <vt:lpstr>Page de configuration</vt:lpstr>
      <vt:lpstr>Accéder aux paramètres en exécution</vt:lpstr>
      <vt:lpstr>Modifier un paramètre en temps d’exécution</vt:lpstr>
      <vt:lpstr>Quicky : Redémarrer une application</vt:lpstr>
      <vt:lpstr>Exercices – Modification au projet ApiConsumerDemo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Internationalisation</dc:title>
  <dc:creator>Nicolas Bourré</dc:creator>
  <cp:lastModifiedBy>Nicolas Bourré</cp:lastModifiedBy>
  <cp:revision>2</cp:revision>
  <dcterms:created xsi:type="dcterms:W3CDTF">2020-09-18T17:26:16Z</dcterms:created>
  <dcterms:modified xsi:type="dcterms:W3CDTF">2021-12-20T05:18:51Z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0x010100A1578BBF9D12AC4D849477A9083E50DD</vt:lpwstr>
  </property>
</Properties>
</file>