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 y="8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8862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0344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704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8594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hyperlink" Target="https://www.atlassian.com/devops/devops-tools/devsecops-tools"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hyperlink" Target="https://www.nist.gov/cyberframework"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Dre’ Scheetz</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614333" y="1289837"/>
            <a:ext cx="7356341"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Invalid Index (STD-003-CPP)</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02F385AE-2E5E-7BC7-EEDA-707834F85F92}"/>
              </a:ext>
            </a:extLst>
          </p:cNvPr>
          <p:cNvPicPr>
            <a:picLocks noChangeAspect="1"/>
          </p:cNvPicPr>
          <p:nvPr/>
        </p:nvPicPr>
        <p:blipFill>
          <a:blip r:embed="rId5"/>
          <a:stretch>
            <a:fillRect/>
          </a:stretch>
        </p:blipFill>
        <p:spPr>
          <a:xfrm>
            <a:off x="16336" y="2582837"/>
            <a:ext cx="12192000" cy="1463295"/>
          </a:xfrm>
          <a:prstGeom prst="rect">
            <a:avLst/>
          </a:prstGeom>
        </p:spPr>
      </p:pic>
      <p:pic>
        <p:nvPicPr>
          <p:cNvPr id="7" name="Picture 6" descr="A computer screen with white text&#10;&#10;Description automatically generated">
            <a:extLst>
              <a:ext uri="{FF2B5EF4-FFF2-40B4-BE49-F238E27FC236}">
                <a16:creationId xmlns:a16="http://schemas.microsoft.com/office/drawing/2014/main" id="{7BB64547-0FF8-7F6B-5157-993ADFC55196}"/>
              </a:ext>
            </a:extLst>
          </p:cNvPr>
          <p:cNvPicPr>
            <a:picLocks noChangeAspect="1"/>
          </p:cNvPicPr>
          <p:nvPr/>
        </p:nvPicPr>
        <p:blipFill>
          <a:blip r:embed="rId6"/>
          <a:stretch>
            <a:fillRect/>
          </a:stretch>
        </p:blipFill>
        <p:spPr>
          <a:xfrm>
            <a:off x="16336" y="3977232"/>
            <a:ext cx="12192000" cy="1463294"/>
          </a:xfrm>
          <a:prstGeom prst="rect">
            <a:avLst/>
          </a:prstGeom>
        </p:spPr>
      </p:pic>
    </p:spTree>
    <p:custDataLst>
      <p:tags r:id="rId1"/>
    </p:custDataLst>
    <p:extLst>
      <p:ext uri="{BB962C8B-B14F-4D97-AF65-F5344CB8AC3E}">
        <p14:creationId xmlns:p14="http://schemas.microsoft.com/office/powerpoint/2010/main" val="210206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4614333" y="1289837"/>
            <a:ext cx="7356341"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Safe String Copy (STD-003-CPP)</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computer&#10;&#10;Description automatically generated">
            <a:extLst>
              <a:ext uri="{FF2B5EF4-FFF2-40B4-BE49-F238E27FC236}">
                <a16:creationId xmlns:a16="http://schemas.microsoft.com/office/drawing/2014/main" id="{830F2B6D-C8C9-CA63-B179-FFE724CB4E7A}"/>
              </a:ext>
            </a:extLst>
          </p:cNvPr>
          <p:cNvPicPr>
            <a:picLocks noChangeAspect="1"/>
          </p:cNvPicPr>
          <p:nvPr/>
        </p:nvPicPr>
        <p:blipFill>
          <a:blip r:embed="rId5"/>
          <a:stretch>
            <a:fillRect/>
          </a:stretch>
        </p:blipFill>
        <p:spPr>
          <a:xfrm>
            <a:off x="0" y="2582837"/>
            <a:ext cx="12192000" cy="1620614"/>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3C79FFCF-4247-627F-5591-509DD93C1BF6}"/>
              </a:ext>
            </a:extLst>
          </p:cNvPr>
          <p:cNvPicPr>
            <a:picLocks noChangeAspect="1"/>
          </p:cNvPicPr>
          <p:nvPr/>
        </p:nvPicPr>
        <p:blipFill>
          <a:blip r:embed="rId6"/>
          <a:stretch>
            <a:fillRect/>
          </a:stretch>
        </p:blipFill>
        <p:spPr>
          <a:xfrm>
            <a:off x="0" y="4037411"/>
            <a:ext cx="12192000" cy="1403115"/>
          </a:xfrm>
          <a:prstGeom prst="rect">
            <a:avLst/>
          </a:prstGeom>
        </p:spPr>
      </p:pic>
    </p:spTree>
    <p:custDataLst>
      <p:tags r:id="rId1"/>
    </p:custDataLst>
    <p:extLst>
      <p:ext uri="{BB962C8B-B14F-4D97-AF65-F5344CB8AC3E}">
        <p14:creationId xmlns:p14="http://schemas.microsoft.com/office/powerpoint/2010/main" val="254184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049867" y="1289837"/>
            <a:ext cx="10920808"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String Access Within Bounds (STD-003-CPP)</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black screen with green text&#10;&#10;Description automatically generated">
            <a:extLst>
              <a:ext uri="{FF2B5EF4-FFF2-40B4-BE49-F238E27FC236}">
                <a16:creationId xmlns:a16="http://schemas.microsoft.com/office/drawing/2014/main" id="{0655FEAC-F9C1-9745-CECA-DB15F2AFF5CD}"/>
              </a:ext>
            </a:extLst>
          </p:cNvPr>
          <p:cNvPicPr>
            <a:picLocks noChangeAspect="1"/>
          </p:cNvPicPr>
          <p:nvPr/>
        </p:nvPicPr>
        <p:blipFill>
          <a:blip r:embed="rId5"/>
          <a:stretch>
            <a:fillRect/>
          </a:stretch>
        </p:blipFill>
        <p:spPr>
          <a:xfrm>
            <a:off x="0" y="2481084"/>
            <a:ext cx="12192000" cy="1641831"/>
          </a:xfrm>
          <a:prstGeom prst="rect">
            <a:avLst/>
          </a:prstGeom>
        </p:spPr>
      </p:pic>
      <p:pic>
        <p:nvPicPr>
          <p:cNvPr id="7" name="Picture 6" descr="A computer screen with white text&#10;&#10;Description automatically generated">
            <a:extLst>
              <a:ext uri="{FF2B5EF4-FFF2-40B4-BE49-F238E27FC236}">
                <a16:creationId xmlns:a16="http://schemas.microsoft.com/office/drawing/2014/main" id="{5EB01610-0E54-6DC4-BC89-66A19605874D}"/>
              </a:ext>
            </a:extLst>
          </p:cNvPr>
          <p:cNvPicPr>
            <a:picLocks noChangeAspect="1"/>
          </p:cNvPicPr>
          <p:nvPr/>
        </p:nvPicPr>
        <p:blipFill>
          <a:blip r:embed="rId6"/>
          <a:stretch>
            <a:fillRect/>
          </a:stretch>
        </p:blipFill>
        <p:spPr>
          <a:xfrm>
            <a:off x="0" y="4122915"/>
            <a:ext cx="12192000" cy="1293000"/>
          </a:xfrm>
          <a:prstGeom prst="rect">
            <a:avLst/>
          </a:prstGeom>
        </p:spPr>
      </p:pic>
    </p:spTree>
    <p:custDataLst>
      <p:tags r:id="rId1"/>
    </p:custDataLst>
    <p:extLst>
      <p:ext uri="{BB962C8B-B14F-4D97-AF65-F5344CB8AC3E}">
        <p14:creationId xmlns:p14="http://schemas.microsoft.com/office/powerpoint/2010/main" val="146825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CC38749F-0B6F-DFC6-B484-E097F2D66495}"/>
              </a:ext>
            </a:extLst>
          </p:cNvPr>
          <p:cNvSpPr txBox="1"/>
          <p:nvPr/>
        </p:nvSpPr>
        <p:spPr>
          <a:xfrm>
            <a:off x="595130" y="2057401"/>
            <a:ext cx="4600940" cy="3693319"/>
          </a:xfrm>
          <a:prstGeom prst="rect">
            <a:avLst/>
          </a:prstGeom>
          <a:noFill/>
        </p:spPr>
        <p:txBody>
          <a:bodyPr wrap="none" rtlCol="0">
            <a:spAutoFit/>
          </a:bodyPr>
          <a:lstStyle/>
          <a:p>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Assess and Plan: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IriusRisk</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Jira</a:t>
            </a:r>
          </a:p>
          <a:p>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Design: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Design review tools</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automated testing tools for threat modeling</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Build:</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SonarQube</a:t>
            </a:r>
          </a:p>
          <a:p>
            <a:pPr marL="285750" indent="-285750">
              <a:buClr>
                <a:schemeClr val="bg1"/>
              </a:buClr>
              <a:buFont typeface="Arial" panose="020B0604020202020204" pitchFamily="34" charset="0"/>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OWASP Dependency-Check</a:t>
            </a:r>
          </a:p>
          <a:p>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Verify and Test:</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OWASP ZAP</a:t>
            </a:r>
          </a:p>
          <a:p>
            <a:pPr marL="285750" indent="-285750">
              <a:buClr>
                <a:schemeClr val="bg1"/>
              </a:buClr>
              <a:buFont typeface="Arial" panose="020B0604020202020204" pitchFamily="34" charset="0"/>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IBM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AppScan</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AD89991-2C99-1DDB-3D68-6C9FCA9FC383}"/>
              </a:ext>
            </a:extLst>
          </p:cNvPr>
          <p:cNvSpPr txBox="1"/>
          <p:nvPr/>
        </p:nvSpPr>
        <p:spPr>
          <a:xfrm>
            <a:off x="6096001" y="2057401"/>
            <a:ext cx="5181600" cy="3693319"/>
          </a:xfrm>
          <a:prstGeom prst="rect">
            <a:avLst/>
          </a:prstGeom>
          <a:noFill/>
        </p:spPr>
        <p:txBody>
          <a:bodyPr wrap="square" rtlCol="0">
            <a:spAutoFit/>
          </a:bodyPr>
          <a:lstStyle/>
          <a:p>
            <a:pPr>
              <a:buClr>
                <a:schemeClr val="bg1"/>
              </a:buClr>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Transition and Health Check:</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Osquery</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Falco</a:t>
            </a:r>
          </a:p>
          <a:p>
            <a:pPr>
              <a:buClr>
                <a:schemeClr val="bg1"/>
              </a:buClr>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Monitor and Detect:</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Real-time threat detection </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Automated monitoring </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buClr>
                <a:schemeClr val="bg1"/>
              </a:buClr>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Respond:</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Automated incident response protocols.</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buClr>
                <a:schemeClr val="bg1"/>
              </a:buClr>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Maintain and Stabilize: </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Automated patch management and compliance scanning tools. </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r>
              <a:rPr lang="en-US" sz="1800" i="1" dirty="0">
                <a:solidFill>
                  <a:schemeClr val="bg1"/>
                </a:solidFill>
                <a:latin typeface="Calibri" panose="020F0502020204030204" pitchFamily="34" charset="0"/>
                <a:ea typeface="Calibri" panose="020F0502020204030204" pitchFamily="34" charset="0"/>
                <a:cs typeface="Calibri" panose="020F0502020204030204" pitchFamily="34" charset="0"/>
              </a:rPr>
              <a:t>CIS benchmarks and NIST checklists </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8A1B05A-10F3-432F-F025-D169C8375004}"/>
              </a:ext>
            </a:extLst>
          </p:cNvPr>
          <p:cNvSpPr txBox="1"/>
          <p:nvPr/>
        </p:nvSpPr>
        <p:spPr>
          <a:xfrm>
            <a:off x="6096000" y="6015138"/>
            <a:ext cx="2502608" cy="307777"/>
          </a:xfrm>
          <a:prstGeom prst="rect">
            <a:avLst/>
          </a:prstGeom>
          <a:noFill/>
        </p:spPr>
        <p:txBody>
          <a:bodyPr wrap="none" rtlCol="0">
            <a:spAutoFit/>
          </a:bodyPr>
          <a:lstStyle/>
          <a:p>
            <a:r>
              <a:rPr lang="en-US" dirty="0" err="1">
                <a:hlinkClick r:id="rId5"/>
              </a:rPr>
              <a:t>DevSecOps</a:t>
            </a:r>
            <a:r>
              <a:rPr lang="en-US" dirty="0">
                <a:hlinkClick r:id="rId5"/>
              </a:rPr>
              <a:t> Tools | Atlassian</a:t>
            </a:r>
            <a:endParaRPr 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E2131996-00CC-484C-5431-A4A730918F13}"/>
              </a:ext>
            </a:extLst>
          </p:cNvPr>
          <p:cNvSpPr txBox="1"/>
          <p:nvPr/>
        </p:nvSpPr>
        <p:spPr>
          <a:xfrm>
            <a:off x="250257" y="2183471"/>
            <a:ext cx="5582652" cy="3139321"/>
          </a:xfrm>
          <a:prstGeom prst="rect">
            <a:avLst/>
          </a:prstGeom>
          <a:noFill/>
        </p:spPr>
        <p:txBody>
          <a:bodyPr wrap="square" rtlCol="0">
            <a:spAutoFit/>
          </a:bodyPr>
          <a:lstStyle/>
          <a:p>
            <a:pPr algn="l">
              <a:buClr>
                <a:schemeClr val="bg1"/>
              </a:buClr>
            </a:pPr>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Problem: Delayed Adoption of New Security Policy</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Risk of not keeping pace with evolving cyber threats.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Critical updates in the policy necessary to bolster current security measures.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Need for immediate alignment with the latest security practices and standards.</a:t>
            </a:r>
          </a:p>
          <a:p>
            <a:pPr marL="285750" indent="-285750" algn="l">
              <a:buClr>
                <a:schemeClr val="bg1"/>
              </a:buClr>
              <a:buFont typeface="Arial" panose="020B0604020202020204" pitchFamily="34" charset="0"/>
              <a:buChar char="•"/>
            </a:pPr>
            <a:endParaRPr lang="en-US" sz="1800" dirty="0">
              <a:solidFill>
                <a:srgbClr val="ECECEC"/>
              </a:solidFill>
              <a:highlight>
                <a:srgbClr val="212121"/>
              </a:highlight>
              <a:latin typeface="Calibri" panose="020F0502020204030204" pitchFamily="34" charset="0"/>
              <a:ea typeface="Calibri" panose="020F0502020204030204" pitchFamily="34" charset="0"/>
              <a:cs typeface="Calibri" panose="020F0502020204030204" pitchFamily="34" charset="0"/>
            </a:endParaRPr>
          </a:p>
          <a:p>
            <a:pPr algn="l">
              <a:buClr>
                <a:schemeClr val="bg1"/>
              </a:buClr>
            </a:pPr>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Solution: Immediate Implementation</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Proactive enhancement of security measures.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Enforcement of updated coding, detection, and encryption guidelines.</a:t>
            </a:r>
          </a:p>
        </p:txBody>
      </p:sp>
      <p:sp>
        <p:nvSpPr>
          <p:cNvPr id="3" name="TextBox 2">
            <a:extLst>
              <a:ext uri="{FF2B5EF4-FFF2-40B4-BE49-F238E27FC236}">
                <a16:creationId xmlns:a16="http://schemas.microsoft.com/office/drawing/2014/main" id="{6386330A-9FB6-3493-0AA3-1919C160BE3A}"/>
              </a:ext>
            </a:extLst>
          </p:cNvPr>
          <p:cNvSpPr txBox="1"/>
          <p:nvPr/>
        </p:nvSpPr>
        <p:spPr>
          <a:xfrm>
            <a:off x="6096000" y="2179303"/>
            <a:ext cx="5675697" cy="3416320"/>
          </a:xfrm>
          <a:prstGeom prst="rect">
            <a:avLst/>
          </a:prstGeom>
          <a:noFill/>
        </p:spPr>
        <p:txBody>
          <a:bodyPr wrap="square" rtlCol="0">
            <a:spAutoFit/>
          </a:bodyPr>
          <a:lstStyle/>
          <a:p>
            <a:pPr algn="l">
              <a:buClr>
                <a:schemeClr val="bg1"/>
              </a:buClr>
            </a:pPr>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Risks and Benefits of Immediate Action</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Quick mitigation of vulnerabilities.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Compliance with regulatory standards to avoid legal issues.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Resource-intensive: requires immediate staff training and system updates.</a:t>
            </a:r>
          </a:p>
          <a:p>
            <a:pPr algn="l">
              <a:buClr>
                <a:schemeClr val="bg1"/>
              </a:buClr>
            </a:pPr>
            <a:endPar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algn="l">
              <a:buClr>
                <a:schemeClr val="bg1"/>
              </a:buClr>
            </a:pPr>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Risks of Delaying</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Increased vulnerability to cyber attacks.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Potential for higher remediation costs after incidents.</a:t>
            </a:r>
          </a:p>
          <a:p>
            <a:pPr marL="285750" indent="-285750" algn="l">
              <a:buClr>
                <a:schemeClr val="bg1"/>
              </a:buClr>
              <a:buFont typeface="Arial" panose="020B0604020202020204" pitchFamily="34" charset="0"/>
              <a:buChar char="•"/>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Loss of stakeholder trust due to perceived neglect of security advancements.</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62BF9AB0-52A9-4E2C-C04E-21D4B7F34867}"/>
              </a:ext>
            </a:extLst>
          </p:cNvPr>
          <p:cNvSpPr txBox="1"/>
          <p:nvPr/>
        </p:nvSpPr>
        <p:spPr>
          <a:xfrm>
            <a:off x="7738712" y="5785850"/>
            <a:ext cx="2778325" cy="307777"/>
          </a:xfrm>
          <a:prstGeom prst="rect">
            <a:avLst/>
          </a:prstGeom>
          <a:noFill/>
        </p:spPr>
        <p:txBody>
          <a:bodyPr wrap="none" rtlCol="0">
            <a:spAutoFit/>
          </a:bodyPr>
          <a:lstStyle/>
          <a:p>
            <a:r>
              <a:rPr lang="en-US" dirty="0">
                <a:hlinkClick r:id="rId5"/>
              </a:rPr>
              <a:t>Cybersecurity Framework | NIST</a:t>
            </a:r>
            <a:endParaRPr lang="en-US" dirty="0"/>
          </a:p>
        </p:txBody>
      </p:sp>
      <p:sp>
        <p:nvSpPr>
          <p:cNvPr id="5" name="TextBox 4">
            <a:extLst>
              <a:ext uri="{FF2B5EF4-FFF2-40B4-BE49-F238E27FC236}">
                <a16:creationId xmlns:a16="http://schemas.microsoft.com/office/drawing/2014/main" id="{133C08BA-2E39-547C-ECD2-A5E8775E3B6C}"/>
              </a:ext>
            </a:extLst>
          </p:cNvPr>
          <p:cNvSpPr txBox="1"/>
          <p:nvPr/>
        </p:nvSpPr>
        <p:spPr>
          <a:xfrm>
            <a:off x="6199027" y="2690336"/>
            <a:ext cx="5857694" cy="1569660"/>
          </a:xfrm>
          <a:prstGeom prst="rect">
            <a:avLst/>
          </a:prstGeom>
          <a:noFill/>
        </p:spPr>
        <p:txBody>
          <a:bodyPr wrap="none" rtlCol="0">
            <a:spAutoFit/>
          </a:bodyPr>
          <a:lstStyle/>
          <a:p>
            <a:pPr algn="l">
              <a:buClr>
                <a:schemeClr val="bg1"/>
              </a:buClr>
            </a:pPr>
            <a:r>
              <a:rPr lang="en-US" sz="24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Recommendations</a:t>
            </a:r>
          </a:p>
          <a:p>
            <a:pPr marL="285750" indent="-285750" algn="l">
              <a:buClr>
                <a:schemeClr val="bg1"/>
              </a:buClr>
              <a:buFont typeface="Wingdings" panose="05000000000000000000" pitchFamily="2" charset="2"/>
              <a:buChar char="ü"/>
            </a:pPr>
            <a:r>
              <a:rPr lang="en-US" sz="240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Integrate Security Testing Tools</a:t>
            </a:r>
          </a:p>
          <a:p>
            <a:pPr marL="285750" indent="-285750" algn="l">
              <a:buClr>
                <a:schemeClr val="bg1"/>
              </a:buClr>
              <a:buFont typeface="Wingdings" panose="05000000000000000000" pitchFamily="2" charset="2"/>
              <a:buChar char="ü"/>
            </a:pPr>
            <a:r>
              <a:rPr lang="en-US" sz="240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Detailed Incident Response Plan</a:t>
            </a:r>
          </a:p>
          <a:p>
            <a:pPr marL="285750" indent="-285750" algn="l">
              <a:buClr>
                <a:schemeClr val="bg1"/>
              </a:buClr>
              <a:buFont typeface="Wingdings" panose="05000000000000000000" pitchFamily="2" charset="2"/>
              <a:buChar char="ü"/>
            </a:pPr>
            <a:r>
              <a:rPr lang="en-US" sz="240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Enhance Training and Awareness Programs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B42D6AD-F556-CF89-6267-429A5B5DFFB9}"/>
              </a:ext>
            </a:extLst>
          </p:cNvPr>
          <p:cNvSpPr txBox="1"/>
          <p:nvPr/>
        </p:nvSpPr>
        <p:spPr>
          <a:xfrm>
            <a:off x="789272" y="2690336"/>
            <a:ext cx="4722768" cy="1938992"/>
          </a:xfrm>
          <a:prstGeom prst="rect">
            <a:avLst/>
          </a:prstGeom>
          <a:noFill/>
        </p:spPr>
        <p:txBody>
          <a:bodyPr wrap="non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Gap Analysis of Security Policy</a:t>
            </a:r>
          </a:p>
          <a:p>
            <a:pPr marL="342900" indent="-342900">
              <a:buClr>
                <a:schemeClr val="bg1"/>
              </a:buClr>
              <a:buFont typeface="+mj-lt"/>
              <a:buAutoNum type="arabicPeriod"/>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Automation of Security Measures</a:t>
            </a:r>
          </a:p>
          <a:p>
            <a:pPr marL="342900" indent="-342900">
              <a:buClr>
                <a:schemeClr val="bg1"/>
              </a:buClr>
              <a:buFont typeface="+mj-lt"/>
              <a:buAutoNum type="arabicPeriod"/>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Specificity in Risk Assessment</a:t>
            </a:r>
          </a:p>
          <a:p>
            <a:pPr marL="342900" indent="-342900">
              <a:buClr>
                <a:schemeClr val="bg1"/>
              </a:buClr>
              <a:buFont typeface="+mj-lt"/>
              <a:buAutoNum type="arabicPeriod"/>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Incident Response and Recovery</a:t>
            </a:r>
          </a:p>
          <a:p>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 indent="0">
              <a:buNone/>
            </a:pPr>
            <a:r>
              <a:rPr lang="en-US" b="1" dirty="0">
                <a:effectLst/>
              </a:rPr>
              <a:t>Standards to Adopt to Prevent Future Problems:</a:t>
            </a:r>
          </a:p>
          <a:p>
            <a:pPr marL="571500" indent="-457200">
              <a:buFont typeface="+mj-lt"/>
              <a:buAutoNum type="arabicPeriod"/>
            </a:pPr>
            <a:r>
              <a:rPr lang="en-US" dirty="0"/>
              <a:t>The Coding Standards of the updated Security Policy</a:t>
            </a:r>
            <a:endParaRPr lang="en-US" dirty="0">
              <a:effectLst/>
            </a:endParaRPr>
          </a:p>
          <a:p>
            <a:pPr marL="571500" indent="-457200">
              <a:buFont typeface="+mj-lt"/>
              <a:buAutoNum type="arabicPeriod"/>
            </a:pPr>
            <a:r>
              <a:rPr lang="en-US" dirty="0">
                <a:effectLst/>
              </a:rPr>
              <a:t>Continuous Integration/Continuous Deployment (CI/CD) Security</a:t>
            </a:r>
          </a:p>
          <a:p>
            <a:pPr marL="571500" indent="-457200">
              <a:buFont typeface="+mj-lt"/>
              <a:buAutoNum type="arabicPeriod"/>
            </a:pPr>
            <a:r>
              <a:rPr lang="en-US" dirty="0">
                <a:effectLst/>
              </a:rPr>
              <a:t>Threat Modeling</a:t>
            </a:r>
          </a:p>
          <a:p>
            <a:pPr marL="571500" indent="-457200">
              <a:buFont typeface="+mj-lt"/>
              <a:buAutoNum type="arabicPeriod"/>
            </a:pPr>
            <a:r>
              <a:rPr lang="en-US" dirty="0">
                <a:effectLst/>
              </a:rPr>
              <a:t>Compliance Auditing</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lnSpc>
                <a:spcPct val="200000"/>
              </a:lnSpc>
              <a:spcBef>
                <a:spcPts val="0"/>
              </a:spcBef>
              <a:buNone/>
            </a:pPr>
            <a:r>
              <a:rPr lang="en-US" sz="1800" dirty="0">
                <a:effectLst/>
                <a:latin typeface="Times New Roman" panose="02020603050405020304" pitchFamily="18" charset="0"/>
                <a:ea typeface="Times New Roman" panose="02020603050405020304" pitchFamily="18" charset="0"/>
              </a:rPr>
              <a:t>Atlassian. (n.d.). </a:t>
            </a:r>
            <a:r>
              <a:rPr lang="en-US" sz="1800" i="1" dirty="0" err="1">
                <a:effectLst/>
                <a:latin typeface="Times New Roman" panose="02020603050405020304" pitchFamily="18" charset="0"/>
                <a:ea typeface="Times New Roman" panose="02020603050405020304" pitchFamily="18" charset="0"/>
              </a:rPr>
              <a:t>DevSecOps</a:t>
            </a:r>
            <a:r>
              <a:rPr lang="en-US" sz="1800" i="1" dirty="0">
                <a:effectLst/>
                <a:latin typeface="Times New Roman" panose="02020603050405020304" pitchFamily="18" charset="0"/>
                <a:ea typeface="Times New Roman" panose="02020603050405020304" pitchFamily="18" charset="0"/>
              </a:rPr>
              <a:t> Tools | Atlassian</a:t>
            </a:r>
            <a:r>
              <a:rPr lang="en-US" sz="1800" dirty="0">
                <a:effectLst/>
                <a:latin typeface="Times New Roman" panose="02020603050405020304" pitchFamily="18" charset="0"/>
                <a:ea typeface="Times New Roman" panose="02020603050405020304" pitchFamily="18" charset="0"/>
              </a:rPr>
              <a:t>. https://www.atlassian.com/devops/devops-tools/devsecops-tools</a:t>
            </a:r>
            <a:endParaRPr lang="en-US" sz="1800" i="1"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pPr>
            <a:r>
              <a:rPr lang="en-US" sz="1800" i="1" dirty="0">
                <a:effectLst/>
                <a:latin typeface="Calibri" panose="020F0502020204030204" pitchFamily="34" charset="0"/>
                <a:ea typeface="Calibri" panose="020F0502020204030204" pitchFamily="34" charset="0"/>
              </a:rPr>
              <a:t>Cybersecurity Framework | NIST</a:t>
            </a:r>
            <a:r>
              <a:rPr lang="en-US" sz="1800" dirty="0">
                <a:effectLst/>
                <a:latin typeface="Calibri" panose="020F0502020204030204" pitchFamily="34" charset="0"/>
                <a:ea typeface="Calibri" panose="020F0502020204030204" pitchFamily="34" charset="0"/>
              </a:rPr>
              <a:t>. (2024, April 25). NIST. https://www.nist.gov/cyberframework</a:t>
            </a:r>
            <a:endParaRPr lang="en-US" sz="1800" i="1"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pPr>
            <a:r>
              <a:rPr lang="en-US" sz="1800" i="1" dirty="0">
                <a:effectLst/>
                <a:latin typeface="Times New Roman" panose="02020603050405020304" pitchFamily="18" charset="0"/>
                <a:ea typeface="Times New Roman" panose="02020603050405020304" pitchFamily="18" charset="0"/>
              </a:rPr>
              <a:t>Top 10 Secure Coding Practices - CERT Secure Coding - Confluence</a:t>
            </a:r>
            <a:r>
              <a:rPr lang="en-US" sz="1800" dirty="0">
                <a:effectLst/>
                <a:latin typeface="Times New Roman" panose="02020603050405020304" pitchFamily="18" charset="0"/>
                <a:ea typeface="Times New Roman" panose="02020603050405020304" pitchFamily="18" charset="0"/>
              </a:rPr>
              <a:t>. (n.d.). 	https://wiki.sei.cmu.edu/confluence/display/seccode/Top+10+Secure+Coding+Practices</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4462271" y="268249"/>
            <a:ext cx="7508403" cy="106677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384048" y="1335024"/>
            <a:ext cx="10820400" cy="2093977"/>
          </a:xfrm>
          <a:prstGeom prst="rect">
            <a:avLst/>
          </a:prstGeom>
          <a:noFill/>
          <a:ln>
            <a:noFill/>
          </a:ln>
        </p:spPr>
        <p:txBody>
          <a:bodyPr spcFirstLastPara="1" wrap="square" lIns="91425" tIns="45700" rIns="91425" bIns="45700" anchor="t" anchorCtr="0">
            <a:normAutofit fontScale="92500"/>
          </a:bodyPr>
          <a:lstStyle/>
          <a:p>
            <a:pPr marL="685800" lvl="0" indent="0" algn="l" rtl="0">
              <a:lnSpc>
                <a:spcPct val="90000"/>
              </a:lnSpc>
              <a:spcBef>
                <a:spcPts val="0"/>
              </a:spcBef>
              <a:spcAft>
                <a:spcPts val="0"/>
              </a:spcAft>
              <a:buSzPts val="1800"/>
              <a:buNone/>
            </a:pPr>
            <a:r>
              <a:rPr lang="en-US" dirty="0"/>
              <a:t>Our Green Pace Security Policy bolsters our cybersecurity posture through a defense-in-depth strategy, prioritizing security at every stage of our software lifecycle. The policy addresses the need for standardized, secure coding practices, encryption of sensitive data, and rigorous access controls. It is designed to provide a multilayered security architecture that mitigates risks from development to deployment, strengthening our systems against cyber threats and aligning with industry best practices for digital protection.</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95574" y="3429000"/>
            <a:ext cx="5800852" cy="3353911"/>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360948" y="2231858"/>
            <a:ext cx="2534652" cy="5137483"/>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dirty="0"/>
              <a:t>Static and dynamic application testing tools can automate vulnerability detection</a:t>
            </a:r>
            <a:endParaRPr dirty="0"/>
          </a:p>
        </p:txBody>
      </p:sp>
      <p:graphicFrame>
        <p:nvGraphicFramePr>
          <p:cNvPr id="161" name="Google Shape;161;p4" descr="Alt text required"/>
          <p:cNvGraphicFramePr/>
          <p:nvPr>
            <p:extLst>
              <p:ext uri="{D42A27DB-BD31-4B8C-83A1-F6EECF244321}">
                <p14:modId xmlns:p14="http://schemas.microsoft.com/office/powerpoint/2010/main" val="4244648186"/>
              </p:ext>
            </p:extLst>
          </p:nvPr>
        </p:nvGraphicFramePr>
        <p:xfrm>
          <a:off x="3072224" y="1834931"/>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STD-003-CPP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STD-004-CPP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STD-005-CPP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STD-009-CPP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STD-010-CPP</a:t>
                      </a:r>
                      <a:endParaRPr sz="1400" u="none" strike="noStrike" cap="none" dirty="0">
                        <a:solidFill>
                          <a:schemeClr val="accent3">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STD-006-CPP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STD-007-CPP</a:t>
                      </a:r>
                      <a:endParaRPr sz="1400" u="none" strike="noStrike" cap="none" dirty="0">
                        <a:solidFill>
                          <a:schemeClr val="accent3">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STD-002-CPP</a:t>
                      </a:r>
                      <a:endParaRPr lang="en-US" sz="1400" u="none" strike="noStrike" cap="none" dirty="0">
                        <a:solidFill>
                          <a:schemeClr val="accent3">
                            <a:lumMod val="75000"/>
                          </a:schemeClr>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3">
                              <a:lumMod val="75000"/>
                            </a:schemeClr>
                          </a:solidFill>
                        </a:rPr>
                        <a:t>STD-008-CPP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1654629" y="11785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4EAF572F-5F29-880F-72E0-BC293ACA5AB7}"/>
              </a:ext>
            </a:extLst>
          </p:cNvPr>
          <p:cNvSpPr txBox="1"/>
          <p:nvPr/>
        </p:nvSpPr>
        <p:spPr>
          <a:xfrm>
            <a:off x="4370676" y="1194642"/>
            <a:ext cx="3174267" cy="3507370"/>
          </a:xfrm>
          <a:prstGeom prst="rect">
            <a:avLst/>
          </a:prstGeom>
          <a:noFill/>
        </p:spPr>
        <p:txBody>
          <a:bodyPr wrap="none" rtlCol="0">
            <a:spAutoFit/>
          </a:bodyPr>
          <a:lstStyle/>
          <a:p>
            <a:pPr marL="0" marR="0" indent="0">
              <a:lnSpc>
                <a:spcPct val="107000"/>
              </a:lnSpc>
              <a:spcBef>
                <a:spcPts val="0"/>
              </a:spcBef>
              <a:spcAft>
                <a:spcPts val="0"/>
              </a:spcAft>
              <a:buNone/>
            </a:pPr>
            <a:r>
              <a:rPr lang="en-US" sz="1300" b="1" dirty="0">
                <a:solidFill>
                  <a:schemeClr val="bg1"/>
                </a:solidFill>
                <a:effectLst/>
                <a:latin typeface="Calibri" panose="020F0502020204030204" pitchFamily="34" charset="0"/>
                <a:ea typeface="Calibri" panose="020F0502020204030204" pitchFamily="34" charset="0"/>
              </a:rPr>
              <a:t>5: Default Deny</a:t>
            </a:r>
            <a:endParaRPr lang="en-US" sz="1300" dirty="0">
              <a:solidFill>
                <a:schemeClr val="bg1"/>
              </a:solidFill>
              <a:effectLst/>
              <a:latin typeface="Calibri" panose="020F0502020204030204" pitchFamily="34" charset="0"/>
              <a:ea typeface="Calibri" panose="020F0502020204030204" pitchFamily="34" charset="0"/>
            </a:endParaRP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STD-010-CPP: Input Output</a:t>
            </a:r>
          </a:p>
          <a:p>
            <a:pPr marL="0" marR="0">
              <a:lnSpc>
                <a:spcPct val="107000"/>
              </a:lnSpc>
              <a:spcBef>
                <a:spcPts val="0"/>
              </a:spcBef>
              <a:spcAft>
                <a:spcPts val="0"/>
              </a:spcAft>
            </a:pPr>
            <a:endParaRPr lang="en-US" sz="1300" b="1" dirty="0">
              <a:solidFill>
                <a:schemeClr val="bg1"/>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300" b="1" dirty="0">
                <a:solidFill>
                  <a:schemeClr val="bg1"/>
                </a:solidFill>
                <a:effectLst/>
                <a:latin typeface="Calibri" panose="020F0502020204030204" pitchFamily="34" charset="0"/>
                <a:ea typeface="Calibri" panose="020F0502020204030204" pitchFamily="34" charset="0"/>
              </a:rPr>
              <a:t>6: Adhere to the Principle of Least Privilege</a:t>
            </a:r>
            <a:endParaRPr lang="en-US" sz="13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STD-001-CPP: Data Type</a:t>
            </a: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STD-010-CPP: Input Output</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chemeClr val="bg1"/>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300" b="1" dirty="0">
                <a:solidFill>
                  <a:schemeClr val="bg1"/>
                </a:solidFill>
                <a:effectLst/>
                <a:latin typeface="Calibri" panose="020F0502020204030204" pitchFamily="34" charset="0"/>
                <a:ea typeface="Calibri" panose="020F0502020204030204" pitchFamily="34" charset="0"/>
              </a:rPr>
              <a:t>7: Sanitize Data Sent to Other Systems</a:t>
            </a:r>
            <a:endParaRPr lang="en-US" sz="13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STD-004-CPP: SQL Injection</a:t>
            </a: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STD-010-CPP: Input Output</a:t>
            </a:r>
          </a:p>
          <a:p>
            <a:pPr marL="342900" marR="0" lvl="0" indent="-342900">
              <a:lnSpc>
                <a:spcPct val="107000"/>
              </a:lnSpc>
              <a:spcBef>
                <a:spcPts val="0"/>
              </a:spcBef>
              <a:spcAft>
                <a:spcPts val="0"/>
              </a:spcAft>
              <a:buFont typeface="Symbol" panose="05050102010706020507" pitchFamily="18" charset="2"/>
              <a:buChar char=""/>
            </a:pPr>
            <a:endParaRPr lang="en-US" sz="1300" dirty="0">
              <a:solidFill>
                <a:schemeClr val="bg1"/>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300" b="1" dirty="0">
                <a:solidFill>
                  <a:schemeClr val="bg1"/>
                </a:solidFill>
                <a:effectLst/>
                <a:latin typeface="Calibri" panose="020F0502020204030204" pitchFamily="34" charset="0"/>
                <a:ea typeface="Calibri" panose="020F0502020204030204" pitchFamily="34" charset="0"/>
              </a:rPr>
              <a:t>8: Practice Defense in Depth</a:t>
            </a:r>
            <a:endParaRPr lang="en-US" sz="13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STD-004-CPP: SQL Injection</a:t>
            </a: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STD-005-CPP: Memory Protection</a:t>
            </a: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STD-007-CPP: Exceptions</a:t>
            </a:r>
          </a:p>
          <a:p>
            <a:pPr marL="342900" marR="0" lvl="0" indent="-342900">
              <a:lnSpc>
                <a:spcPct val="107000"/>
              </a:lnSpc>
              <a:spcBef>
                <a:spcPts val="0"/>
              </a:spcBef>
              <a:spcAft>
                <a:spcPts val="0"/>
              </a:spcAft>
              <a:buFont typeface="Symbol" panose="05050102010706020507" pitchFamily="18" charset="2"/>
              <a:buChar char=""/>
            </a:pPr>
            <a:r>
              <a:rPr lang="en-US" sz="1300" dirty="0">
                <a:solidFill>
                  <a:schemeClr val="bg1"/>
                </a:solidFill>
                <a:effectLst/>
                <a:latin typeface="Calibri" panose="020F0502020204030204" pitchFamily="34" charset="0"/>
                <a:ea typeface="Calibri" panose="020F0502020204030204" pitchFamily="34" charset="0"/>
              </a:rPr>
              <a:t>STD-008-CPP: Parameter Validation</a:t>
            </a:r>
          </a:p>
        </p:txBody>
      </p:sp>
      <p:sp>
        <p:nvSpPr>
          <p:cNvPr id="5" name="TextBox 4">
            <a:extLst>
              <a:ext uri="{FF2B5EF4-FFF2-40B4-BE49-F238E27FC236}">
                <a16:creationId xmlns:a16="http://schemas.microsoft.com/office/drawing/2014/main" id="{D1CCFE8A-2E37-D330-5353-94B968646D1A}"/>
              </a:ext>
            </a:extLst>
          </p:cNvPr>
          <p:cNvSpPr txBox="1"/>
          <p:nvPr/>
        </p:nvSpPr>
        <p:spPr>
          <a:xfrm>
            <a:off x="8301211" y="1167240"/>
            <a:ext cx="3605474" cy="4672433"/>
          </a:xfrm>
          <a:prstGeom prst="rect">
            <a:avLst/>
          </a:prstGeom>
          <a:noFill/>
        </p:spPr>
        <p:txBody>
          <a:bodyPr wrap="none" rtlCol="0">
            <a:spAutoFit/>
          </a:bodyPr>
          <a:lstStyle/>
          <a:p>
            <a:pPr marL="0" marR="0">
              <a:lnSpc>
                <a:spcPct val="107000"/>
              </a:lnSpc>
              <a:spcBef>
                <a:spcPts val="0"/>
              </a:spcBef>
              <a:spcAft>
                <a:spcPts val="0"/>
              </a:spcAft>
            </a:pPr>
            <a:r>
              <a:rPr lang="en-US" sz="1400" b="1" dirty="0">
                <a:solidFill>
                  <a:schemeClr val="bg1"/>
                </a:solidFill>
                <a:effectLst/>
                <a:latin typeface="Calibri" panose="020F0502020204030204" pitchFamily="34" charset="0"/>
                <a:ea typeface="Calibri" panose="020F0502020204030204" pitchFamily="34" charset="0"/>
              </a:rPr>
              <a:t>9: Use Effective Quality Assurance Techniques</a:t>
            </a:r>
            <a:endParaRPr lang="en-US" sz="1400" dirty="0">
              <a:solidFill>
                <a:schemeClr val="bg1"/>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STD-002-CPP: Data Value</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STD-003-CPP: String Correctness</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STD-004-CPP: SQL Injection</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STD-005-CPP: Memory Protection</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STD-006-CPP: Assertions</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STD-007-CPP: Exceptions</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STD-008-CPP: Parameter Validation</a:t>
            </a:r>
          </a:p>
          <a:p>
            <a:pPr marL="342900" marR="0" lvl="0" indent="-342900">
              <a:lnSpc>
                <a:spcPct val="107000"/>
              </a:lnSpc>
              <a:spcBef>
                <a:spcPts val="0"/>
              </a:spcBef>
              <a:spcAft>
                <a:spcPts val="0"/>
              </a:spcAft>
              <a:buFont typeface="Symbol" panose="05050102010706020507" pitchFamily="18" charset="2"/>
              <a:buChar char=""/>
            </a:pPr>
            <a:r>
              <a:rPr lang="en-US" sz="1400" dirty="0">
                <a:solidFill>
                  <a:schemeClr val="bg1"/>
                </a:solidFill>
                <a:effectLst/>
                <a:latin typeface="Calibri" panose="020F0502020204030204" pitchFamily="34" charset="0"/>
                <a:ea typeface="Calibri" panose="020F0502020204030204" pitchFamily="34" charset="0"/>
              </a:rPr>
              <a:t>STD-009-CPP: Compile Cleanly</a:t>
            </a:r>
          </a:p>
          <a:p>
            <a:pPr marL="342900" marR="0" lvl="0" indent="-342900">
              <a:lnSpc>
                <a:spcPct val="107000"/>
              </a:lnSpc>
              <a:spcBef>
                <a:spcPts val="0"/>
              </a:spcBef>
              <a:spcAft>
                <a:spcPts val="0"/>
              </a:spcAft>
              <a:buFont typeface="Symbol" panose="05050102010706020507" pitchFamily="18" charset="2"/>
              <a:buChar char=""/>
            </a:pPr>
            <a:endParaRPr lang="en-US" sz="1400" dirty="0">
              <a:solidFill>
                <a:schemeClr val="bg1"/>
              </a:solidFill>
              <a:effectLst/>
              <a:latin typeface="Calibri" panose="020F0502020204030204" pitchFamily="34" charset="0"/>
              <a:ea typeface="Calibri" panose="020F0502020204030204" pitchFamily="34" charset="0"/>
            </a:endParaRPr>
          </a:p>
          <a:p>
            <a:pPr marL="0" marR="0">
              <a:lnSpc>
                <a:spcPct val="107000"/>
              </a:lnSpc>
              <a:spcBef>
                <a:spcPts val="0"/>
              </a:spcBef>
              <a:spcAft>
                <a:spcPts val="0"/>
              </a:spcAft>
            </a:pPr>
            <a:r>
              <a:rPr lang="en-US" sz="1400" b="1" dirty="0">
                <a:solidFill>
                  <a:schemeClr val="bg1"/>
                </a:solidFill>
                <a:effectLst/>
                <a:latin typeface="Calibri" panose="020F0502020204030204" pitchFamily="34" charset="0"/>
                <a:ea typeface="Calibri" panose="020F0502020204030204" pitchFamily="34" charset="0"/>
              </a:rPr>
              <a:t>10: Adopt a Secure Coding Standard</a:t>
            </a:r>
            <a:endParaRPr lang="en-US" sz="1400" dirty="0">
              <a:solidFill>
                <a:schemeClr val="bg1"/>
              </a:solidFill>
              <a:effectLst/>
              <a:latin typeface="Calibri" panose="020F0502020204030204" pitchFamily="34" charset="0"/>
              <a:ea typeface="Calibri" panose="020F0502020204030204" pitchFamily="34" charset="0"/>
            </a:endParaRP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STD-001-CPP: Data Type</a:t>
            </a: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STD-002-CPP: Data Value</a:t>
            </a: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STD-003-CPP: String Correctness</a:t>
            </a: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STD-005-CPP: Memory Protection</a:t>
            </a: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STD-006-CPP: Assertions</a:t>
            </a: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STD-007-CPP: Exceptions</a:t>
            </a:r>
          </a:p>
          <a:p>
            <a:pPr marL="285750" marR="0" lvl="0" indent="-285750">
              <a:lnSpc>
                <a:spcPct val="107000"/>
              </a:lnSpc>
              <a:spcBef>
                <a:spcPts val="0"/>
              </a:spcBef>
              <a:spcAft>
                <a:spcPts val="0"/>
              </a:spcAft>
              <a:buSzPts val="1000"/>
              <a:buFont typeface="Arial" panose="020B0604020202020204" pitchFamily="34" charset="0"/>
              <a:buChar char="•"/>
              <a:tabLst>
                <a:tab pos="457200" algn="l"/>
              </a:tabLst>
            </a:pPr>
            <a:r>
              <a:rPr lang="en-US" sz="1400" dirty="0">
                <a:solidFill>
                  <a:schemeClr val="bg1"/>
                </a:solidFill>
                <a:effectLst/>
                <a:latin typeface="Calibri" panose="020F0502020204030204" pitchFamily="34" charset="0"/>
                <a:ea typeface="Calibri" panose="020F0502020204030204" pitchFamily="34" charset="0"/>
              </a:rPr>
              <a:t>STD-008-CPP: Parameter Validation</a:t>
            </a:r>
          </a:p>
          <a:p>
            <a:pPr marL="285750" indent="-285750">
              <a:buFont typeface="Arial" panose="020B0604020202020204" pitchFamily="34" charset="0"/>
              <a:buChar char="•"/>
            </a:pPr>
            <a:r>
              <a:rPr lang="en-US" sz="1400" dirty="0">
                <a:solidFill>
                  <a:schemeClr val="bg1"/>
                </a:solidFill>
                <a:effectLst/>
                <a:latin typeface="Calibri" panose="020F0502020204030204" pitchFamily="34" charset="0"/>
                <a:ea typeface="Calibri" panose="020F0502020204030204" pitchFamily="34" charset="0"/>
              </a:rPr>
              <a:t>STD-009-CPP: Compile Cleanly</a:t>
            </a:r>
            <a:endParaRPr lang="en-US" sz="1400" dirty="0">
              <a:solidFill>
                <a:schemeClr val="bg1"/>
              </a:solidFill>
            </a:endParaRPr>
          </a:p>
          <a:p>
            <a:endParaRPr lang="en-US" dirty="0"/>
          </a:p>
        </p:txBody>
      </p:sp>
      <p:sp>
        <p:nvSpPr>
          <p:cNvPr id="6" name="TextBox 5">
            <a:extLst>
              <a:ext uri="{FF2B5EF4-FFF2-40B4-BE49-F238E27FC236}">
                <a16:creationId xmlns:a16="http://schemas.microsoft.com/office/drawing/2014/main" id="{EBAAA011-17FD-DD69-83C0-B786758C9971}"/>
              </a:ext>
            </a:extLst>
          </p:cNvPr>
          <p:cNvSpPr txBox="1"/>
          <p:nvPr/>
        </p:nvSpPr>
        <p:spPr>
          <a:xfrm>
            <a:off x="285315" y="1167240"/>
            <a:ext cx="3605474" cy="5745804"/>
          </a:xfrm>
          <a:prstGeom prst="rect">
            <a:avLst/>
          </a:prstGeom>
          <a:noFill/>
        </p:spPr>
        <p:txBody>
          <a:bodyPr wrap="square" rtlCol="0">
            <a:spAutoFit/>
          </a:bodyPr>
          <a:lstStyle/>
          <a:p>
            <a:pPr marL="0" marR="0" indent="0">
              <a:lnSpc>
                <a:spcPct val="107000"/>
              </a:lnSpc>
              <a:spcBef>
                <a:spcPts val="0"/>
              </a:spcBef>
              <a:spcAft>
                <a:spcPts val="0"/>
              </a:spcAft>
              <a:buNone/>
            </a:pPr>
            <a:r>
              <a:rPr lang="en-US" sz="1300" b="1" dirty="0">
                <a:solidFill>
                  <a:schemeClr val="bg1"/>
                </a:solidFill>
                <a:effectLst/>
                <a:latin typeface="Calibri" panose="020F0502020204030204" pitchFamily="34" charset="0"/>
                <a:ea typeface="Calibri" panose="020F0502020204030204" pitchFamily="34" charset="0"/>
              </a:rPr>
              <a:t>1: Validate Input Data</a:t>
            </a:r>
            <a:endParaRPr lang="en-US" sz="1300" b="1" dirty="0">
              <a:solidFill>
                <a:schemeClr val="bg1"/>
              </a:solidFill>
              <a:latin typeface="Calibri" panose="020F0502020204030204" pitchFamily="34" charset="0"/>
              <a:ea typeface="Calibri" panose="020F0502020204030204" pitchFamily="34" charset="0"/>
            </a:endParaRP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STD-001-CPP: Data Type</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STD-002-CPP: Data Value</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STD-003-CPP: String Correctness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STD-004-CPP: SQL Injection</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STD-008-CPP: Parameter Validation</a:t>
            </a:r>
          </a:p>
          <a:p>
            <a:pPr marL="0" marR="0" indent="0">
              <a:lnSpc>
                <a:spcPct val="107000"/>
              </a:lnSpc>
              <a:spcBef>
                <a:spcPts val="0"/>
              </a:spcBef>
              <a:spcAft>
                <a:spcPts val="0"/>
              </a:spcAft>
              <a:buNone/>
            </a:pPr>
            <a:endParaRPr lang="en-US" sz="1300" b="1"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sz="1300" b="1" dirty="0">
                <a:solidFill>
                  <a:schemeClr val="bg1"/>
                </a:solidFill>
                <a:effectLst/>
                <a:latin typeface="Calibri" panose="020F0502020204030204" pitchFamily="34" charset="0"/>
                <a:ea typeface="Calibri" panose="020F0502020204030204" pitchFamily="34" charset="0"/>
              </a:rPr>
              <a:t>2: Heed Compiler Warnings</a:t>
            </a:r>
            <a:endParaRPr lang="en-US" sz="1300" dirty="0">
              <a:solidFill>
                <a:schemeClr val="bg1"/>
              </a:solidFill>
              <a:effectLst/>
              <a:latin typeface="Calibri" panose="020F0502020204030204" pitchFamily="34" charset="0"/>
              <a:ea typeface="Calibri" panose="020F0502020204030204" pitchFamily="34" charset="0"/>
            </a:endParaRP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STD-003-CPP: String Correctness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STD-005-CPP: Memory Protection</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STD-006-CPP: Assertions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STD-007-CPP: Exceptions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STD-009-CPP: Compile Cleanly</a:t>
            </a:r>
          </a:p>
          <a:p>
            <a:pPr marL="0" marR="0" indent="0">
              <a:lnSpc>
                <a:spcPct val="107000"/>
              </a:lnSpc>
              <a:spcBef>
                <a:spcPts val="0"/>
              </a:spcBef>
              <a:spcAft>
                <a:spcPts val="0"/>
              </a:spcAft>
              <a:buNone/>
            </a:pPr>
            <a:endParaRPr lang="en-US" sz="1300" b="1" dirty="0">
              <a:solidFill>
                <a:schemeClr val="bg1"/>
              </a:solidFill>
              <a:effectLst/>
              <a:latin typeface="Calibri" panose="020F0502020204030204" pitchFamily="34" charset="0"/>
              <a:ea typeface="Calibri" panose="020F0502020204030204" pitchFamily="34" charset="0"/>
            </a:endParaRPr>
          </a:p>
          <a:p>
            <a:pPr marL="0" marR="0" indent="0">
              <a:lnSpc>
                <a:spcPct val="107000"/>
              </a:lnSpc>
              <a:spcBef>
                <a:spcPts val="0"/>
              </a:spcBef>
              <a:spcAft>
                <a:spcPts val="0"/>
              </a:spcAft>
              <a:buNone/>
            </a:pPr>
            <a:r>
              <a:rPr lang="en-US" sz="1300" b="1" dirty="0">
                <a:solidFill>
                  <a:schemeClr val="bg1"/>
                </a:solidFill>
                <a:effectLst/>
                <a:latin typeface="Calibri" panose="020F0502020204030204" pitchFamily="34" charset="0"/>
                <a:ea typeface="Calibri" panose="020F0502020204030204" pitchFamily="34" charset="0"/>
              </a:rPr>
              <a:t>3: Architect and Design for Security Policies</a:t>
            </a:r>
            <a:endParaRPr lang="en-US" sz="1300" dirty="0">
              <a:solidFill>
                <a:schemeClr val="bg1"/>
              </a:solidFill>
              <a:effectLst/>
              <a:latin typeface="Calibri" panose="020F0502020204030204" pitchFamily="34" charset="0"/>
              <a:ea typeface="Calibri" panose="020F0502020204030204" pitchFamily="34" charset="0"/>
            </a:endParaRPr>
          </a:p>
          <a:p>
            <a:pPr marL="0" marR="0" lvl="0" indent="0">
              <a:lnSpc>
                <a:spcPct val="107000"/>
              </a:lnSpc>
              <a:spcBef>
                <a:spcPts val="0"/>
              </a:spcBef>
              <a:spcAft>
                <a:spcPts val="800"/>
              </a:spcAft>
              <a:buSzPts val="1000"/>
              <a:buNone/>
              <a:tabLst>
                <a:tab pos="457200" algn="l"/>
              </a:tabLst>
            </a:pPr>
            <a:r>
              <a:rPr lang="en-US" sz="1300" dirty="0">
                <a:solidFill>
                  <a:schemeClr val="bg1"/>
                </a:solidFill>
                <a:effectLst/>
                <a:latin typeface="Calibri" panose="020F0502020204030204" pitchFamily="34" charset="0"/>
                <a:ea typeface="Calibri" panose="020F0502020204030204" pitchFamily="34" charset="0"/>
              </a:rPr>
              <a:t>	No coding standard directly associated.</a:t>
            </a:r>
          </a:p>
          <a:p>
            <a:pPr marL="0" marR="0" indent="0">
              <a:lnSpc>
                <a:spcPct val="107000"/>
              </a:lnSpc>
              <a:spcBef>
                <a:spcPts val="0"/>
              </a:spcBef>
              <a:spcAft>
                <a:spcPts val="0"/>
              </a:spcAft>
              <a:buNone/>
            </a:pPr>
            <a:r>
              <a:rPr lang="en-US" sz="1300" b="1" dirty="0">
                <a:solidFill>
                  <a:schemeClr val="bg1"/>
                </a:solidFill>
                <a:effectLst/>
                <a:latin typeface="Calibri" panose="020F0502020204030204" pitchFamily="34" charset="0"/>
                <a:ea typeface="Calibri" panose="020F0502020204030204" pitchFamily="34" charset="0"/>
              </a:rPr>
              <a:t>4: Keep It Simple</a:t>
            </a:r>
            <a:endParaRPr lang="en-US" sz="1300" dirty="0">
              <a:solidFill>
                <a:schemeClr val="bg1"/>
              </a:solidFill>
              <a:effectLst/>
              <a:latin typeface="Calibri" panose="020F0502020204030204" pitchFamily="34" charset="0"/>
              <a:ea typeface="Calibri" panose="020F0502020204030204" pitchFamily="34" charset="0"/>
            </a:endParaRP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STD-001-CPP: Data Type</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STD-002-CPP: Data Value</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STD-003-CPP: String Correctness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STD-005-CPP: Memory Protection</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STD-006-CPP: Assertions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STD-007-CPP: Exceptions</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STD-008-CPP: Parameter Validation</a:t>
            </a:r>
          </a:p>
          <a:p>
            <a:pPr marL="685800" indent="-685800">
              <a:lnSpc>
                <a:spcPct val="107000"/>
              </a:lnSpc>
              <a:spcBef>
                <a:spcPts val="0"/>
              </a:spcBef>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rPr>
              <a:t>STD-009-CPP: Compile Cleanly</a:t>
            </a:r>
            <a:endParaRPr lang="en-US" sz="1300" dirty="0">
              <a:solidFill>
                <a:schemeClr val="bg1"/>
              </a:solidFill>
            </a:endParaRPr>
          </a:p>
          <a:p>
            <a:endParaRPr lang="en-US" sz="1300" dirty="0">
              <a:solidFill>
                <a:schemeClr val="bg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A03B5BB8-851F-7011-4C36-2E11092A4031}"/>
              </a:ext>
            </a:extLst>
          </p:cNvPr>
          <p:cNvSpPr txBox="1"/>
          <p:nvPr/>
        </p:nvSpPr>
        <p:spPr>
          <a:xfrm>
            <a:off x="1035155" y="2330282"/>
            <a:ext cx="3720890" cy="2746457"/>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1. String Correctness (STD-003-CPP)</a:t>
            </a:r>
            <a:endParaRPr lang="en-US" sz="1800"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2: SQL Injection (STD-004-CPP)</a:t>
            </a: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3: Memory Protection (STD-005-CPP)</a:t>
            </a: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4: Data Type (STD-001-CPP)</a:t>
            </a: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5: Input Output (STD-010-CPP)</a:t>
            </a:r>
          </a:p>
        </p:txBody>
      </p:sp>
      <p:sp>
        <p:nvSpPr>
          <p:cNvPr id="5" name="TextBox 4">
            <a:extLst>
              <a:ext uri="{FF2B5EF4-FFF2-40B4-BE49-F238E27FC236}">
                <a16:creationId xmlns:a16="http://schemas.microsoft.com/office/drawing/2014/main" id="{8D697C2B-B360-8BA6-319B-E1610933A0D7}"/>
              </a:ext>
            </a:extLst>
          </p:cNvPr>
          <p:cNvSpPr txBox="1"/>
          <p:nvPr/>
        </p:nvSpPr>
        <p:spPr>
          <a:xfrm>
            <a:off x="6096000" y="2330282"/>
            <a:ext cx="3894015" cy="2720873"/>
          </a:xfrm>
          <a:prstGeom prst="rect">
            <a:avLst/>
          </a:prstGeom>
          <a:noFill/>
        </p:spPr>
        <p:txBody>
          <a:bodyPr wrap="none" rtlCol="0">
            <a:spAutoFit/>
          </a:bodyPr>
          <a:lstStyle/>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6: Compile Cleanly (STD-009-CPP)</a:t>
            </a: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7: Data Value (STD-002-CPP)</a:t>
            </a: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8: Parameter Validation (STD-008-CPP)</a:t>
            </a:r>
          </a:p>
          <a:p>
            <a:pPr marR="0" lvl="0">
              <a:lnSpc>
                <a:spcPct val="107000"/>
              </a:lnSpc>
              <a:spcBef>
                <a:spcPts val="0"/>
              </a:spcBef>
              <a:spcAft>
                <a:spcPts val="0"/>
              </a:spcAft>
              <a:tabLst>
                <a:tab pos="457200" algn="l"/>
              </a:tabLst>
            </a:pPr>
            <a:endParaRPr lang="en-US" sz="1800" b="1" dirty="0">
              <a:solidFill>
                <a:schemeClr val="bg1"/>
              </a:solidFill>
              <a:effectLst/>
              <a:latin typeface="Calibri" panose="020F0502020204030204" pitchFamily="34" charset="0"/>
              <a:ea typeface="Calibri" panose="020F0502020204030204" pitchFamily="34" charset="0"/>
            </a:endParaRPr>
          </a:p>
          <a:p>
            <a:pPr marR="0" lvl="0">
              <a:lnSpc>
                <a:spcPct val="107000"/>
              </a:lnSpc>
              <a:spcBef>
                <a:spcPts val="0"/>
              </a:spcBef>
              <a:spcAft>
                <a:spcPts val="0"/>
              </a:spcAft>
              <a:tabLst>
                <a:tab pos="457200" algn="l"/>
              </a:tabLst>
            </a:pPr>
            <a:r>
              <a:rPr lang="en-US" sz="1800" b="1" dirty="0">
                <a:solidFill>
                  <a:schemeClr val="bg1"/>
                </a:solidFill>
                <a:effectLst/>
                <a:latin typeface="Calibri" panose="020F0502020204030204" pitchFamily="34" charset="0"/>
                <a:ea typeface="Calibri" panose="020F0502020204030204" pitchFamily="34" charset="0"/>
              </a:rPr>
              <a:t>9: Assertions (STD-006-CPP)</a:t>
            </a:r>
          </a:p>
          <a:p>
            <a:endParaRPr lang="en-US" sz="1800" b="1" dirty="0">
              <a:solidFill>
                <a:schemeClr val="bg1"/>
              </a:solidFill>
              <a:effectLst/>
              <a:latin typeface="Calibri" panose="020F0502020204030204" pitchFamily="34" charset="0"/>
              <a:ea typeface="Calibri" panose="020F0502020204030204" pitchFamily="34" charset="0"/>
            </a:endParaRPr>
          </a:p>
          <a:p>
            <a:r>
              <a:rPr lang="en-US" sz="1800" b="1" dirty="0">
                <a:solidFill>
                  <a:schemeClr val="bg1"/>
                </a:solidFill>
                <a:effectLst/>
                <a:latin typeface="Calibri" panose="020F0502020204030204" pitchFamily="34" charset="0"/>
                <a:ea typeface="Calibri" panose="020F0502020204030204" pitchFamily="34" charset="0"/>
              </a:rPr>
              <a:t>10: Exceptions (STD-007-CPP)</a:t>
            </a:r>
            <a:endParaRPr lang="en-US" sz="1800" dirty="0">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TextBox 6">
            <a:extLst>
              <a:ext uri="{FF2B5EF4-FFF2-40B4-BE49-F238E27FC236}">
                <a16:creationId xmlns:a16="http://schemas.microsoft.com/office/drawing/2014/main" id="{6E819647-1F97-88BC-4A08-8CCCABA11A78}"/>
              </a:ext>
            </a:extLst>
          </p:cNvPr>
          <p:cNvSpPr txBox="1"/>
          <p:nvPr/>
        </p:nvSpPr>
        <p:spPr>
          <a:xfrm>
            <a:off x="397931" y="2057401"/>
            <a:ext cx="3386668" cy="3139321"/>
          </a:xfrm>
          <a:prstGeom prst="rect">
            <a:avLst/>
          </a:prstGeom>
          <a:noFill/>
        </p:spPr>
        <p:txBody>
          <a:bodyPr wrap="square" rtlCol="0">
            <a:spAutoFit/>
          </a:bodyPr>
          <a:lstStyle/>
          <a:p>
            <a:pPr algn="l"/>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Encryption at Rest:</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Courier New" panose="02070309020205020404" pitchFamily="49" charset="0"/>
              <a:buChar char="o"/>
            </a:pPr>
            <a:r>
              <a:rPr lang="en-US" sz="1800" b="0" i="0" dirty="0">
                <a:solidFill>
                  <a:schemeClr val="bg1"/>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Secures stored data on all media types.</a:t>
            </a:r>
          </a:p>
          <a:p>
            <a:pPr marL="285750" indent="-285750" algn="l">
              <a:buClr>
                <a:schemeClr val="bg1"/>
              </a:buClr>
              <a:buFont typeface="Courier New" panose="02070309020205020404" pitchFamily="49" charset="0"/>
              <a:buChar char="o"/>
            </a:pPr>
            <a:r>
              <a:rPr lang="en-US" sz="1800" b="0" i="0" dirty="0">
                <a:solidFill>
                  <a:schemeClr val="bg1"/>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Sensitive data (PII, financial, operational) must use AES-256 encryption.</a:t>
            </a:r>
          </a:p>
          <a:p>
            <a:pPr marL="285750" indent="-285750" algn="l">
              <a:buClr>
                <a:schemeClr val="bg1"/>
              </a:buClr>
              <a:buFont typeface="Courier New" panose="02070309020205020404" pitchFamily="49" charset="0"/>
              <a:buChar char="o"/>
            </a:pPr>
            <a:r>
              <a:rPr lang="en-US" sz="1800" b="0" i="0" dirty="0">
                <a:solidFill>
                  <a:schemeClr val="bg1"/>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Prevents data readability by unauthorized access.</a:t>
            </a:r>
          </a:p>
          <a:p>
            <a:pPr marL="285750" indent="-285750" algn="l">
              <a:buClr>
                <a:schemeClr val="bg1"/>
              </a:buClr>
              <a:buFont typeface="Courier New" panose="02070309020205020404" pitchFamily="49" charset="0"/>
              <a:buChar char="o"/>
            </a:pPr>
            <a:r>
              <a:rPr lang="en-US" sz="1800" b="0" i="0" dirty="0">
                <a:solidFill>
                  <a:schemeClr val="bg1"/>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Compliance with data protection laws is mandatory.</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4E4144E-4CB4-D0E9-58B4-C928C39E3F7B}"/>
              </a:ext>
            </a:extLst>
          </p:cNvPr>
          <p:cNvSpPr txBox="1"/>
          <p:nvPr/>
        </p:nvSpPr>
        <p:spPr>
          <a:xfrm>
            <a:off x="4211068" y="2057401"/>
            <a:ext cx="3769864" cy="2585323"/>
          </a:xfrm>
          <a:prstGeom prst="rect">
            <a:avLst/>
          </a:prstGeom>
          <a:noFill/>
        </p:spPr>
        <p:txBody>
          <a:bodyPr wrap="square" rtlCol="0">
            <a:spAutoFit/>
          </a:bodyPr>
          <a:lstStyle/>
          <a:p>
            <a:pPr algn="l"/>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Encryption in Flight</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Protects data during network transmission.</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Use TLS/SSL or IPSec for data in transit.</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Applies to all forms of data exchanges.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Ensures data confidentiality and integrity.</a:t>
            </a:r>
          </a:p>
        </p:txBody>
      </p:sp>
      <p:sp>
        <p:nvSpPr>
          <p:cNvPr id="10" name="TextBox 9">
            <a:extLst>
              <a:ext uri="{FF2B5EF4-FFF2-40B4-BE49-F238E27FC236}">
                <a16:creationId xmlns:a16="http://schemas.microsoft.com/office/drawing/2014/main" id="{FBF34D65-59A8-C782-1ADB-C690ECE5F762}"/>
              </a:ext>
            </a:extLst>
          </p:cNvPr>
          <p:cNvSpPr txBox="1"/>
          <p:nvPr/>
        </p:nvSpPr>
        <p:spPr>
          <a:xfrm>
            <a:off x="8314269" y="2057400"/>
            <a:ext cx="3479800" cy="3139321"/>
          </a:xfrm>
          <a:prstGeom prst="rect">
            <a:avLst/>
          </a:prstGeom>
          <a:noFill/>
        </p:spPr>
        <p:txBody>
          <a:bodyPr wrap="square" rtlCol="0">
            <a:spAutoFit/>
          </a:bodyPr>
          <a:lstStyle/>
          <a:p>
            <a:pPr algn="l"/>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Encryption in Use</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Encrypts data being actively processed.</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Mandatory for sensitive data in software environments.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Utilizes methods like homomorphic encryption or secure enclaves.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Defends against vulnerabilities and unauthorized access during processing.</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F8EAB083-D11B-81A5-C21F-1B771B836AF9}"/>
              </a:ext>
            </a:extLst>
          </p:cNvPr>
          <p:cNvSpPr txBox="1"/>
          <p:nvPr/>
        </p:nvSpPr>
        <p:spPr>
          <a:xfrm>
            <a:off x="474133" y="2057401"/>
            <a:ext cx="3318934" cy="3416320"/>
          </a:xfrm>
          <a:prstGeom prst="rect">
            <a:avLst/>
          </a:prstGeom>
          <a:noFill/>
        </p:spPr>
        <p:txBody>
          <a:bodyPr wrap="square" rtlCol="0">
            <a:spAutoFit/>
          </a:bodyPr>
          <a:lstStyle/>
          <a:p>
            <a:pPr algn="l"/>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Authentication</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Verifies user/entity identities for system resource access.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Requires multi-factor authentication (MFA) for all IT resources.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Integrates knowledge (password), possession (security token), and inherence (biometric).</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Reduces breach risks from compromised credentials.</a:t>
            </a:r>
          </a:p>
        </p:txBody>
      </p:sp>
      <p:sp>
        <p:nvSpPr>
          <p:cNvPr id="5" name="TextBox 4">
            <a:extLst>
              <a:ext uri="{FF2B5EF4-FFF2-40B4-BE49-F238E27FC236}">
                <a16:creationId xmlns:a16="http://schemas.microsoft.com/office/drawing/2014/main" id="{53F69158-035D-4F32-E74E-0D021215F408}"/>
              </a:ext>
            </a:extLst>
          </p:cNvPr>
          <p:cNvSpPr txBox="1"/>
          <p:nvPr/>
        </p:nvSpPr>
        <p:spPr>
          <a:xfrm>
            <a:off x="4607983" y="2057401"/>
            <a:ext cx="2976033" cy="3970318"/>
          </a:xfrm>
          <a:prstGeom prst="rect">
            <a:avLst/>
          </a:prstGeom>
          <a:noFill/>
        </p:spPr>
        <p:txBody>
          <a:bodyPr wrap="square" rtlCol="0">
            <a:spAutoFit/>
          </a:bodyPr>
          <a:lstStyle/>
          <a:p>
            <a:pPr algn="l"/>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Authorization</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Controls user actions post-authentication within systems.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Permissions aligned with users' organizational roles (RBAC).</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Limits access to necessary resources, enforcing least privilege.</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Decreases data leakage and enhances overall security.</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FC748AF-C8F8-FC70-7F9C-C1E18CE6FAEE}"/>
              </a:ext>
            </a:extLst>
          </p:cNvPr>
          <p:cNvSpPr txBox="1"/>
          <p:nvPr/>
        </p:nvSpPr>
        <p:spPr>
          <a:xfrm>
            <a:off x="8083548" y="2057401"/>
            <a:ext cx="3000525" cy="3970318"/>
          </a:xfrm>
          <a:prstGeom prst="rect">
            <a:avLst/>
          </a:prstGeom>
          <a:noFill/>
        </p:spPr>
        <p:txBody>
          <a:bodyPr wrap="square" rtlCol="0">
            <a:spAutoFit/>
          </a:bodyPr>
          <a:lstStyle/>
          <a:p>
            <a:pPr algn="l">
              <a:buClr>
                <a:schemeClr val="bg1"/>
              </a:buClr>
            </a:pPr>
            <a:r>
              <a:rPr lang="en-US" sz="1800" b="1"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Accounting</a:t>
            </a:r>
            <a:endPar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endParaRP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Tracks and logs all user activities and system access.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Mandates secure, unalterable logging for all network/system interactions.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Facilitates analysis of access patterns and potential security events.</a:t>
            </a:r>
          </a:p>
          <a:p>
            <a:pPr marL="285750" indent="-285750" algn="l">
              <a:buClr>
                <a:schemeClr val="bg1"/>
              </a:buClr>
              <a:buFont typeface="Courier New" panose="02070309020205020404" pitchFamily="49" charset="0"/>
              <a:buChar char="o"/>
            </a:pPr>
            <a:r>
              <a:rPr lang="en-US" sz="1800" b="0" i="0" dirty="0">
                <a:solidFill>
                  <a:srgbClr val="ECECEC"/>
                </a:solidFill>
                <a:effectLst/>
                <a:highlight>
                  <a:srgbClr val="212121"/>
                </a:highlight>
                <a:latin typeface="Calibri" panose="020F0502020204030204" pitchFamily="34" charset="0"/>
                <a:ea typeface="Calibri" panose="020F0502020204030204" pitchFamily="34" charset="0"/>
                <a:cs typeface="Calibri" panose="020F0502020204030204" pitchFamily="34" charset="0"/>
              </a:rPr>
              <a:t>Supports compliance and auditability standards.</a:t>
            </a:r>
          </a:p>
          <a:p>
            <a:pPr marL="285750" indent="-285750">
              <a:buClr>
                <a:schemeClr val="bg1"/>
              </a:buClr>
              <a:buFont typeface="Courier New" panose="02070309020205020404" pitchFamily="49" charset="0"/>
              <a:buChar char="o"/>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1528241" y="1289837"/>
            <a:ext cx="999913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String to Integer Conversion (STD-003-CPP)</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2B905917-4B7C-CD9B-901A-612D5B60CD55}"/>
              </a:ext>
            </a:extLst>
          </p:cNvPr>
          <p:cNvPicPr>
            <a:picLocks noChangeAspect="1"/>
          </p:cNvPicPr>
          <p:nvPr/>
        </p:nvPicPr>
        <p:blipFill>
          <a:blip r:embed="rId5"/>
          <a:stretch>
            <a:fillRect/>
          </a:stretch>
        </p:blipFill>
        <p:spPr>
          <a:xfrm>
            <a:off x="0" y="3108300"/>
            <a:ext cx="12192000" cy="1238592"/>
          </a:xfrm>
          <a:prstGeom prst="rect">
            <a:avLst/>
          </a:prstGeom>
        </p:spPr>
      </p:pic>
      <p:pic>
        <p:nvPicPr>
          <p:cNvPr id="9" name="Picture 8" descr="A computer screen with white text&#10;&#10;Description automatically generated">
            <a:extLst>
              <a:ext uri="{FF2B5EF4-FFF2-40B4-BE49-F238E27FC236}">
                <a16:creationId xmlns:a16="http://schemas.microsoft.com/office/drawing/2014/main" id="{17F434C0-DC94-4F4B-C772-C76AD1EF3BA3}"/>
              </a:ext>
            </a:extLst>
          </p:cNvPr>
          <p:cNvPicPr>
            <a:picLocks noChangeAspect="1"/>
          </p:cNvPicPr>
          <p:nvPr/>
        </p:nvPicPr>
        <p:blipFill>
          <a:blip r:embed="rId6"/>
          <a:stretch>
            <a:fillRect/>
          </a:stretch>
        </p:blipFill>
        <p:spPr>
          <a:xfrm>
            <a:off x="0" y="4389599"/>
            <a:ext cx="12192000" cy="170402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53999" y="1289837"/>
            <a:ext cx="11716675"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Invalid String Throws Exception (STD-003-CPP)</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DAADFAD-5723-3EFB-38BE-D372184D3741}"/>
              </a:ext>
            </a:extLst>
          </p:cNvPr>
          <p:cNvPicPr>
            <a:picLocks noChangeAspect="1"/>
          </p:cNvPicPr>
          <p:nvPr/>
        </p:nvPicPr>
        <p:blipFill>
          <a:blip r:embed="rId5"/>
          <a:stretch>
            <a:fillRect/>
          </a:stretch>
        </p:blipFill>
        <p:spPr>
          <a:xfrm>
            <a:off x="0" y="2699759"/>
            <a:ext cx="12192000" cy="1106091"/>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13266EF7-23B2-31BA-B24C-CD1E42D1308C}"/>
              </a:ext>
            </a:extLst>
          </p:cNvPr>
          <p:cNvPicPr>
            <a:picLocks noChangeAspect="1"/>
          </p:cNvPicPr>
          <p:nvPr/>
        </p:nvPicPr>
        <p:blipFill>
          <a:blip r:embed="rId6"/>
          <a:stretch>
            <a:fillRect/>
          </a:stretch>
        </p:blipFill>
        <p:spPr>
          <a:xfrm>
            <a:off x="0" y="3804957"/>
            <a:ext cx="12192000" cy="1636462"/>
          </a:xfrm>
          <a:prstGeom prst="rect">
            <a:avLst/>
          </a:prstGeom>
        </p:spPr>
      </p:pic>
    </p:spTree>
    <p:custDataLst>
      <p:tags r:id="rId1"/>
    </p:custDataLst>
    <p:extLst>
      <p:ext uri="{BB962C8B-B14F-4D97-AF65-F5344CB8AC3E}">
        <p14:creationId xmlns:p14="http://schemas.microsoft.com/office/powerpoint/2010/main" val="36846539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386</TotalTime>
  <Words>1068</Words>
  <Application>Microsoft Office PowerPoint</Application>
  <PresentationFormat>Widescreen</PresentationFormat>
  <Paragraphs>202</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vt:lpstr>
      <vt:lpstr>Symbol</vt:lpstr>
      <vt:lpstr>Times New Roman</vt:lpstr>
      <vt:lpstr>Courier New</vt: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String to Integer Conversion (STD-003-CPP)</vt:lpstr>
      <vt:lpstr>Unit Testing: Invalid String Throws Exception (STD-003-CPP)</vt:lpstr>
      <vt:lpstr>Unit Testing: Invalid Index (STD-003-CPP)</vt:lpstr>
      <vt:lpstr>Unit Testing: Safe String Copy (STD-003-CPP)</vt:lpstr>
      <vt:lpstr>Unit Testing: String Access Within Bounds (STD-003-CPP)</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Sylvie Wilde</cp:lastModifiedBy>
  <cp:revision>6</cp:revision>
  <dcterms:created xsi:type="dcterms:W3CDTF">2020-08-19T17:59:24Z</dcterms:created>
  <dcterms:modified xsi:type="dcterms:W3CDTF">2024-04-29T03:57:10Z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